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3"/>
  </p:notesMasterIdLst>
  <p:handoutMasterIdLst>
    <p:handoutMasterId r:id="rId34"/>
  </p:handoutMasterIdLst>
  <p:sldIdLst>
    <p:sldId id="331" r:id="rId2"/>
    <p:sldId id="314" r:id="rId3"/>
    <p:sldId id="307" r:id="rId4"/>
    <p:sldId id="309" r:id="rId5"/>
    <p:sldId id="311" r:id="rId6"/>
    <p:sldId id="312" r:id="rId7"/>
    <p:sldId id="315" r:id="rId8"/>
    <p:sldId id="281" r:id="rId9"/>
    <p:sldId id="282" r:id="rId10"/>
    <p:sldId id="283" r:id="rId11"/>
    <p:sldId id="284" r:id="rId12"/>
    <p:sldId id="286" r:id="rId13"/>
    <p:sldId id="316" r:id="rId14"/>
    <p:sldId id="288" r:id="rId15"/>
    <p:sldId id="289" r:id="rId16"/>
    <p:sldId id="290" r:id="rId17"/>
    <p:sldId id="291" r:id="rId18"/>
    <p:sldId id="318" r:id="rId19"/>
    <p:sldId id="319" r:id="rId20"/>
    <p:sldId id="321" r:id="rId21"/>
    <p:sldId id="324" r:id="rId22"/>
    <p:sldId id="322" r:id="rId23"/>
    <p:sldId id="317" r:id="rId24"/>
    <p:sldId id="329" r:id="rId25"/>
    <p:sldId id="327" r:id="rId26"/>
    <p:sldId id="328" r:id="rId27"/>
    <p:sldId id="323" r:id="rId28"/>
    <p:sldId id="301" r:id="rId29"/>
    <p:sldId id="302" r:id="rId30"/>
    <p:sldId id="297" r:id="rId31"/>
    <p:sldId id="330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36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37149560-BE55-4BE7-8270-CC24077C4E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53F511F3-164D-4F57-B88C-6D26C5C0029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708E31F2-271A-4199-9A9F-6EA16F5B574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1F845069-CF56-4A5A-8AE3-05CA29F98CB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fld id="{61357E9E-1DF1-4514-B077-31F353325BC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DCBC3C7D-8796-419F-A554-13C5B4D6C1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500F2D76-DEEE-401D-AF91-7569AAD71A9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270F9876-A868-426E-AB1C-23F03A7E179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0197F461-E230-4CB0-8782-AD631A89EC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9814" name="Rectangle 6">
            <a:extLst>
              <a:ext uri="{FF2B5EF4-FFF2-40B4-BE49-F238E27FC236}">
                <a16:creationId xmlns:a16="http://schemas.microsoft.com/office/drawing/2014/main" id="{6E226189-F8BB-4E08-A5C1-A44BBC26AA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5" name="Rectangle 7">
            <a:extLst>
              <a:ext uri="{FF2B5EF4-FFF2-40B4-BE49-F238E27FC236}">
                <a16:creationId xmlns:a16="http://schemas.microsoft.com/office/drawing/2014/main" id="{1AAC973A-4D74-4001-BD81-DD5041CD5E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fld id="{399E5AF8-8A21-4059-A13F-58705311BAA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8333F756-41A8-452B-81C8-80BDFCFBF5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0F02A3BC-59B4-49FA-8B93-478BB27EB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EA59C7FA-1BBC-4519-A2BA-D595AC6A7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850232-6C49-47C9-8285-C5D344621050}" type="slidenum">
              <a:rPr lang="zh-CN" altLang="en-US">
                <a:latin typeface="Tahoma" panose="020B0604030504040204" pitchFamily="34" charset="0"/>
              </a:rPr>
              <a:pPr eaLnBrk="1" hangingPunct="1"/>
              <a:t>1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192A3B8E-C95B-4B5C-9982-FFF3531F3C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F03FC0-7044-4DCF-8CD4-40CB366078C0}" type="slidenum">
              <a:rPr lang="zh-CN" altLang="en-US">
                <a:latin typeface="Tahoma" panose="020B0604030504040204" pitchFamily="34" charset="0"/>
              </a:rPr>
              <a:pPr eaLnBrk="1" hangingPunct="1"/>
              <a:t>10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C5EBE4F8-283A-4FE1-B4DB-F077A0DA175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32EC02F-069F-4102-AEEF-3697B49E9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198CD079-31CA-441F-BE69-0421E5FCD7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99D668-83EE-47F4-BAF2-EA1193DAC7C9}" type="slidenum">
              <a:rPr lang="zh-CN" altLang="en-US">
                <a:latin typeface="Tahoma" panose="020B0604030504040204" pitchFamily="34" charset="0"/>
              </a:rPr>
              <a:pPr eaLnBrk="1" hangingPunct="1"/>
              <a:t>11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0407B6F-5968-47CA-A0AD-11D3096F7D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D9B34CC-CEF2-4A49-BD81-4394288A0C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4F703E40-3628-4D97-B138-A30C5444A3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7BAACD5-68C7-47AD-9EF2-88F5A8ABEDA7}" type="slidenum">
              <a:rPr lang="zh-CN" altLang="en-US">
                <a:latin typeface="Tahoma" panose="020B0604030504040204" pitchFamily="34" charset="0"/>
              </a:rPr>
              <a:pPr eaLnBrk="1" hangingPunct="1"/>
              <a:t>12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C04015D-E5B8-40F6-B970-1CA7B26329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B016FBE3-D681-481F-911C-258841A00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0B21B68-1259-4B8D-8B2D-0CBAF1019F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211948-FF98-469E-9317-1A2A64818A8D}" type="slidenum">
              <a:rPr lang="zh-CN" altLang="en-US">
                <a:latin typeface="Tahoma" panose="020B0604030504040204" pitchFamily="34" charset="0"/>
              </a:rPr>
              <a:pPr eaLnBrk="1" hangingPunct="1"/>
              <a:t>13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C42AF14-5010-4C01-8FB6-2D9CBD89EE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9D3E849-1413-4C5C-AEC6-4BB0BC6A0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F24CF14-7B62-4786-A942-B22F2B29E5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DCB22A-96A1-40CC-9D3F-480747DB09E6}" type="slidenum">
              <a:rPr lang="zh-CN" altLang="en-US">
                <a:latin typeface="Tahoma" panose="020B0604030504040204" pitchFamily="34" charset="0"/>
              </a:rPr>
              <a:pPr eaLnBrk="1" hangingPunct="1"/>
              <a:t>14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61DE542-F97C-4AE6-BFA3-00B0BEFF26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30D3149-3E30-4859-A1D8-14C000AE1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A4830E23-7726-46FC-91A0-B181247CA6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E4E085-6F2E-4099-AD93-920766FE683B}" type="slidenum">
              <a:rPr lang="zh-CN" altLang="en-US">
                <a:latin typeface="Tahoma" panose="020B0604030504040204" pitchFamily="34" charset="0"/>
              </a:rPr>
              <a:pPr eaLnBrk="1" hangingPunct="1"/>
              <a:t>15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1224E72-4556-4988-9F52-3ECF32100C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E8A2CD5B-2012-49CC-AF0C-7012A0803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E8DB4381-2F7A-4452-87BD-681FFC4329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A71D4B-756F-462F-AC9C-C2592433289B}" type="slidenum">
              <a:rPr lang="zh-CN" altLang="en-US">
                <a:latin typeface="Tahoma" panose="020B0604030504040204" pitchFamily="34" charset="0"/>
              </a:rPr>
              <a:pPr eaLnBrk="1" hangingPunct="1"/>
              <a:t>16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F8C0F2A-AD65-430F-9BC4-F0F546739B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8B1533A-5B8A-47A7-984A-EFD5C2E9D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41D989F-1495-4138-8020-BE1258805B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44CA34-5C14-4BB8-BF1E-6479824C83D6}" type="slidenum">
              <a:rPr lang="zh-CN" altLang="en-US">
                <a:latin typeface="Tahoma" panose="020B0604030504040204" pitchFamily="34" charset="0"/>
              </a:rPr>
              <a:pPr eaLnBrk="1" hangingPunct="1"/>
              <a:t>17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E7DD167-9BBC-4E81-96E6-AE8D9F16C6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1A54D90-EC98-4627-965E-7E35D0E2A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98EB7D56-EAAB-4846-93FD-2A4722BCEA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C10DEC-82A0-4711-B3AF-C80535DCBCF3}" type="slidenum">
              <a:rPr lang="zh-CN" altLang="en-US">
                <a:latin typeface="Tahoma" panose="020B0604030504040204" pitchFamily="34" charset="0"/>
              </a:rPr>
              <a:pPr eaLnBrk="1" hangingPunct="1"/>
              <a:t>18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C4F68897-8E8D-4A71-9EF1-FAEACB70A8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440F41B-59F0-4C61-B10F-88825D0C7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23189F3B-8228-49C6-8056-2BAFCFA6AD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DE3FC2-57F0-451E-A805-34696D30D778}" type="slidenum">
              <a:rPr lang="zh-CN" altLang="en-US">
                <a:latin typeface="Tahoma" panose="020B0604030504040204" pitchFamily="34" charset="0"/>
              </a:rPr>
              <a:pPr eaLnBrk="1" hangingPunct="1"/>
              <a:t>19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727779D-91D6-4E5C-B45E-3754052D19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67EF399-17B5-4F24-A922-2048656CF1B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对网络管理很重要的一种应用程序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D7B9397-747D-4609-B296-057DAED0D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2D8651-AE55-4510-84F2-D491BC02A545}" type="slidenum">
              <a:rPr lang="zh-CN" altLang="en-US">
                <a:latin typeface="Tahoma" panose="020B0604030504040204" pitchFamily="34" charset="0"/>
              </a:rPr>
              <a:pPr eaLnBrk="1" hangingPunct="1"/>
              <a:t>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6C71DF7-3A5A-4AE4-B8E6-E682DD7311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2B12816-5967-4065-8344-EF7A098C9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6334CA21-1BD2-4BE5-9982-A86DDEF341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40D839-177A-4640-B1CD-D1571D8C0E65}" type="slidenum">
              <a:rPr lang="zh-CN" altLang="en-US">
                <a:latin typeface="Tahoma" panose="020B0604030504040204" pitchFamily="34" charset="0"/>
              </a:rPr>
              <a:pPr eaLnBrk="1" hangingPunct="1"/>
              <a:t>20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BC63CAFC-8EF3-47CF-959A-F3A1A3E129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887BD78A-118C-4BB0-90A9-4394BD2354C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大致描述</a:t>
            </a:r>
            <a:r>
              <a:rPr lang="en-US" altLang="zh-CN">
                <a:latin typeface="Arial" panose="020B0604020202020204" pitchFamily="34" charset="0"/>
              </a:rPr>
              <a:t>email</a:t>
            </a:r>
            <a:r>
              <a:rPr lang="zh-CN" altLang="en-US">
                <a:latin typeface="Arial" panose="020B0604020202020204" pitchFamily="34" charset="0"/>
              </a:rPr>
              <a:t>收发过程，</a:t>
            </a:r>
            <a:r>
              <a:rPr lang="en-US" altLang="zh-CN">
                <a:latin typeface="Arial" panose="020B0604020202020204" pitchFamily="34" charset="0"/>
              </a:rPr>
              <a:t>client—server----server----client.</a:t>
            </a:r>
            <a:r>
              <a:rPr lang="zh-CN" altLang="en-US">
                <a:latin typeface="Arial" panose="020B0604020202020204" pitchFamily="34" charset="0"/>
              </a:rPr>
              <a:t>回忆一下使用的端口</a:t>
            </a:r>
            <a:r>
              <a:rPr lang="en-US" altLang="zh-CN">
                <a:latin typeface="Arial" panose="020B0604020202020204" pitchFamily="34" charset="0"/>
              </a:rPr>
              <a:t>smtp---25  pop3---110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01348CE2-A2F5-481D-8E8F-D6B9526280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F9A509-E7DB-483B-AB6E-2435EA5E4C5D}" type="slidenum">
              <a:rPr lang="zh-CN" altLang="en-US">
                <a:latin typeface="Tahoma" panose="020B0604030504040204" pitchFamily="34" charset="0"/>
              </a:rPr>
              <a:pPr eaLnBrk="1" hangingPunct="1"/>
              <a:t>21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ED1EBE6-40D8-47A5-91D8-A8E42F564E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5BA5C6D7-2D2F-4FC4-A307-CC977B5A8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E6519184-233D-4998-ADAE-1140ED65C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1746C0-BF8A-4752-8C0F-76F57B9B6323}" type="slidenum">
              <a:rPr lang="zh-CN" altLang="en-US">
                <a:latin typeface="Tahoma" panose="020B0604030504040204" pitchFamily="34" charset="0"/>
              </a:rPr>
              <a:pPr eaLnBrk="1" hangingPunct="1"/>
              <a:t>22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60E133DC-FBFF-4977-8050-A753063E8B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BD17492-FFA0-4915-B909-896106591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560D267-0188-4907-AA5B-0383B808D9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D70F6A-4400-47A0-8E20-BA06E3F76EC7}" type="slidenum">
              <a:rPr lang="zh-CN" altLang="en-US">
                <a:latin typeface="Tahoma" panose="020B0604030504040204" pitchFamily="34" charset="0"/>
              </a:rPr>
              <a:pPr eaLnBrk="1" hangingPunct="1"/>
              <a:t>23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6DFE5D2B-F822-48AA-8A2C-A6D9CC5283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FC15A5F0-35D3-4828-ADD1-DE0975052B5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3091D93F-C37C-4950-894F-20F05903C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E476D9-A75F-4B2C-838A-10D075BB3571}" type="slidenum">
              <a:rPr lang="zh-CN" altLang="en-US">
                <a:latin typeface="Tahoma" panose="020B0604030504040204" pitchFamily="34" charset="0"/>
              </a:rPr>
              <a:pPr eaLnBrk="1" hangingPunct="1"/>
              <a:t>24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286F1B34-A540-4E8C-A970-C3C1CE319A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B563B08A-B9A0-4928-99B0-8BE04A718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3E7FC6B3-FB7E-444D-8ECC-8938E3F9BE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D531F5-DC5D-4899-B741-3EF9A5734A8D}" type="slidenum">
              <a:rPr lang="zh-CN" altLang="en-US">
                <a:latin typeface="Tahoma" panose="020B0604030504040204" pitchFamily="34" charset="0"/>
              </a:rPr>
              <a:pPr eaLnBrk="1" hangingPunct="1"/>
              <a:t>25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2F9888F8-FE71-4BFE-A63E-E8E7A82B1B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1DE6AED-BAEE-4717-BD58-27CE3A6F1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7E83BA68-0046-4F7E-BEE9-9A5E4A18C3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42D107-84D6-405A-8650-1ACA8B37A1A4}" type="slidenum">
              <a:rPr lang="zh-CN" altLang="en-US">
                <a:latin typeface="Tahoma" panose="020B0604030504040204" pitchFamily="34" charset="0"/>
              </a:rPr>
              <a:pPr eaLnBrk="1" hangingPunct="1"/>
              <a:t>26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1BA502E-5A3B-4079-8EFB-202308B4A2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7D794A0B-6869-43F3-8730-09FD9A1A6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51DF2B21-30F5-4E4B-8AA3-FE35C91F2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E20574-9DC4-4879-A452-253972A9EF11}" type="slidenum">
              <a:rPr lang="zh-CN" altLang="en-US">
                <a:latin typeface="Tahoma" panose="020B0604030504040204" pitchFamily="34" charset="0"/>
              </a:rPr>
              <a:pPr eaLnBrk="1" hangingPunct="1"/>
              <a:t>27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EAD8377-5C29-4F8F-9D6B-61164E07DA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54FBF2F-7492-4208-A4F7-9F15C317FC7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CF9885ED-A19C-4C1B-BC9F-A3C6344C14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D6DF00-79D0-4D57-903C-36B1067C92CB}" type="slidenum">
              <a:rPr lang="zh-CN" altLang="en-US">
                <a:latin typeface="Tahoma" panose="020B0604030504040204" pitchFamily="34" charset="0"/>
              </a:rPr>
              <a:pPr eaLnBrk="1" hangingPunct="1"/>
              <a:t>28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295229E3-178C-4B5B-8562-B32A18B971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EFDA869B-CD5A-4C89-BA5C-062FDC50C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CCC36FCA-C0D3-4FC7-821A-F0EB473352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11CDFF-BC3D-406A-BC3C-5B620AC4AFAD}" type="slidenum">
              <a:rPr lang="zh-CN" altLang="en-US">
                <a:latin typeface="Tahoma" panose="020B0604030504040204" pitchFamily="34" charset="0"/>
              </a:rPr>
              <a:pPr eaLnBrk="1" hangingPunct="1"/>
              <a:t>29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D034BBA-69B6-48F7-836D-3AB9A77EF0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24D02076-7727-4848-A7D6-C8B767055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9BB1F65-0B5C-4974-8C30-9D87AB436E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DE69F9-CBC2-431A-A4B7-2A07231D4D6A}" type="slidenum">
              <a:rPr lang="zh-CN" altLang="en-US">
                <a:latin typeface="Tahoma" panose="020B0604030504040204" pitchFamily="34" charset="0"/>
              </a:rPr>
              <a:pPr eaLnBrk="1" hangingPunct="1"/>
              <a:t>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0E564AD0-AB76-4EED-9B8F-58876AC5BC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E289288-DE35-4EA3-82BF-1AB33EE40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73CB4A75-C921-464D-B01C-7515E3BDAD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4A20CD-D7A3-472B-ABF4-76FCF4E03800}" type="slidenum">
              <a:rPr lang="zh-CN" altLang="en-US">
                <a:latin typeface="Tahoma" panose="020B0604030504040204" pitchFamily="34" charset="0"/>
              </a:rPr>
              <a:pPr eaLnBrk="1" hangingPunct="1"/>
              <a:t>30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D85B1B1-55DD-4E19-BB63-84CF95C654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7E50384C-2234-4160-8815-866395A94F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8705B011-3888-4752-989E-D9BAE2A7B1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0DA6A3C2-0275-41C3-B091-F5E9878B6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5026E3C0-C041-442D-A88B-7A68BBE41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F528E8-1DDA-4C3C-BCA1-F28554474DF9}" type="slidenum">
              <a:rPr lang="zh-CN" altLang="en-US">
                <a:latin typeface="Tahoma" panose="020B0604030504040204" pitchFamily="34" charset="0"/>
              </a:rPr>
              <a:pPr eaLnBrk="1" hangingPunct="1"/>
              <a:t>31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3342F1AA-2D0B-4E3A-B29E-4ED6EE85B6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08D8CD-A741-42C6-BCD5-FABA4240F9CC}" type="slidenum">
              <a:rPr lang="zh-CN" altLang="en-US">
                <a:latin typeface="Tahoma" panose="020B0604030504040204" pitchFamily="34" charset="0"/>
              </a:rPr>
              <a:pPr eaLnBrk="1" hangingPunct="1"/>
              <a:t>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0963" name="Rectangle 2050">
            <a:extLst>
              <a:ext uri="{FF2B5EF4-FFF2-40B4-BE49-F238E27FC236}">
                <a16:creationId xmlns:a16="http://schemas.microsoft.com/office/drawing/2014/main" id="{265D84F9-A237-4BB2-BA4B-C0B13E32F9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2051">
            <a:extLst>
              <a:ext uri="{FF2B5EF4-FFF2-40B4-BE49-F238E27FC236}">
                <a16:creationId xmlns:a16="http://schemas.microsoft.com/office/drawing/2014/main" id="{DA2C9D41-F5F3-4D65-A5A3-234E72C7E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F8423BB8-E457-485C-A76F-19799FE913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703A47-02D9-475D-9C6E-25AC059EC162}" type="slidenum">
              <a:rPr lang="zh-CN" altLang="en-US">
                <a:latin typeface="Tahoma" panose="020B0604030504040204" pitchFamily="34" charset="0"/>
              </a:rPr>
              <a:pPr eaLnBrk="1" hangingPunct="1"/>
              <a:t>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9A7958C-C48B-4FC8-AC76-15D9C70037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90A08EA-7558-4A74-9E55-6B7DE2245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82B66698-E45B-43BE-8331-1511B59CD6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8D779E-6508-4B1E-9490-49AB0171BCF5}" type="slidenum">
              <a:rPr lang="zh-CN" altLang="en-US">
                <a:latin typeface="Tahoma" panose="020B0604030504040204" pitchFamily="34" charset="0"/>
              </a:rPr>
              <a:pPr eaLnBrk="1" hangingPunct="1"/>
              <a:t>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3C5E313-D336-4930-A43A-25E07BE597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1DA9374-C284-4394-85E6-9E17FABB3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0B93A7E-904F-457C-AD70-3413D73EEE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0B4043-2C8C-49FF-AFB1-B98EE25ACA77}" type="slidenum">
              <a:rPr lang="zh-CN" altLang="en-US">
                <a:latin typeface="Tahoma" panose="020B0604030504040204" pitchFamily="34" charset="0"/>
              </a:rPr>
              <a:pPr eaLnBrk="1" hangingPunct="1"/>
              <a:t>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3A6B06A-0D84-4566-90BE-68256FF89A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FB6F805-1ABB-4AA6-A2F3-47BD701E7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8FDBB324-CE3C-4B04-8407-9A12E90652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6A82A3-AEC4-410A-BCFC-5FDC10E63702}" type="slidenum">
              <a:rPr lang="zh-CN" altLang="en-US">
                <a:latin typeface="Tahoma" panose="020B0604030504040204" pitchFamily="34" charset="0"/>
              </a:rPr>
              <a:pPr eaLnBrk="1" hangingPunct="1"/>
              <a:t>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DE8CB80-05BD-4F86-A778-BE4C3C011F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4F15BCA-FF50-4809-A216-BEEC2EC3B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CB52366-6E7D-4C3C-B080-2DB1ACC0D1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EA555-B0B4-4C6A-A5CA-22F7AF83D218}" type="slidenum">
              <a:rPr lang="zh-CN" altLang="en-US">
                <a:latin typeface="Tahoma" panose="020B0604030504040204" pitchFamily="34" charset="0"/>
              </a:rPr>
              <a:pPr eaLnBrk="1" hangingPunct="1"/>
              <a:t>9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6083" name="Rectangle 1026">
            <a:extLst>
              <a:ext uri="{FF2B5EF4-FFF2-40B4-BE49-F238E27FC236}">
                <a16:creationId xmlns:a16="http://schemas.microsoft.com/office/drawing/2014/main" id="{3568AB7A-B717-42E9-9357-46C57AD79C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1027">
            <a:extLst>
              <a:ext uri="{FF2B5EF4-FFF2-40B4-BE49-F238E27FC236}">
                <a16:creationId xmlns:a16="http://schemas.microsoft.com/office/drawing/2014/main" id="{B3A64A66-14E1-4770-9A6C-C1CC93755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If you have any question about EBCDIC and ASCII, please refer to http://www.natural-innovations.com/computing/asciiebcdic.html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ED749E75-5579-40F8-9F41-530D6DD5E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087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8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02F1A2-831F-407E-9A15-FD219643F2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243E2-9C67-41F5-9E98-8EC3D7172B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5188D2-79ED-4605-A772-BCB8E23999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5E988E7-E2B3-4E3F-A363-49BFA88750E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31594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CF5BBE-B3F7-46E0-B48C-080D221733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8F6F025-D8BA-4DF9-9497-CA57C33C99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0073470-1A28-4D11-94FC-85C79DC264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DBEF3-60F0-41AA-BB5E-46C141B0C54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950999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5FDE930-6DFB-4D46-942E-BEB160D276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ACC6674-2BF1-4E31-92B8-124E1ECBB0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3BE784E-92CA-4ABB-BB9B-D50324465E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87B17-7B99-48D5-B568-DF9C7002E23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382846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66DEB8-C7E3-4DEE-9F7B-334E253C8E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006DD9C-5D7B-4D72-BFB8-A86A1CFE2A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0E09B3C-CEFB-4C1F-AF22-4A83D2FB76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26166F-8B76-47E2-B88C-1C8456B7C9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990340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9">
            <a:extLst>
              <a:ext uri="{FF2B5EF4-FFF2-40B4-BE49-F238E27FC236}">
                <a16:creationId xmlns:a16="http://schemas.microsoft.com/office/drawing/2014/main" id="{2E44BCBE-F1F4-4B7F-8C43-1886D58486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14480" y="2786058"/>
            <a:ext cx="7127875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B94170B-5631-46EA-A738-065EA00C77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4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F91CBA2D-6DD3-40C8-A69A-9027EB89431A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1714500" y="6127750"/>
          <a:ext cx="74295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7" name="BMP 图像" r:id="rId4" imgW="7430537" imgH="724001" progId="Paint.Picture">
                  <p:embed/>
                </p:oleObj>
              </mc:Choice>
              <mc:Fallback>
                <p:oleObj name="BMP 图像" r:id="rId4" imgW="7430537" imgH="724001" progId="Paint.Picture">
                  <p:embed/>
                  <p:pic>
                    <p:nvPicPr>
                      <p:cNvPr id="4098" name="Object 2">
                        <a:extLst>
                          <a:ext uri="{FF2B5EF4-FFF2-40B4-BE49-F238E27FC236}">
                            <a16:creationId xmlns:a16="http://schemas.microsoft.com/office/drawing/2014/main" id="{6FFA36F9-7FB8-473A-9E98-4F7CE8BDF2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6127750"/>
                        <a:ext cx="74295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85918" y="1214422"/>
            <a:ext cx="6672282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8393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B67FE9B-CA27-4920-8980-679AC85AD2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9BCEDCA-1640-4899-A145-0ED5D4EFC9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1554677-5B17-46E9-B6CB-FA88E4B7C8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1830D-9AD7-442A-8244-DD5ADDA493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312093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07F74E0-9054-4F03-82EA-287441FAD1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09018E8-8DDA-4228-BC5D-2800528590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4A352FD-8C4A-459C-BC2F-871AFE79F9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DB70B6-DC3C-4220-A932-4F4F35AD0C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117905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BBE26A7-8913-47AF-AADA-FC979A9990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3AD887C-7C99-43A7-ADFC-E96F030A55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61B3C3F-D49D-4454-B61D-67AD6E66AE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8250E4-976D-43D7-946F-981DB1D0D6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401343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6314B0-6756-4038-9E31-299EFF4A6E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19F89F-77A0-49A6-8C51-9B0978D9A1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9B7CF-3F4E-4843-9354-5DDFCE8253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245841-8508-49DB-8184-A37C8D3168C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994164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6E62A86-3AD2-4603-AFA3-93B0687A96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2562A0C-2450-47A0-80B1-0B4405D3B5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465885-E86E-45EA-8436-9FB7E8249C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AC62AB-0426-4546-8E89-2BC7FE105FC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279005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3CC820B-8309-42ED-8D0A-29143D3E63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0FB0A82-7600-46DC-A585-96FA64BB1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AFD5B37-DCCA-403B-B5B5-88825E089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421F7-5C6C-4C79-8824-EED4C76A01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296070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CA2861-6EAB-4102-A19F-9BCF49CEC8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F5F4E51-4D06-4432-BDF7-83614FCB50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548A5B6-EFF9-4145-AEAA-4830E26509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A3EFC0-D150-4B00-A770-228722F1E6A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794375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3C2E47-63A0-4C79-A747-972AAC1997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66625A9-627D-480E-BEB8-0A1DE2824F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E81D819-A649-4107-8173-F903A82F66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C69788-CFAA-4E5F-8F87-9D118033932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899594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572A976-E5E9-4AF7-9717-733C95FE4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ABB928-4A88-4100-B433-A4CE11203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86468" name="AutoShape 4">
            <a:extLst>
              <a:ext uri="{FF2B5EF4-FFF2-40B4-BE49-F238E27FC236}">
                <a16:creationId xmlns:a16="http://schemas.microsoft.com/office/drawing/2014/main" id="{6254C9F4-32C6-4097-90D4-48D1DB1BF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086469" name="Line 5">
            <a:extLst>
              <a:ext uri="{FF2B5EF4-FFF2-40B4-BE49-F238E27FC236}">
                <a16:creationId xmlns:a16="http://schemas.microsoft.com/office/drawing/2014/main" id="{5E9A62F3-641C-4580-BD76-C0DBD977A9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86470" name="Rectangle 6">
            <a:extLst>
              <a:ext uri="{FF2B5EF4-FFF2-40B4-BE49-F238E27FC236}">
                <a16:creationId xmlns:a16="http://schemas.microsoft.com/office/drawing/2014/main" id="{5E57A583-7F1F-4AB5-B715-244B782BB9A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6471" name="Rectangle 7">
            <a:extLst>
              <a:ext uri="{FF2B5EF4-FFF2-40B4-BE49-F238E27FC236}">
                <a16:creationId xmlns:a16="http://schemas.microsoft.com/office/drawing/2014/main" id="{D7666871-6CCB-4346-9DE8-F73B25C4C9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6472" name="Rectangle 8">
            <a:extLst>
              <a:ext uri="{FF2B5EF4-FFF2-40B4-BE49-F238E27FC236}">
                <a16:creationId xmlns:a16="http://schemas.microsoft.com/office/drawing/2014/main" id="{9EE5F837-7520-4C0E-99F8-E8403CD19F0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A0DF1F-519A-4DA4-83BE-495CCD28F03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7" r:id="rId13"/>
  </p:sldLayoutIdLst>
  <p:transition spd="med"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3">
            <a:extLst>
              <a:ext uri="{FF2B5EF4-FFF2-40B4-BE49-F238E27FC236}">
                <a16:creationId xmlns:a16="http://schemas.microsoft.com/office/drawing/2014/main" id="{017CD877-18F1-431E-AD52-E3C3F5CAF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1214438"/>
            <a:ext cx="6529388" cy="1470025"/>
          </a:xfrm>
        </p:spPr>
        <p:txBody>
          <a:bodyPr/>
          <a:lstStyle/>
          <a:p>
            <a:pPr eaLnBrk="1" hangingPunct="1"/>
            <a:r>
              <a:rPr lang="en-US" altLang="zh-CN" sz="4000"/>
              <a:t>OSI Layer 5-7:</a:t>
            </a:r>
            <a:br>
              <a:rPr lang="en-US" altLang="zh-CN" sz="4000"/>
            </a:br>
            <a:r>
              <a:rPr lang="en-US" altLang="zh-CN" sz="4000"/>
              <a:t>Application Layers</a:t>
            </a:r>
            <a:endParaRPr lang="zh-CN" altLang="en-US"/>
          </a:p>
        </p:txBody>
      </p:sp>
      <p:pic>
        <p:nvPicPr>
          <p:cNvPr id="7171" name="Picture 23">
            <a:extLst>
              <a:ext uri="{FF2B5EF4-FFF2-40B4-BE49-F238E27FC236}">
                <a16:creationId xmlns:a16="http://schemas.microsoft.com/office/drawing/2014/main" id="{B1D71EE9-E86A-42FE-B33C-A8A7424EB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5286375"/>
            <a:ext cx="10795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F8D3549-DDC0-4F84-9353-C3507C073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Graphic File Formats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443F2EA-E564-4012-88B6-BC3E7B1A51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802481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altLang="zh-CN"/>
              <a:t>The Internet often uses two binary file formats to display images: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altLang="zh-CN"/>
              <a:t>Graphic Interchange Format (GIF)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altLang="zh-CN"/>
              <a:t>Joint Photographic Experts Group (JPEG).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altLang="zh-CN"/>
              <a:t>Any computer with a reader for the GIF and JPEG file formats can read these file types, regardless of the type of computer. </a:t>
            </a:r>
          </a:p>
          <a:p>
            <a:pPr eaLnBrk="1" hangingPunct="1"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B2167CA-7892-406D-9CFE-FD4CC6A8C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Multimedia File Format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324E463-B13C-4BAB-AD7E-7404111E0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14500"/>
            <a:ext cx="8458200" cy="43815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zh-CN"/>
              <a:t>The multimedia file format is another type of binary file, which stores sounds, music, and video. </a:t>
            </a:r>
          </a:p>
          <a:p>
            <a:pPr lvl="1" eaLnBrk="1" hangingPunct="1"/>
            <a:r>
              <a:rPr lang="en-US" altLang="zh-CN"/>
              <a:t>These files may be completely downloaded, first, and then played, or they may download while they are playing. </a:t>
            </a:r>
          </a:p>
          <a:p>
            <a:pPr lvl="1" eaLnBrk="1" hangingPunct="1"/>
            <a:r>
              <a:rPr lang="en-US" altLang="zh-CN"/>
              <a:t>The latter method is referred to as streaming audio. 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5EE565F-938C-4379-B387-4159B0751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Encryption &amp; Compression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C097A26-7DCC-4650-8DEB-EE47B256F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604250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/>
              <a:t>Layer 6 is responsible for data encryption. </a:t>
            </a:r>
          </a:p>
          <a:p>
            <a:pPr lvl="1" ea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/>
              <a:t>Data encryption protects information during its transmission. </a:t>
            </a:r>
          </a:p>
          <a:p>
            <a:pPr ea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/>
              <a:t>The presentation layer is also responsible for the compression of files.</a:t>
            </a:r>
            <a:r>
              <a:rPr lang="en-US" altLang="zh-CN"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AAFE9E0-3947-49B9-B399-C0D8D9E71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Application Layers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60C74EE-B2ED-4D01-AFB6-88F66295D7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924800" cy="4114800"/>
          </a:xfrm>
        </p:spPr>
        <p:txBody>
          <a:bodyPr/>
          <a:lstStyle/>
          <a:p>
            <a:pPr eaLnBrk="1" hangingPunct="1">
              <a:lnSpc>
                <a:spcPct val="190000"/>
              </a:lnSpc>
            </a:pPr>
            <a:r>
              <a:rPr lang="en-US" altLang="zh-CN"/>
              <a:t>The Session Layer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/>
              <a:t>The Presentation Layer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>
                <a:solidFill>
                  <a:srgbClr val="006600"/>
                </a:solidFill>
              </a:rPr>
              <a:t>The Application Layer</a:t>
            </a:r>
          </a:p>
          <a:p>
            <a:pPr lvl="1" eaLnBrk="1" hangingPunct="1">
              <a:lnSpc>
                <a:spcPct val="190000"/>
              </a:lnSpc>
            </a:pPr>
            <a:endParaRPr lang="en-US" altLang="zh-CN"/>
          </a:p>
        </p:txBody>
      </p:sp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658" name="Picture 2">
            <a:extLst>
              <a:ext uri="{FF2B5EF4-FFF2-40B4-BE49-F238E27FC236}">
                <a16:creationId xmlns:a16="http://schemas.microsoft.com/office/drawing/2014/main" id="{BFDFFAC8-5165-4988-9F36-12A59E7BB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6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6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>
            <a:extLst>
              <a:ext uri="{FF2B5EF4-FFF2-40B4-BE49-F238E27FC236}">
                <a16:creationId xmlns:a16="http://schemas.microsoft.com/office/drawing/2014/main" id="{700835AB-5C29-4A58-9DCC-EFBF68A79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714500"/>
            <a:ext cx="8382000" cy="442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500"/>
              </a:spcBef>
              <a:spcAft>
                <a:spcPts val="500"/>
              </a:spcAft>
              <a:buClr>
                <a:schemeClr val="accent6"/>
              </a:buClr>
              <a:buSzPct val="110000"/>
              <a:buFont typeface="Wingdings" pitchFamily="2" charset="2"/>
              <a:buChar char="p"/>
              <a:defRPr/>
            </a:pPr>
            <a:r>
              <a:rPr lang="en-US" altLang="zh-CN" sz="2400" dirty="0"/>
              <a:t> The application layer (closest to the user) supports the </a:t>
            </a:r>
            <a:r>
              <a:rPr lang="en-US" altLang="zh-CN" sz="2400" i="1" dirty="0"/>
              <a:t>communicating component</a:t>
            </a:r>
            <a:r>
              <a:rPr lang="en-US" altLang="zh-CN" sz="2400" dirty="0"/>
              <a:t> of an application. 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  <a:buClr>
                <a:schemeClr val="accent6"/>
              </a:buClr>
              <a:buSzPct val="110000"/>
              <a:buFont typeface="Wingdings" pitchFamily="2" charset="2"/>
              <a:buChar char="p"/>
              <a:defRPr/>
            </a:pPr>
            <a:r>
              <a:rPr lang="en-US" altLang="zh-CN" sz="2400" dirty="0"/>
              <a:t> The application layer: </a:t>
            </a:r>
          </a:p>
          <a:p>
            <a:pPr lvl="1" eaLnBrk="0" hangingPunct="0">
              <a:spcBef>
                <a:spcPts val="500"/>
              </a:spcBef>
              <a:spcAft>
                <a:spcPts val="500"/>
              </a:spcAft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zh-CN" sz="2400" u="sng" dirty="0">
                <a:solidFill>
                  <a:schemeClr val="bg2"/>
                </a:solidFill>
              </a:rPr>
              <a:t> </a:t>
            </a:r>
            <a:r>
              <a:rPr lang="en-US" altLang="zh-CN" sz="2400" u="sng" dirty="0"/>
              <a:t>Identifies and establishes the availability of intended communication partners</a:t>
            </a:r>
            <a:endParaRPr lang="en-US" altLang="zh-CN" sz="2400" dirty="0"/>
          </a:p>
          <a:p>
            <a:pPr lvl="1" eaLnBrk="0" hangingPunct="0">
              <a:spcBef>
                <a:spcPts val="500"/>
              </a:spcBef>
              <a:spcAft>
                <a:spcPts val="500"/>
              </a:spcAft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zh-CN" sz="2400" u="sng" dirty="0"/>
              <a:t> Synchronizes cooperating applications</a:t>
            </a:r>
          </a:p>
          <a:p>
            <a:pPr lvl="1" eaLnBrk="0" hangingPunct="0">
              <a:spcBef>
                <a:spcPts val="500"/>
              </a:spcBef>
              <a:spcAft>
                <a:spcPts val="500"/>
              </a:spcAft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zh-CN" sz="2400" u="sng" dirty="0"/>
              <a:t> Establishes agreement on procedures for error recovery</a:t>
            </a:r>
          </a:p>
          <a:p>
            <a:pPr lvl="1" eaLnBrk="0" hangingPunct="0">
              <a:spcBef>
                <a:spcPts val="500"/>
              </a:spcBef>
              <a:spcAft>
                <a:spcPts val="500"/>
              </a:spcAft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zh-CN" sz="2400" u="sng" dirty="0"/>
              <a:t> Control of data integrity</a:t>
            </a:r>
            <a:endParaRPr lang="en-US" altLang="zh-CN" sz="2400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9148D5B-1F11-44AA-A9C9-C110532D41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4525" y="620713"/>
            <a:ext cx="7853363" cy="738187"/>
          </a:xfrm>
        </p:spPr>
        <p:txBody>
          <a:bodyPr/>
          <a:lstStyle/>
          <a:p>
            <a:pPr eaLnBrk="1" hangingPunct="1"/>
            <a:r>
              <a:rPr lang="en-US" altLang="zh-CN" sz="3000"/>
              <a:t>Layer 7:  Application Layer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6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68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8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8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8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8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8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8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68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8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8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8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8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8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8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8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8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68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68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68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68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0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5" name="Rectangle 3">
            <a:extLst>
              <a:ext uri="{FF2B5EF4-FFF2-40B4-BE49-F238E27FC236}">
                <a16:creationId xmlns:a16="http://schemas.microsoft.com/office/drawing/2014/main" id="{76C4E23B-8ED0-4645-A453-4A98F84DD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16113"/>
            <a:ext cx="8382000" cy="405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 indent="-3460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zh-CN" sz="2400" u="sng"/>
              <a:t>Provide a direct interface for the rest of the OSI model by using NETWORK APPLICATIONS (</a:t>
            </a:r>
            <a:r>
              <a:rPr lang="en-US" altLang="zh-CN" sz="2400" u="sng">
                <a:solidFill>
                  <a:srgbClr val="FF0000"/>
                </a:solidFill>
              </a:rPr>
              <a:t>e.g. www, e-mail, ftp, telnet</a:t>
            </a:r>
            <a:r>
              <a:rPr lang="en-US" altLang="zh-CN" sz="2400" u="sng"/>
              <a:t>) 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zh-CN" sz="2400" u="sng"/>
              <a:t>Or provide an indirect interface by using standalone applications </a:t>
            </a:r>
            <a:r>
              <a:rPr lang="en-US" altLang="zh-CN" sz="2400"/>
              <a:t>(</a:t>
            </a:r>
            <a:r>
              <a:rPr lang="en-US" altLang="zh-CN" sz="2400" u="sng">
                <a:solidFill>
                  <a:srgbClr val="FF0000"/>
                </a:solidFill>
              </a:rPr>
              <a:t>e.g. word processors, spreadsheets, presentation managers, network redirector</a:t>
            </a:r>
            <a:r>
              <a:rPr lang="en-US" altLang="zh-CN" sz="2400"/>
              <a:t>). </a:t>
            </a: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C255ED2C-AA50-43B0-BFA6-8CB5F72809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000"/>
              <a:t>Layer 7:  Application Layer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5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02" name="Picture 2">
            <a:extLst>
              <a:ext uri="{FF2B5EF4-FFF2-40B4-BE49-F238E27FC236}">
                <a16:creationId xmlns:a16="http://schemas.microsoft.com/office/drawing/2014/main" id="{C2F643DD-49ED-48FA-AE0F-921478CC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73238"/>
            <a:ext cx="65532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5">
            <a:extLst>
              <a:ext uri="{FF2B5EF4-FFF2-40B4-BE49-F238E27FC236}">
                <a16:creationId xmlns:a16="http://schemas.microsoft.com/office/drawing/2014/main" id="{437B3724-FFA1-4CE4-8CAC-2C16E4F162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400"/>
              <a:t>HTTP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2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2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77647E9-4B77-46B6-AABF-7C76CD262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FTP and TFTP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32EAD51-1E10-4912-9921-4B3326BF3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714500"/>
            <a:ext cx="8715375" cy="4724400"/>
          </a:xfrm>
        </p:spPr>
        <p:txBody>
          <a:bodyPr/>
          <a:lstStyle/>
          <a:p>
            <a:pPr eaLnBrk="1" hangingPunct="1"/>
            <a:r>
              <a:rPr lang="en-US" altLang="zh-CN" sz="2400"/>
              <a:t>FTP is a reliable, connection-oriented service that uses TCP to transfer files.</a:t>
            </a:r>
          </a:p>
          <a:p>
            <a:pPr lvl="1" eaLnBrk="1" hangingPunct="1"/>
            <a:r>
              <a:rPr lang="en-US" altLang="zh-CN" sz="2400"/>
              <a:t>FTP </a:t>
            </a:r>
            <a:r>
              <a:rPr lang="en-US" altLang="zh-CN" sz="2400">
                <a:solidFill>
                  <a:srgbClr val="2F3DEF"/>
                </a:solidFill>
              </a:rPr>
              <a:t>first</a:t>
            </a:r>
            <a:r>
              <a:rPr lang="en-US" altLang="zh-CN" sz="2400">
                <a:solidFill>
                  <a:schemeClr val="accent1"/>
                </a:solidFill>
              </a:rPr>
              <a:t> </a:t>
            </a:r>
            <a:r>
              <a:rPr lang="en-US" altLang="zh-CN" sz="2400"/>
              <a:t>establishes a control connection between the client and the server(port 21)</a:t>
            </a:r>
          </a:p>
          <a:p>
            <a:pPr lvl="1" eaLnBrk="1" hangingPunct="1"/>
            <a:r>
              <a:rPr lang="en-US" altLang="zh-CN" sz="2400"/>
              <a:t> Then a </a:t>
            </a:r>
            <a:r>
              <a:rPr lang="en-US" altLang="zh-CN" sz="2400">
                <a:solidFill>
                  <a:srgbClr val="2F3DEF"/>
                </a:solidFill>
              </a:rPr>
              <a:t>second</a:t>
            </a:r>
            <a:r>
              <a:rPr lang="en-US" altLang="zh-CN" sz="2400"/>
              <a:t> connection is established, which is a link between the computers through which the data is transferred. (port 20)</a:t>
            </a:r>
            <a:endParaRPr lang="zh-CN" altLang="en-US" sz="2400"/>
          </a:p>
          <a:p>
            <a:pPr eaLnBrk="1" hangingPunct="1"/>
            <a:r>
              <a:rPr lang="en-US" altLang="zh-CN" sz="2400"/>
              <a:t>TFTP is a connectionless service that uses UDP </a:t>
            </a:r>
          </a:p>
          <a:p>
            <a:pPr lvl="1" eaLnBrk="1" hangingPunct="1"/>
            <a:r>
              <a:rPr lang="en-US" altLang="zh-CN" sz="2400"/>
              <a:t>Small and easy to implement.</a:t>
            </a:r>
          </a:p>
          <a:p>
            <a:pPr lvl="1" eaLnBrk="1" hangingPunct="1"/>
            <a:r>
              <a:rPr lang="en-US" altLang="zh-CN" sz="2400"/>
              <a:t>E.g. TFTP is used on routers to transfer configuration files and Cisco IOS images.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0124DC3-71EC-458C-98EB-918CEE26E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Telnet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2975E72-8EE1-400C-BFE0-B100A5D84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382000" cy="1539875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zh-CN" sz="2100"/>
              <a:t>Telnet client software provides the ability to log</a:t>
            </a:r>
            <a:r>
              <a:rPr lang="en-GB" altLang="zh-CN" sz="2100"/>
              <a:t> </a:t>
            </a:r>
            <a:r>
              <a:rPr lang="en-US" altLang="zh-CN" sz="2100"/>
              <a:t>in to a remote Internet host that is running a Telnet server application and then to execute commands from the command line. 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778721B5-E809-4A6A-8A09-80F6498A4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213100"/>
            <a:ext cx="5319712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8D0A460-4671-46E6-858E-C3C47A6F6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569325" cy="1216025"/>
          </a:xfrm>
        </p:spPr>
        <p:txBody>
          <a:bodyPr/>
          <a:lstStyle/>
          <a:p>
            <a:pPr eaLnBrk="1" hangingPunct="1"/>
            <a:r>
              <a:rPr lang="en-US" altLang="zh-CN" sz="3600"/>
              <a:t>OSI Layer 5-7: Application Layers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92E4532-28CC-4840-BFDB-BD229FD64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924800" cy="4114800"/>
          </a:xfrm>
        </p:spPr>
        <p:txBody>
          <a:bodyPr/>
          <a:lstStyle/>
          <a:p>
            <a:pPr eaLnBrk="1" hangingPunct="1">
              <a:lnSpc>
                <a:spcPct val="190000"/>
              </a:lnSpc>
            </a:pPr>
            <a:r>
              <a:rPr lang="en-US" altLang="zh-CN">
                <a:solidFill>
                  <a:srgbClr val="006600"/>
                </a:solidFill>
              </a:rPr>
              <a:t>The Session Layer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/>
              <a:t>The Presentation Layer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/>
              <a:t>The Application Layer</a:t>
            </a:r>
          </a:p>
          <a:p>
            <a:pPr lvl="1" eaLnBrk="1" hangingPunct="1">
              <a:lnSpc>
                <a:spcPct val="190000"/>
              </a:lnSpc>
            </a:pPr>
            <a:endParaRPr lang="en-US" altLang="zh-CN"/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3D1BBEA-756B-4DC8-8CE2-29134EAA5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SMTP and POP</a:t>
            </a:r>
          </a:p>
        </p:txBody>
      </p:sp>
      <p:sp>
        <p:nvSpPr>
          <p:cNvPr id="1070083" name="Rectangle 3">
            <a:extLst>
              <a:ext uri="{FF2B5EF4-FFF2-40B4-BE49-F238E27FC236}">
                <a16:creationId xmlns:a16="http://schemas.microsoft.com/office/drawing/2014/main" id="{C344059F-0D2E-42F8-9854-1F6BC8001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224837" cy="40322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82" charset="2"/>
              <a:buChar char="o"/>
              <a:defRPr/>
            </a:pPr>
            <a:r>
              <a:rPr lang="en-US" altLang="zh-CN" sz="2900"/>
              <a:t>E</a:t>
            </a:r>
            <a:r>
              <a:rPr lang="en-GB" sz="2900"/>
              <a:t>-</a:t>
            </a:r>
            <a:r>
              <a:rPr lang="en-US" altLang="zh-CN" sz="2900"/>
              <a:t>mail servers communicate with each other using the SMTP to send and POP to receive</a:t>
            </a:r>
            <a:r>
              <a:rPr lang="zh-CN" altLang="en-US" sz="2900"/>
              <a:t> </a:t>
            </a:r>
            <a:r>
              <a:rPr lang="en-US" altLang="zh-CN" sz="2900"/>
              <a:t>mail. </a:t>
            </a:r>
          </a:p>
          <a:p>
            <a:pPr lvl="1" eaLnBrk="1" hangingPunct="1">
              <a:lnSpc>
                <a:spcPct val="130000"/>
              </a:lnSpc>
              <a:buFont typeface="Wingdings" pitchFamily="82" charset="2"/>
              <a:buChar char="n"/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SMTP (Simple Mail Transfer Protocol)</a:t>
            </a:r>
          </a:p>
          <a:p>
            <a:pPr lvl="1" eaLnBrk="1" hangingPunct="1">
              <a:lnSpc>
                <a:spcPct val="130000"/>
              </a:lnSpc>
              <a:buFont typeface="Wingdings" pitchFamily="82" charset="2"/>
              <a:buChar char="n"/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POP3 (Post Office Protocol version 3)</a:t>
            </a:r>
          </a:p>
          <a:p>
            <a:pPr lvl="1" eaLnBrk="1" hangingPunct="1">
              <a:lnSpc>
                <a:spcPct val="130000"/>
              </a:lnSpc>
              <a:buFont typeface="Wingdings" pitchFamily="82" charset="2"/>
              <a:buChar char="n"/>
              <a:defRPr/>
            </a:pPr>
            <a:endParaRPr kumimoji="1"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130000"/>
              </a:lnSpc>
              <a:buFont typeface="Wingdings" pitchFamily="82" charset="2"/>
              <a:buChar char="n"/>
              <a:defRPr/>
            </a:pPr>
            <a:endParaRPr lang="en-US" altLang="zh-CN"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>
            <a:extLst>
              <a:ext uri="{FF2B5EF4-FFF2-40B4-BE49-F238E27FC236}">
                <a16:creationId xmlns:a16="http://schemas.microsoft.com/office/drawing/2014/main" id="{EA11F185-2210-4EB7-90BA-1A6837830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989138"/>
            <a:ext cx="1512887" cy="2663825"/>
          </a:xfrm>
          <a:prstGeom prst="rect">
            <a:avLst/>
          </a:prstGeom>
          <a:solidFill>
            <a:srgbClr val="FFFF99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id="{ABFBB9E9-71C0-4422-8D2B-BDAD2AE7E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989138"/>
            <a:ext cx="1512888" cy="2663825"/>
          </a:xfrm>
          <a:prstGeom prst="rect">
            <a:avLst/>
          </a:prstGeom>
          <a:solidFill>
            <a:srgbClr val="FFFF99"/>
          </a:soli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" name="Line 7">
            <a:extLst>
              <a:ext uri="{FF2B5EF4-FFF2-40B4-BE49-F238E27FC236}">
                <a16:creationId xmlns:a16="http://schemas.microsoft.com/office/drawing/2014/main" id="{DE1019BF-19E0-4323-8BA8-D90F7F32E7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48350" y="3479800"/>
            <a:ext cx="7810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8">
            <a:extLst>
              <a:ext uri="{FF2B5EF4-FFF2-40B4-BE49-F238E27FC236}">
                <a16:creationId xmlns:a16="http://schemas.microsoft.com/office/drawing/2014/main" id="{EC72B829-FB32-41E5-869E-2412B9B6D0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2657475"/>
          <a:ext cx="273685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" name="VISIO" r:id="rId4" imgW="1689840" imgH="964440" progId="Visio.Drawing.6">
                  <p:embed/>
                </p:oleObj>
              </mc:Choice>
              <mc:Fallback>
                <p:oleObj name="VISIO" r:id="rId4" imgW="1689840" imgH="96444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657475"/>
                        <a:ext cx="2736850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Line 9">
            <a:extLst>
              <a:ext uri="{FF2B5EF4-FFF2-40B4-BE49-F238E27FC236}">
                <a16:creationId xmlns:a16="http://schemas.microsoft.com/office/drawing/2014/main" id="{5B22920F-C714-40DA-9609-F2302D8E25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6800" y="3327400"/>
            <a:ext cx="762000" cy="762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Freeform 10">
            <a:extLst>
              <a:ext uri="{FF2B5EF4-FFF2-40B4-BE49-F238E27FC236}">
                <a16:creationId xmlns:a16="http://schemas.microsoft.com/office/drawing/2014/main" id="{247F1B91-95A7-49B1-8B02-0A31970E468C}"/>
              </a:ext>
            </a:extLst>
          </p:cNvPr>
          <p:cNvSpPr>
            <a:spLocks/>
          </p:cNvSpPr>
          <p:nvPr/>
        </p:nvSpPr>
        <p:spPr bwMode="auto">
          <a:xfrm>
            <a:off x="7448550" y="3262313"/>
            <a:ext cx="762000" cy="142875"/>
          </a:xfrm>
          <a:custGeom>
            <a:avLst/>
            <a:gdLst>
              <a:gd name="T0" fmla="*/ 1209675089 w 480"/>
              <a:gd name="T1" fmla="*/ 0 h 90"/>
              <a:gd name="T2" fmla="*/ 0 w 480"/>
              <a:gd name="T3" fmla="*/ 226814085 h 90"/>
              <a:gd name="T4" fmla="*/ 0 60000 65536"/>
              <a:gd name="T5" fmla="*/ 0 60000 65536"/>
              <a:gd name="T6" fmla="*/ 0 w 480"/>
              <a:gd name="T7" fmla="*/ 0 h 90"/>
              <a:gd name="T8" fmla="*/ 480 w 480"/>
              <a:gd name="T9" fmla="*/ 90 h 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0" h="90">
                <a:moveTo>
                  <a:pt x="480" y="0"/>
                </a:moveTo>
                <a:lnTo>
                  <a:pt x="0" y="90"/>
                </a:lnTo>
              </a:path>
            </a:pathLst>
          </a:custGeom>
          <a:noFill/>
          <a:ln w="28575">
            <a:solidFill>
              <a:srgbClr val="33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0" name="Line 11">
            <a:extLst>
              <a:ext uri="{FF2B5EF4-FFF2-40B4-BE49-F238E27FC236}">
                <a16:creationId xmlns:a16="http://schemas.microsoft.com/office/drawing/2014/main" id="{72D4636E-8B09-4247-8D82-853C639F92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3556000"/>
            <a:ext cx="7810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Text Box 12">
            <a:extLst>
              <a:ext uri="{FF2B5EF4-FFF2-40B4-BE49-F238E27FC236}">
                <a16:creationId xmlns:a16="http://schemas.microsoft.com/office/drawing/2014/main" id="{E647F926-5FB7-408B-87FE-47642A216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516188"/>
            <a:ext cx="99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CC"/>
                </a:solidFill>
              </a:rPr>
              <a:t>Sender</a:t>
            </a:r>
            <a:endParaRPr kumimoji="1" lang="zh-CN" altLang="en-US">
              <a:solidFill>
                <a:srgbClr val="3333CC"/>
              </a:solidFill>
            </a:endParaRPr>
          </a:p>
        </p:txBody>
      </p:sp>
      <p:sp>
        <p:nvSpPr>
          <p:cNvPr id="1090573" name="Text Box 13">
            <a:extLst>
              <a:ext uri="{FF2B5EF4-FFF2-40B4-BE49-F238E27FC236}">
                <a16:creationId xmlns:a16="http://schemas.microsoft.com/office/drawing/2014/main" id="{274E993B-19DE-4BEF-A0DC-0AC385273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165600"/>
            <a:ext cx="119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Mail cache</a:t>
            </a:r>
          </a:p>
        </p:txBody>
      </p:sp>
      <p:sp>
        <p:nvSpPr>
          <p:cNvPr id="3083" name="Text Box 14">
            <a:extLst>
              <a:ext uri="{FF2B5EF4-FFF2-40B4-BE49-F238E27FC236}">
                <a16:creationId xmlns:a16="http://schemas.microsoft.com/office/drawing/2014/main" id="{648BB61E-ACDC-4EE5-B08F-8A36D65E1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75" y="4295775"/>
            <a:ext cx="1506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3333CC"/>
                </a:solidFill>
                <a:latin typeface="Tahoma" panose="020B0604030504040204" pitchFamily="34" charset="0"/>
              </a:rPr>
              <a:t>E-mail server</a:t>
            </a:r>
          </a:p>
        </p:txBody>
      </p:sp>
      <p:sp>
        <p:nvSpPr>
          <p:cNvPr id="3084" name="Text Box 15">
            <a:extLst>
              <a:ext uri="{FF2B5EF4-FFF2-40B4-BE49-F238E27FC236}">
                <a16:creationId xmlns:a16="http://schemas.microsoft.com/office/drawing/2014/main" id="{A6447AA1-2CCD-452D-8233-CBDC9C9F0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3441700"/>
            <a:ext cx="1271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3333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Internet</a:t>
            </a:r>
          </a:p>
        </p:txBody>
      </p:sp>
      <p:sp>
        <p:nvSpPr>
          <p:cNvPr id="3085" name="Oval 16">
            <a:extLst>
              <a:ext uri="{FF2B5EF4-FFF2-40B4-BE49-F238E27FC236}">
                <a16:creationId xmlns:a16="http://schemas.microsoft.com/office/drawing/2014/main" id="{775DFE7E-78CD-4A97-9492-92450D077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792413"/>
            <a:ext cx="1296988" cy="1296987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086" name="Group 17">
            <a:extLst>
              <a:ext uri="{FF2B5EF4-FFF2-40B4-BE49-F238E27FC236}">
                <a16:creationId xmlns:a16="http://schemas.microsoft.com/office/drawing/2014/main" id="{5875761C-5378-405B-975C-34F44BA8C83F}"/>
              </a:ext>
            </a:extLst>
          </p:cNvPr>
          <p:cNvGrpSpPr>
            <a:grpSpLocks/>
          </p:cNvGrpSpPr>
          <p:nvPr/>
        </p:nvGrpSpPr>
        <p:grpSpPr bwMode="auto">
          <a:xfrm>
            <a:off x="6707188" y="2901950"/>
            <a:ext cx="457200" cy="457200"/>
            <a:chOff x="2351" y="2975"/>
            <a:chExt cx="481" cy="433"/>
          </a:xfrm>
        </p:grpSpPr>
        <p:sp>
          <p:nvSpPr>
            <p:cNvPr id="3435" name="Rectangle 18">
              <a:extLst>
                <a:ext uri="{FF2B5EF4-FFF2-40B4-BE49-F238E27FC236}">
                  <a16:creationId xmlns:a16="http://schemas.microsoft.com/office/drawing/2014/main" id="{DF40FF47-A049-4A0B-B0E0-A85C0ACDCE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76" y="2952"/>
              <a:ext cx="432" cy="48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36" name="Line 19">
              <a:extLst>
                <a:ext uri="{FF2B5EF4-FFF2-40B4-BE49-F238E27FC236}">
                  <a16:creationId xmlns:a16="http://schemas.microsoft.com/office/drawing/2014/main" id="{E08C46EB-6AFC-480B-938C-22CDBFDC0E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351" y="3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7" name="Line 20">
              <a:extLst>
                <a:ext uri="{FF2B5EF4-FFF2-40B4-BE49-F238E27FC236}">
                  <a16:creationId xmlns:a16="http://schemas.microsoft.com/office/drawing/2014/main" id="{B0842D59-5B86-4942-AF11-7F89030F90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351" y="32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8" name="Line 21">
              <a:extLst>
                <a:ext uri="{FF2B5EF4-FFF2-40B4-BE49-F238E27FC236}">
                  <a16:creationId xmlns:a16="http://schemas.microsoft.com/office/drawing/2014/main" id="{F42E88F9-1D4F-4DC6-A74E-1AA9660F59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351" y="31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9" name="Line 22">
              <a:extLst>
                <a:ext uri="{FF2B5EF4-FFF2-40B4-BE49-F238E27FC236}">
                  <a16:creationId xmlns:a16="http://schemas.microsoft.com/office/drawing/2014/main" id="{F43AE2ED-ECB1-422B-B65A-C1E4944677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351" y="306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" name="Line 23">
              <a:extLst>
                <a:ext uri="{FF2B5EF4-FFF2-40B4-BE49-F238E27FC236}">
                  <a16:creationId xmlns:a16="http://schemas.microsoft.com/office/drawing/2014/main" id="{07C33228-596D-4823-8F6C-790693DD77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19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" name="Line 24">
              <a:extLst>
                <a:ext uri="{FF2B5EF4-FFF2-40B4-BE49-F238E27FC236}">
                  <a16:creationId xmlns:a16="http://schemas.microsoft.com/office/drawing/2014/main" id="{77AF193B-2AAC-4C61-B63D-B356598523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423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2" name="Line 25">
              <a:extLst>
                <a:ext uri="{FF2B5EF4-FFF2-40B4-BE49-F238E27FC236}">
                  <a16:creationId xmlns:a16="http://schemas.microsoft.com/office/drawing/2014/main" id="{F60E2D5F-358F-4252-B143-7BE2796799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27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3" name="Line 26">
              <a:extLst>
                <a:ext uri="{FF2B5EF4-FFF2-40B4-BE49-F238E27FC236}">
                  <a16:creationId xmlns:a16="http://schemas.microsoft.com/office/drawing/2014/main" id="{99D6547B-18B6-41EB-A376-09BB2C9230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31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7" name="Group 27">
            <a:extLst>
              <a:ext uri="{FF2B5EF4-FFF2-40B4-BE49-F238E27FC236}">
                <a16:creationId xmlns:a16="http://schemas.microsoft.com/office/drawing/2014/main" id="{E600713E-9874-4DD1-8164-D533E8D70A72}"/>
              </a:ext>
            </a:extLst>
          </p:cNvPr>
          <p:cNvGrpSpPr>
            <a:grpSpLocks/>
          </p:cNvGrpSpPr>
          <p:nvPr/>
        </p:nvGrpSpPr>
        <p:grpSpPr bwMode="auto">
          <a:xfrm>
            <a:off x="6602413" y="3454400"/>
            <a:ext cx="730250" cy="457200"/>
            <a:chOff x="1296" y="768"/>
            <a:chExt cx="556" cy="336"/>
          </a:xfrm>
        </p:grpSpPr>
        <p:sp>
          <p:nvSpPr>
            <p:cNvPr id="3412" name="Rectangle 28">
              <a:extLst>
                <a:ext uri="{FF2B5EF4-FFF2-40B4-BE49-F238E27FC236}">
                  <a16:creationId xmlns:a16="http://schemas.microsoft.com/office/drawing/2014/main" id="{9B1A2137-4D57-4962-809D-A983B42AB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768"/>
              <a:ext cx="556" cy="336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1600">
                <a:solidFill>
                  <a:srgbClr val="3333CC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413" name="Group 29">
              <a:extLst>
                <a:ext uri="{FF2B5EF4-FFF2-40B4-BE49-F238E27FC236}">
                  <a16:creationId xmlns:a16="http://schemas.microsoft.com/office/drawing/2014/main" id="{38CCC5A2-47E9-4C63-AB41-9DBC66212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7" y="829"/>
              <a:ext cx="393" cy="214"/>
              <a:chOff x="2928" y="3744"/>
              <a:chExt cx="528" cy="336"/>
            </a:xfrm>
          </p:grpSpPr>
          <p:grpSp>
            <p:nvGrpSpPr>
              <p:cNvPr id="3414" name="Group 30">
                <a:extLst>
                  <a:ext uri="{FF2B5EF4-FFF2-40B4-BE49-F238E27FC236}">
                    <a16:creationId xmlns:a16="http://schemas.microsoft.com/office/drawing/2014/main" id="{10954DF0-B197-413A-9D3A-37D5A6167C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3744"/>
                <a:ext cx="432" cy="240"/>
                <a:chOff x="2736" y="3648"/>
                <a:chExt cx="432" cy="240"/>
              </a:xfrm>
            </p:grpSpPr>
            <p:grpSp>
              <p:nvGrpSpPr>
                <p:cNvPr id="3429" name="Group 31">
                  <a:extLst>
                    <a:ext uri="{FF2B5EF4-FFF2-40B4-BE49-F238E27FC236}">
                      <a16:creationId xmlns:a16="http://schemas.microsoft.com/office/drawing/2014/main" id="{CB6B86AF-E7F3-4200-87AA-18B12139B6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431" name="Rectangle 32">
                    <a:extLst>
                      <a:ext uri="{FF2B5EF4-FFF2-40B4-BE49-F238E27FC236}">
                        <a16:creationId xmlns:a16="http://schemas.microsoft.com/office/drawing/2014/main" id="{C7F7AE5E-6A58-4084-9C3D-646EAF3631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432" name="Freeform 33">
                    <a:extLst>
                      <a:ext uri="{FF2B5EF4-FFF2-40B4-BE49-F238E27FC236}">
                        <a16:creationId xmlns:a16="http://schemas.microsoft.com/office/drawing/2014/main" id="{DCFEC8AD-FD04-49E9-8A09-C482BFB1F6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>
                      <a:gd name="T0" fmla="*/ 0 w 576"/>
                      <a:gd name="T1" fmla="*/ 0 h 240"/>
                      <a:gd name="T2" fmla="*/ 288 w 576"/>
                      <a:gd name="T3" fmla="*/ 240 h 240"/>
                      <a:gd name="T4" fmla="*/ 576 w 576"/>
                      <a:gd name="T5" fmla="*/ 0 h 240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240"/>
                      <a:gd name="T11" fmla="*/ 576 w 576"/>
                      <a:gd name="T12" fmla="*/ 240 h 24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433" name="Line 34">
                    <a:extLst>
                      <a:ext uri="{FF2B5EF4-FFF2-40B4-BE49-F238E27FC236}">
                        <a16:creationId xmlns:a16="http://schemas.microsoft.com/office/drawing/2014/main" id="{38810855-B1A8-4B55-8C29-BE6DC58C47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4" name="Line 35">
                    <a:extLst>
                      <a:ext uri="{FF2B5EF4-FFF2-40B4-BE49-F238E27FC236}">
                        <a16:creationId xmlns:a16="http://schemas.microsoft.com/office/drawing/2014/main" id="{F450A572-7E36-43ED-9AB2-AA8B06AD7E6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30" name="Line 36">
                  <a:extLst>
                    <a:ext uri="{FF2B5EF4-FFF2-40B4-BE49-F238E27FC236}">
                      <a16:creationId xmlns:a16="http://schemas.microsoft.com/office/drawing/2014/main" id="{CEAC2B8F-F013-45FE-849F-B07FCC2419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15" name="Group 37">
                <a:extLst>
                  <a:ext uri="{FF2B5EF4-FFF2-40B4-BE49-F238E27FC236}">
                    <a16:creationId xmlns:a16="http://schemas.microsoft.com/office/drawing/2014/main" id="{9F9CEA8A-3524-4778-BD23-6171B0DB6F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3792"/>
                <a:ext cx="432" cy="240"/>
                <a:chOff x="2736" y="3648"/>
                <a:chExt cx="432" cy="240"/>
              </a:xfrm>
            </p:grpSpPr>
            <p:grpSp>
              <p:nvGrpSpPr>
                <p:cNvPr id="3423" name="Group 38">
                  <a:extLst>
                    <a:ext uri="{FF2B5EF4-FFF2-40B4-BE49-F238E27FC236}">
                      <a16:creationId xmlns:a16="http://schemas.microsoft.com/office/drawing/2014/main" id="{A9876E0D-2AAB-4368-9D59-D286888FBF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425" name="Rectangle 39">
                    <a:extLst>
                      <a:ext uri="{FF2B5EF4-FFF2-40B4-BE49-F238E27FC236}">
                        <a16:creationId xmlns:a16="http://schemas.microsoft.com/office/drawing/2014/main" id="{F952E868-F881-494D-A38F-139657DC7D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426" name="Freeform 40">
                    <a:extLst>
                      <a:ext uri="{FF2B5EF4-FFF2-40B4-BE49-F238E27FC236}">
                        <a16:creationId xmlns:a16="http://schemas.microsoft.com/office/drawing/2014/main" id="{00C38E7A-BA6D-441B-9F36-AB82B8B111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>
                      <a:gd name="T0" fmla="*/ 0 w 576"/>
                      <a:gd name="T1" fmla="*/ 0 h 240"/>
                      <a:gd name="T2" fmla="*/ 288 w 576"/>
                      <a:gd name="T3" fmla="*/ 240 h 240"/>
                      <a:gd name="T4" fmla="*/ 576 w 576"/>
                      <a:gd name="T5" fmla="*/ 0 h 240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240"/>
                      <a:gd name="T11" fmla="*/ 576 w 576"/>
                      <a:gd name="T12" fmla="*/ 240 h 24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427" name="Line 41">
                    <a:extLst>
                      <a:ext uri="{FF2B5EF4-FFF2-40B4-BE49-F238E27FC236}">
                        <a16:creationId xmlns:a16="http://schemas.microsoft.com/office/drawing/2014/main" id="{8E5969DC-465A-4E08-8D30-3226C0D255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28" name="Line 42">
                    <a:extLst>
                      <a:ext uri="{FF2B5EF4-FFF2-40B4-BE49-F238E27FC236}">
                        <a16:creationId xmlns:a16="http://schemas.microsoft.com/office/drawing/2014/main" id="{E08E523F-C87E-4A93-8AF2-0883C66770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24" name="Line 43">
                  <a:extLst>
                    <a:ext uri="{FF2B5EF4-FFF2-40B4-BE49-F238E27FC236}">
                      <a16:creationId xmlns:a16="http://schemas.microsoft.com/office/drawing/2014/main" id="{9642C85D-E724-4FE9-8697-C888E2CD29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16" name="Group 44">
                <a:extLst>
                  <a:ext uri="{FF2B5EF4-FFF2-40B4-BE49-F238E27FC236}">
                    <a16:creationId xmlns:a16="http://schemas.microsoft.com/office/drawing/2014/main" id="{2BF20D73-3E15-4A74-B036-706E628AF2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3840"/>
                <a:ext cx="432" cy="240"/>
                <a:chOff x="2736" y="3648"/>
                <a:chExt cx="432" cy="240"/>
              </a:xfrm>
            </p:grpSpPr>
            <p:grpSp>
              <p:nvGrpSpPr>
                <p:cNvPr id="3417" name="Group 45">
                  <a:extLst>
                    <a:ext uri="{FF2B5EF4-FFF2-40B4-BE49-F238E27FC236}">
                      <a16:creationId xmlns:a16="http://schemas.microsoft.com/office/drawing/2014/main" id="{086A6365-874C-4E5D-828B-B3095E59C2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419" name="Rectangle 46">
                    <a:extLst>
                      <a:ext uri="{FF2B5EF4-FFF2-40B4-BE49-F238E27FC236}">
                        <a16:creationId xmlns:a16="http://schemas.microsoft.com/office/drawing/2014/main" id="{35E9D7B6-6690-42D9-AE21-2A1097C588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420" name="Freeform 47">
                    <a:extLst>
                      <a:ext uri="{FF2B5EF4-FFF2-40B4-BE49-F238E27FC236}">
                        <a16:creationId xmlns:a16="http://schemas.microsoft.com/office/drawing/2014/main" id="{76B0D078-0E52-4FC8-852C-3FDDB4B41C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>
                      <a:gd name="T0" fmla="*/ 0 w 576"/>
                      <a:gd name="T1" fmla="*/ 0 h 240"/>
                      <a:gd name="T2" fmla="*/ 288 w 576"/>
                      <a:gd name="T3" fmla="*/ 240 h 240"/>
                      <a:gd name="T4" fmla="*/ 576 w 576"/>
                      <a:gd name="T5" fmla="*/ 0 h 240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240"/>
                      <a:gd name="T11" fmla="*/ 576 w 576"/>
                      <a:gd name="T12" fmla="*/ 240 h 24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421" name="Line 48">
                    <a:extLst>
                      <a:ext uri="{FF2B5EF4-FFF2-40B4-BE49-F238E27FC236}">
                        <a16:creationId xmlns:a16="http://schemas.microsoft.com/office/drawing/2014/main" id="{F6106E9C-0C4B-4B7A-A5A5-7FFD9B50E5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22" name="Line 49">
                    <a:extLst>
                      <a:ext uri="{FF2B5EF4-FFF2-40B4-BE49-F238E27FC236}">
                        <a16:creationId xmlns:a16="http://schemas.microsoft.com/office/drawing/2014/main" id="{59FE98AE-F552-4131-8AFF-14B7D3F2B5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18" name="Line 50">
                  <a:extLst>
                    <a:ext uri="{FF2B5EF4-FFF2-40B4-BE49-F238E27FC236}">
                      <a16:creationId xmlns:a16="http://schemas.microsoft.com/office/drawing/2014/main" id="{DD3392E1-2EF9-4270-BF4E-ABCF47C434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8" name="Group 51">
            <a:extLst>
              <a:ext uri="{FF2B5EF4-FFF2-40B4-BE49-F238E27FC236}">
                <a16:creationId xmlns:a16="http://schemas.microsoft.com/office/drawing/2014/main" id="{FED332AB-AF1B-4DB6-8161-F710D0A2147B}"/>
              </a:ext>
            </a:extLst>
          </p:cNvPr>
          <p:cNvGrpSpPr>
            <a:grpSpLocks/>
          </p:cNvGrpSpPr>
          <p:nvPr/>
        </p:nvGrpSpPr>
        <p:grpSpPr bwMode="auto">
          <a:xfrm>
            <a:off x="390525" y="3008313"/>
            <a:ext cx="884238" cy="1014412"/>
            <a:chOff x="246" y="1767"/>
            <a:chExt cx="557" cy="639"/>
          </a:xfrm>
        </p:grpSpPr>
        <p:grpSp>
          <p:nvGrpSpPr>
            <p:cNvPr id="3353" name="Group 52">
              <a:extLst>
                <a:ext uri="{FF2B5EF4-FFF2-40B4-BE49-F238E27FC236}">
                  <a16:creationId xmlns:a16="http://schemas.microsoft.com/office/drawing/2014/main" id="{F2133D8C-FF13-4A06-8516-FE1060FB4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" y="1943"/>
              <a:ext cx="557" cy="463"/>
              <a:chOff x="246" y="1943"/>
              <a:chExt cx="557" cy="463"/>
            </a:xfrm>
          </p:grpSpPr>
          <p:sp>
            <p:nvSpPr>
              <p:cNvPr id="3406" name="Freeform 53">
                <a:extLst>
                  <a:ext uri="{FF2B5EF4-FFF2-40B4-BE49-F238E27FC236}">
                    <a16:creationId xmlns:a16="http://schemas.microsoft.com/office/drawing/2014/main" id="{22C1C5F0-D339-4BC7-946D-666F3B12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" y="2005"/>
                <a:ext cx="196" cy="295"/>
              </a:xfrm>
              <a:custGeom>
                <a:avLst/>
                <a:gdLst>
                  <a:gd name="T0" fmla="*/ 26 w 982"/>
                  <a:gd name="T1" fmla="*/ 1 h 1477"/>
                  <a:gd name="T2" fmla="*/ 39 w 982"/>
                  <a:gd name="T3" fmla="*/ 54 h 1477"/>
                  <a:gd name="T4" fmla="*/ 0 w 982"/>
                  <a:gd name="T5" fmla="*/ 59 h 1477"/>
                  <a:gd name="T6" fmla="*/ 10 w 982"/>
                  <a:gd name="T7" fmla="*/ 0 h 14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82"/>
                  <a:gd name="T13" fmla="*/ 0 h 1477"/>
                  <a:gd name="T14" fmla="*/ 982 w 982"/>
                  <a:gd name="T15" fmla="*/ 1477 h 14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82" h="1477">
                    <a:moveTo>
                      <a:pt x="652" y="26"/>
                    </a:moveTo>
                    <a:lnTo>
                      <a:pt x="982" y="1347"/>
                    </a:lnTo>
                    <a:lnTo>
                      <a:pt x="0" y="1477"/>
                    </a:lnTo>
                    <a:lnTo>
                      <a:pt x="252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3407" name="Group 54">
                <a:extLst>
                  <a:ext uri="{FF2B5EF4-FFF2-40B4-BE49-F238E27FC236}">
                    <a16:creationId xmlns:a16="http://schemas.microsoft.com/office/drawing/2014/main" id="{D2F8BA4A-E1A4-49EE-B1D8-2056EA2F00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" y="1943"/>
                <a:ext cx="551" cy="121"/>
                <a:chOff x="246" y="1943"/>
                <a:chExt cx="551" cy="121"/>
              </a:xfrm>
            </p:grpSpPr>
            <p:sp>
              <p:nvSpPr>
                <p:cNvPr id="3409" name="Freeform 55">
                  <a:extLst>
                    <a:ext uri="{FF2B5EF4-FFF2-40B4-BE49-F238E27FC236}">
                      <a16:creationId xmlns:a16="http://schemas.microsoft.com/office/drawing/2014/main" id="{65C02206-B639-4996-8561-7C0498B68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" y="1943"/>
                  <a:ext cx="551" cy="104"/>
                </a:xfrm>
                <a:custGeom>
                  <a:avLst/>
                  <a:gdLst>
                    <a:gd name="T0" fmla="*/ 110 w 2751"/>
                    <a:gd name="T1" fmla="*/ 11 h 522"/>
                    <a:gd name="T2" fmla="*/ 41 w 2751"/>
                    <a:gd name="T3" fmla="*/ 21 h 522"/>
                    <a:gd name="T4" fmla="*/ 0 w 2751"/>
                    <a:gd name="T5" fmla="*/ 5 h 522"/>
                    <a:gd name="T6" fmla="*/ 52 w 2751"/>
                    <a:gd name="T7" fmla="*/ 0 h 522"/>
                    <a:gd name="T8" fmla="*/ 110 w 2751"/>
                    <a:gd name="T9" fmla="*/ 11 h 5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51"/>
                    <a:gd name="T16" fmla="*/ 0 h 522"/>
                    <a:gd name="T17" fmla="*/ 2751 w 2751"/>
                    <a:gd name="T18" fmla="*/ 522 h 5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51" h="522">
                      <a:moveTo>
                        <a:pt x="2751" y="270"/>
                      </a:moveTo>
                      <a:lnTo>
                        <a:pt x="1016" y="522"/>
                      </a:lnTo>
                      <a:lnTo>
                        <a:pt x="0" y="132"/>
                      </a:lnTo>
                      <a:lnTo>
                        <a:pt x="1302" y="0"/>
                      </a:lnTo>
                      <a:lnTo>
                        <a:pt x="2751" y="2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410" name="Freeform 56">
                  <a:extLst>
                    <a:ext uri="{FF2B5EF4-FFF2-40B4-BE49-F238E27FC236}">
                      <a16:creationId xmlns:a16="http://schemas.microsoft.com/office/drawing/2014/main" id="{00634568-797D-4583-847A-EF50B8FD10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" y="1997"/>
                  <a:ext cx="345" cy="67"/>
                </a:xfrm>
                <a:custGeom>
                  <a:avLst/>
                  <a:gdLst>
                    <a:gd name="T0" fmla="*/ 69 w 1728"/>
                    <a:gd name="T1" fmla="*/ 0 h 337"/>
                    <a:gd name="T2" fmla="*/ 0 w 1728"/>
                    <a:gd name="T3" fmla="*/ 10 h 337"/>
                    <a:gd name="T4" fmla="*/ 0 w 1728"/>
                    <a:gd name="T5" fmla="*/ 13 h 337"/>
                    <a:gd name="T6" fmla="*/ 69 w 1728"/>
                    <a:gd name="T7" fmla="*/ 3 h 337"/>
                    <a:gd name="T8" fmla="*/ 69 w 1728"/>
                    <a:gd name="T9" fmla="*/ 0 h 3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28"/>
                    <a:gd name="T16" fmla="*/ 0 h 337"/>
                    <a:gd name="T17" fmla="*/ 1728 w 1728"/>
                    <a:gd name="T18" fmla="*/ 337 h 3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28" h="337">
                      <a:moveTo>
                        <a:pt x="1728" y="0"/>
                      </a:moveTo>
                      <a:lnTo>
                        <a:pt x="0" y="251"/>
                      </a:lnTo>
                      <a:lnTo>
                        <a:pt x="0" y="337"/>
                      </a:lnTo>
                      <a:lnTo>
                        <a:pt x="1728" y="88"/>
                      </a:lnTo>
                      <a:lnTo>
                        <a:pt x="172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411" name="Freeform 57">
                  <a:extLst>
                    <a:ext uri="{FF2B5EF4-FFF2-40B4-BE49-F238E27FC236}">
                      <a16:creationId xmlns:a16="http://schemas.microsoft.com/office/drawing/2014/main" id="{B38F8A01-7B46-4752-AD29-88CFBF7185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" y="1969"/>
                  <a:ext cx="204" cy="95"/>
                </a:xfrm>
                <a:custGeom>
                  <a:avLst/>
                  <a:gdLst>
                    <a:gd name="T0" fmla="*/ 41 w 1016"/>
                    <a:gd name="T1" fmla="*/ 19 h 476"/>
                    <a:gd name="T2" fmla="*/ 41 w 1016"/>
                    <a:gd name="T3" fmla="*/ 16 h 476"/>
                    <a:gd name="T4" fmla="*/ 0 w 1016"/>
                    <a:gd name="T5" fmla="*/ 0 h 476"/>
                    <a:gd name="T6" fmla="*/ 0 w 1016"/>
                    <a:gd name="T7" fmla="*/ 2 h 476"/>
                    <a:gd name="T8" fmla="*/ 41 w 1016"/>
                    <a:gd name="T9" fmla="*/ 19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6"/>
                    <a:gd name="T16" fmla="*/ 0 h 476"/>
                    <a:gd name="T17" fmla="*/ 1016 w 1016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6" h="476">
                      <a:moveTo>
                        <a:pt x="1016" y="476"/>
                      </a:moveTo>
                      <a:lnTo>
                        <a:pt x="1016" y="39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1016" y="47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3408" name="Freeform 58">
                <a:extLst>
                  <a:ext uri="{FF2B5EF4-FFF2-40B4-BE49-F238E27FC236}">
                    <a16:creationId xmlns:a16="http://schemas.microsoft.com/office/drawing/2014/main" id="{B5972DF1-C8DD-45B8-9444-6405C34E3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" y="2028"/>
                <a:ext cx="239" cy="378"/>
              </a:xfrm>
              <a:custGeom>
                <a:avLst/>
                <a:gdLst>
                  <a:gd name="T0" fmla="*/ 26 w 1195"/>
                  <a:gd name="T1" fmla="*/ 0 h 1893"/>
                  <a:gd name="T2" fmla="*/ 48 w 1195"/>
                  <a:gd name="T3" fmla="*/ 70 h 1893"/>
                  <a:gd name="T4" fmla="*/ 0 w 1195"/>
                  <a:gd name="T5" fmla="*/ 75 h 1893"/>
                  <a:gd name="T6" fmla="*/ 8 w 1195"/>
                  <a:gd name="T7" fmla="*/ 1 h 18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95"/>
                  <a:gd name="T13" fmla="*/ 0 h 1893"/>
                  <a:gd name="T14" fmla="*/ 1195 w 1195"/>
                  <a:gd name="T15" fmla="*/ 1893 h 18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95" h="1893">
                    <a:moveTo>
                      <a:pt x="660" y="0"/>
                    </a:moveTo>
                    <a:lnTo>
                      <a:pt x="1195" y="1747"/>
                    </a:lnTo>
                    <a:lnTo>
                      <a:pt x="0" y="1893"/>
                    </a:lnTo>
                    <a:lnTo>
                      <a:pt x="191" y="35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354" name="Group 59">
              <a:extLst>
                <a:ext uri="{FF2B5EF4-FFF2-40B4-BE49-F238E27FC236}">
                  <a16:creationId xmlns:a16="http://schemas.microsoft.com/office/drawing/2014/main" id="{F627FFF9-056D-494B-843F-2654A7096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" y="1767"/>
              <a:ext cx="383" cy="268"/>
              <a:chOff x="325" y="1767"/>
              <a:chExt cx="383" cy="268"/>
            </a:xfrm>
          </p:grpSpPr>
          <p:grpSp>
            <p:nvGrpSpPr>
              <p:cNvPr id="3355" name="Group 60">
                <a:extLst>
                  <a:ext uri="{FF2B5EF4-FFF2-40B4-BE49-F238E27FC236}">
                    <a16:creationId xmlns:a16="http://schemas.microsoft.com/office/drawing/2014/main" id="{5A0335C5-4E87-4A06-BE4E-CC35F10304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" y="1767"/>
                <a:ext cx="296" cy="243"/>
                <a:chOff x="412" y="1767"/>
                <a:chExt cx="296" cy="243"/>
              </a:xfrm>
            </p:grpSpPr>
            <p:grpSp>
              <p:nvGrpSpPr>
                <p:cNvPr id="3388" name="Group 61">
                  <a:extLst>
                    <a:ext uri="{FF2B5EF4-FFF2-40B4-BE49-F238E27FC236}">
                      <a16:creationId xmlns:a16="http://schemas.microsoft.com/office/drawing/2014/main" id="{B85A6CD2-C00C-45D5-AC8E-87750D008D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" y="1767"/>
                  <a:ext cx="296" cy="243"/>
                  <a:chOff x="412" y="1767"/>
                  <a:chExt cx="296" cy="243"/>
                </a:xfrm>
              </p:grpSpPr>
              <p:grpSp>
                <p:nvGrpSpPr>
                  <p:cNvPr id="3397" name="Group 62">
                    <a:extLst>
                      <a:ext uri="{FF2B5EF4-FFF2-40B4-BE49-F238E27FC236}">
                        <a16:creationId xmlns:a16="http://schemas.microsoft.com/office/drawing/2014/main" id="{60A3BA65-1B21-414F-B712-F28FD9D857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12" y="1904"/>
                    <a:ext cx="296" cy="106"/>
                    <a:chOff x="412" y="1904"/>
                    <a:chExt cx="296" cy="106"/>
                  </a:xfrm>
                </p:grpSpPr>
                <p:sp>
                  <p:nvSpPr>
                    <p:cNvPr id="3403" name="Freeform 63">
                      <a:extLst>
                        <a:ext uri="{FF2B5EF4-FFF2-40B4-BE49-F238E27FC236}">
                          <a16:creationId xmlns:a16="http://schemas.microsoft.com/office/drawing/2014/main" id="{EBAB71C8-E47C-46A2-9FCB-242F8F47CB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12" y="1904"/>
                      <a:ext cx="170" cy="106"/>
                    </a:xfrm>
                    <a:custGeom>
                      <a:avLst/>
                      <a:gdLst>
                        <a:gd name="T0" fmla="*/ 34 w 848"/>
                        <a:gd name="T1" fmla="*/ 6 h 530"/>
                        <a:gd name="T2" fmla="*/ 34 w 848"/>
                        <a:gd name="T3" fmla="*/ 21 h 530"/>
                        <a:gd name="T4" fmla="*/ 0 w 848"/>
                        <a:gd name="T5" fmla="*/ 10 h 530"/>
                        <a:gd name="T6" fmla="*/ 0 w 848"/>
                        <a:gd name="T7" fmla="*/ 0 h 530"/>
                        <a:gd name="T8" fmla="*/ 34 w 848"/>
                        <a:gd name="T9" fmla="*/ 6 h 5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848"/>
                        <a:gd name="T16" fmla="*/ 0 h 530"/>
                        <a:gd name="T17" fmla="*/ 848 w 848"/>
                        <a:gd name="T18" fmla="*/ 530 h 53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848" h="530">
                          <a:moveTo>
                            <a:pt x="848" y="162"/>
                          </a:moveTo>
                          <a:lnTo>
                            <a:pt x="848" y="530"/>
                          </a:lnTo>
                          <a:lnTo>
                            <a:pt x="0" y="258"/>
                          </a:lnTo>
                          <a:lnTo>
                            <a:pt x="0" y="0"/>
                          </a:lnTo>
                          <a:lnTo>
                            <a:pt x="848" y="162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3404" name="Freeform 64">
                      <a:extLst>
                        <a:ext uri="{FF2B5EF4-FFF2-40B4-BE49-F238E27FC236}">
                          <a16:creationId xmlns:a16="http://schemas.microsoft.com/office/drawing/2014/main" id="{53241F94-0964-4EC1-9FD2-5622070BC5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82" y="1929"/>
                      <a:ext cx="126" cy="81"/>
                    </a:xfrm>
                    <a:custGeom>
                      <a:avLst/>
                      <a:gdLst>
                        <a:gd name="T0" fmla="*/ 0 w 631"/>
                        <a:gd name="T1" fmla="*/ 1 h 404"/>
                        <a:gd name="T2" fmla="*/ 0 w 631"/>
                        <a:gd name="T3" fmla="*/ 16 h 404"/>
                        <a:gd name="T4" fmla="*/ 25 w 631"/>
                        <a:gd name="T5" fmla="*/ 13 h 404"/>
                        <a:gd name="T6" fmla="*/ 25 w 631"/>
                        <a:gd name="T7" fmla="*/ 0 h 404"/>
                        <a:gd name="T8" fmla="*/ 0 w 631"/>
                        <a:gd name="T9" fmla="*/ 1 h 40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31"/>
                        <a:gd name="T16" fmla="*/ 0 h 404"/>
                        <a:gd name="T17" fmla="*/ 631 w 631"/>
                        <a:gd name="T18" fmla="*/ 404 h 40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31" h="404">
                          <a:moveTo>
                            <a:pt x="0" y="36"/>
                          </a:moveTo>
                          <a:lnTo>
                            <a:pt x="0" y="404"/>
                          </a:lnTo>
                          <a:lnTo>
                            <a:pt x="631" y="312"/>
                          </a:lnTo>
                          <a:lnTo>
                            <a:pt x="631" y="0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3405" name="Freeform 65">
                      <a:extLst>
                        <a:ext uri="{FF2B5EF4-FFF2-40B4-BE49-F238E27FC236}">
                          <a16:creationId xmlns:a16="http://schemas.microsoft.com/office/drawing/2014/main" id="{999F9692-8E27-4DB9-AF9A-B7165C5ADF7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12" y="1904"/>
                      <a:ext cx="296" cy="32"/>
                    </a:xfrm>
                    <a:custGeom>
                      <a:avLst/>
                      <a:gdLst>
                        <a:gd name="T0" fmla="*/ 59 w 1479"/>
                        <a:gd name="T1" fmla="*/ 5 h 162"/>
                        <a:gd name="T2" fmla="*/ 34 w 1479"/>
                        <a:gd name="T3" fmla="*/ 6 h 162"/>
                        <a:gd name="T4" fmla="*/ 0 w 1479"/>
                        <a:gd name="T5" fmla="*/ 0 h 162"/>
                        <a:gd name="T6" fmla="*/ 25 w 1479"/>
                        <a:gd name="T7" fmla="*/ 0 h 162"/>
                        <a:gd name="T8" fmla="*/ 59 w 1479"/>
                        <a:gd name="T9" fmla="*/ 5 h 16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479"/>
                        <a:gd name="T16" fmla="*/ 0 h 162"/>
                        <a:gd name="T17" fmla="*/ 1479 w 1479"/>
                        <a:gd name="T18" fmla="*/ 162 h 16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479" h="162">
                          <a:moveTo>
                            <a:pt x="1479" y="126"/>
                          </a:moveTo>
                          <a:lnTo>
                            <a:pt x="842" y="162"/>
                          </a:lnTo>
                          <a:lnTo>
                            <a:pt x="0" y="0"/>
                          </a:lnTo>
                          <a:lnTo>
                            <a:pt x="619" y="0"/>
                          </a:lnTo>
                          <a:lnTo>
                            <a:pt x="1479" y="1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sp>
                <p:nvSpPr>
                  <p:cNvPr id="3398" name="Freeform 66">
                    <a:extLst>
                      <a:ext uri="{FF2B5EF4-FFF2-40B4-BE49-F238E27FC236}">
                        <a16:creationId xmlns:a16="http://schemas.microsoft.com/office/drawing/2014/main" id="{3CD4BAA0-ED80-4DB8-AB56-C136A303C5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895"/>
                    <a:ext cx="108" cy="30"/>
                  </a:xfrm>
                  <a:custGeom>
                    <a:avLst/>
                    <a:gdLst>
                      <a:gd name="T0" fmla="*/ 22 w 538"/>
                      <a:gd name="T1" fmla="*/ 3 h 151"/>
                      <a:gd name="T2" fmla="*/ 22 w 538"/>
                      <a:gd name="T3" fmla="*/ 5 h 151"/>
                      <a:gd name="T4" fmla="*/ 12 w 538"/>
                      <a:gd name="T5" fmla="*/ 6 h 151"/>
                      <a:gd name="T6" fmla="*/ 0 w 538"/>
                      <a:gd name="T7" fmla="*/ 4 h 151"/>
                      <a:gd name="T8" fmla="*/ 0 w 538"/>
                      <a:gd name="T9" fmla="*/ 0 h 151"/>
                      <a:gd name="T10" fmla="*/ 22 w 538"/>
                      <a:gd name="T11" fmla="*/ 3 h 15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38"/>
                      <a:gd name="T19" fmla="*/ 0 h 151"/>
                      <a:gd name="T20" fmla="*/ 538 w 538"/>
                      <a:gd name="T21" fmla="*/ 151 h 15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38" h="151">
                        <a:moveTo>
                          <a:pt x="538" y="86"/>
                        </a:moveTo>
                        <a:lnTo>
                          <a:pt x="538" y="135"/>
                        </a:lnTo>
                        <a:lnTo>
                          <a:pt x="287" y="151"/>
                        </a:lnTo>
                        <a:lnTo>
                          <a:pt x="0" y="97"/>
                        </a:lnTo>
                        <a:lnTo>
                          <a:pt x="0" y="0"/>
                        </a:lnTo>
                        <a:lnTo>
                          <a:pt x="538" y="86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grpSp>
                <p:nvGrpSpPr>
                  <p:cNvPr id="3399" name="Group 67">
                    <a:extLst>
                      <a:ext uri="{FF2B5EF4-FFF2-40B4-BE49-F238E27FC236}">
                        <a16:creationId xmlns:a16="http://schemas.microsoft.com/office/drawing/2014/main" id="{080D7C4A-EBFC-44DC-BC3F-45FCC140059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46" y="1767"/>
                    <a:ext cx="239" cy="151"/>
                    <a:chOff x="446" y="1767"/>
                    <a:chExt cx="239" cy="151"/>
                  </a:xfrm>
                </p:grpSpPr>
                <p:sp>
                  <p:nvSpPr>
                    <p:cNvPr id="3400" name="Freeform 68">
                      <a:extLst>
                        <a:ext uri="{FF2B5EF4-FFF2-40B4-BE49-F238E27FC236}">
                          <a16:creationId xmlns:a16="http://schemas.microsoft.com/office/drawing/2014/main" id="{64581CFC-6FC5-4AE7-9613-839F34DDBAD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46" y="1767"/>
                      <a:ext cx="137" cy="148"/>
                    </a:xfrm>
                    <a:custGeom>
                      <a:avLst/>
                      <a:gdLst>
                        <a:gd name="T0" fmla="*/ 24 w 686"/>
                        <a:gd name="T1" fmla="*/ 30 h 740"/>
                        <a:gd name="T2" fmla="*/ 27 w 686"/>
                        <a:gd name="T3" fmla="*/ 1 h 740"/>
                        <a:gd name="T4" fmla="*/ 4 w 686"/>
                        <a:gd name="T5" fmla="*/ 0 h 740"/>
                        <a:gd name="T6" fmla="*/ 0 w 686"/>
                        <a:gd name="T7" fmla="*/ 26 h 740"/>
                        <a:gd name="T8" fmla="*/ 24 w 686"/>
                        <a:gd name="T9" fmla="*/ 30 h 7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86"/>
                        <a:gd name="T16" fmla="*/ 0 h 740"/>
                        <a:gd name="T17" fmla="*/ 686 w 686"/>
                        <a:gd name="T18" fmla="*/ 740 h 74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86" h="740">
                          <a:moveTo>
                            <a:pt x="589" y="740"/>
                          </a:moveTo>
                          <a:lnTo>
                            <a:pt x="686" y="24"/>
                          </a:lnTo>
                          <a:lnTo>
                            <a:pt x="95" y="0"/>
                          </a:lnTo>
                          <a:lnTo>
                            <a:pt x="0" y="638"/>
                          </a:lnTo>
                          <a:lnTo>
                            <a:pt x="589" y="74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3401" name="Freeform 69">
                      <a:extLst>
                        <a:ext uri="{FF2B5EF4-FFF2-40B4-BE49-F238E27FC236}">
                          <a16:creationId xmlns:a16="http://schemas.microsoft.com/office/drawing/2014/main" id="{0AE55864-48B6-4F02-B5CF-21814E1267E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" y="1771"/>
                      <a:ext cx="121" cy="147"/>
                    </a:xfrm>
                    <a:custGeom>
                      <a:avLst/>
                      <a:gdLst>
                        <a:gd name="T0" fmla="*/ 4 w 608"/>
                        <a:gd name="T1" fmla="*/ 0 h 735"/>
                        <a:gd name="T2" fmla="*/ 24 w 608"/>
                        <a:gd name="T3" fmla="*/ 7 h 735"/>
                        <a:gd name="T4" fmla="*/ 21 w 608"/>
                        <a:gd name="T5" fmla="*/ 29 h 735"/>
                        <a:gd name="T6" fmla="*/ 0 w 608"/>
                        <a:gd name="T7" fmla="*/ 29 h 735"/>
                        <a:gd name="T8" fmla="*/ 4 w 608"/>
                        <a:gd name="T9" fmla="*/ 0 h 7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08"/>
                        <a:gd name="T16" fmla="*/ 0 h 735"/>
                        <a:gd name="T17" fmla="*/ 608 w 608"/>
                        <a:gd name="T18" fmla="*/ 735 h 7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08" h="735">
                          <a:moveTo>
                            <a:pt x="97" y="0"/>
                          </a:moveTo>
                          <a:lnTo>
                            <a:pt x="608" y="163"/>
                          </a:lnTo>
                          <a:lnTo>
                            <a:pt x="536" y="735"/>
                          </a:lnTo>
                          <a:lnTo>
                            <a:pt x="0" y="717"/>
                          </a:lnTo>
                          <a:lnTo>
                            <a:pt x="97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3402" name="Freeform 70">
                      <a:extLst>
                        <a:ext uri="{FF2B5EF4-FFF2-40B4-BE49-F238E27FC236}">
                          <a16:creationId xmlns:a16="http://schemas.microsoft.com/office/drawing/2014/main" id="{597DD2F5-2446-4724-80C3-44DC532A3E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62" y="1781"/>
                      <a:ext cx="98" cy="112"/>
                    </a:xfrm>
                    <a:custGeom>
                      <a:avLst/>
                      <a:gdLst>
                        <a:gd name="T0" fmla="*/ 19 w 493"/>
                        <a:gd name="T1" fmla="*/ 1 h 557"/>
                        <a:gd name="T2" fmla="*/ 17 w 493"/>
                        <a:gd name="T3" fmla="*/ 23 h 557"/>
                        <a:gd name="T4" fmla="*/ 0 w 493"/>
                        <a:gd name="T5" fmla="*/ 20 h 557"/>
                        <a:gd name="T6" fmla="*/ 3 w 493"/>
                        <a:gd name="T7" fmla="*/ 0 h 557"/>
                        <a:gd name="T8" fmla="*/ 19 w 493"/>
                        <a:gd name="T9" fmla="*/ 1 h 55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93"/>
                        <a:gd name="T16" fmla="*/ 0 h 557"/>
                        <a:gd name="T17" fmla="*/ 493 w 493"/>
                        <a:gd name="T18" fmla="*/ 557 h 55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93" h="557">
                          <a:moveTo>
                            <a:pt x="493" y="25"/>
                          </a:moveTo>
                          <a:lnTo>
                            <a:pt x="423" y="557"/>
                          </a:lnTo>
                          <a:lnTo>
                            <a:pt x="0" y="494"/>
                          </a:lnTo>
                          <a:lnTo>
                            <a:pt x="73" y="0"/>
                          </a:lnTo>
                          <a:lnTo>
                            <a:pt x="493" y="25"/>
                          </a:lnTo>
                          <a:close/>
                        </a:path>
                      </a:pathLst>
                    </a:custGeom>
                    <a:solidFill>
                      <a:srgbClr val="00C0C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389" name="Group 71">
                  <a:extLst>
                    <a:ext uri="{FF2B5EF4-FFF2-40B4-BE49-F238E27FC236}">
                      <a16:creationId xmlns:a16="http://schemas.microsoft.com/office/drawing/2014/main" id="{5B503CA3-CC0C-4767-B969-196831151E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4" y="1915"/>
                  <a:ext cx="97" cy="69"/>
                  <a:chOff x="424" y="1915"/>
                  <a:chExt cx="97" cy="69"/>
                </a:xfrm>
              </p:grpSpPr>
              <p:sp>
                <p:nvSpPr>
                  <p:cNvPr id="3390" name="Freeform 72">
                    <a:extLst>
                      <a:ext uri="{FF2B5EF4-FFF2-40B4-BE49-F238E27FC236}">
                        <a16:creationId xmlns:a16="http://schemas.microsoft.com/office/drawing/2014/main" id="{549F6D20-3542-436D-8E10-DD7BF00905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4" y="1915"/>
                    <a:ext cx="97" cy="69"/>
                  </a:xfrm>
                  <a:custGeom>
                    <a:avLst/>
                    <a:gdLst>
                      <a:gd name="T0" fmla="*/ 0 w 483"/>
                      <a:gd name="T1" fmla="*/ 0 h 346"/>
                      <a:gd name="T2" fmla="*/ 19 w 483"/>
                      <a:gd name="T3" fmla="*/ 4 h 346"/>
                      <a:gd name="T4" fmla="*/ 19 w 483"/>
                      <a:gd name="T5" fmla="*/ 14 h 346"/>
                      <a:gd name="T6" fmla="*/ 0 w 483"/>
                      <a:gd name="T7" fmla="*/ 8 h 346"/>
                      <a:gd name="T8" fmla="*/ 0 w 483"/>
                      <a:gd name="T9" fmla="*/ 0 h 3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83"/>
                      <a:gd name="T16" fmla="*/ 0 h 346"/>
                      <a:gd name="T17" fmla="*/ 483 w 483"/>
                      <a:gd name="T18" fmla="*/ 346 h 34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83" h="346">
                        <a:moveTo>
                          <a:pt x="0" y="0"/>
                        </a:moveTo>
                        <a:lnTo>
                          <a:pt x="483" y="104"/>
                        </a:lnTo>
                        <a:lnTo>
                          <a:pt x="483" y="346"/>
                        </a:lnTo>
                        <a:lnTo>
                          <a:pt x="0" y="1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391" name="Line 73">
                    <a:extLst>
                      <a:ext uri="{FF2B5EF4-FFF2-40B4-BE49-F238E27FC236}">
                        <a16:creationId xmlns:a16="http://schemas.microsoft.com/office/drawing/2014/main" id="{4231DDF1-2D1E-4BD2-B9FC-08BD11EE87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33" y="1933"/>
                    <a:ext cx="26" cy="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92" name="Line 74">
                    <a:extLst>
                      <a:ext uri="{FF2B5EF4-FFF2-40B4-BE49-F238E27FC236}">
                        <a16:creationId xmlns:a16="http://schemas.microsoft.com/office/drawing/2014/main" id="{DB7DAF10-5546-4576-B992-3F5D57E043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2" y="1941"/>
                    <a:ext cx="34" cy="7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93" name="Line 75">
                    <a:extLst>
                      <a:ext uri="{FF2B5EF4-FFF2-40B4-BE49-F238E27FC236}">
                        <a16:creationId xmlns:a16="http://schemas.microsoft.com/office/drawing/2014/main" id="{72C2AC5C-6175-47B6-B7DE-82BB7FAE2D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5" y="1924"/>
                    <a:ext cx="1" cy="45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94" name="Line 76">
                    <a:extLst>
                      <a:ext uri="{FF2B5EF4-FFF2-40B4-BE49-F238E27FC236}">
                        <a16:creationId xmlns:a16="http://schemas.microsoft.com/office/drawing/2014/main" id="{E6B8DFB0-8C10-4583-988C-36E6803C8B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1" y="1934"/>
                    <a:ext cx="1" cy="49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95" name="Line 77">
                    <a:extLst>
                      <a:ext uri="{FF2B5EF4-FFF2-40B4-BE49-F238E27FC236}">
                        <a16:creationId xmlns:a16="http://schemas.microsoft.com/office/drawing/2014/main" id="{12EF20A1-B18E-4659-8A1D-A4662368D7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5" y="1933"/>
                    <a:ext cx="88" cy="2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96" name="Line 78">
                    <a:extLst>
                      <a:ext uri="{FF2B5EF4-FFF2-40B4-BE49-F238E27FC236}">
                        <a16:creationId xmlns:a16="http://schemas.microsoft.com/office/drawing/2014/main" id="{9AEE7394-284B-4043-8BDC-0FAA8D456E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4" y="1926"/>
                    <a:ext cx="89" cy="2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356" name="Group 79">
                <a:extLst>
                  <a:ext uri="{FF2B5EF4-FFF2-40B4-BE49-F238E27FC236}">
                    <a16:creationId xmlns:a16="http://schemas.microsoft.com/office/drawing/2014/main" id="{584328CE-5239-43C8-BA0C-498ACAB6B1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5" y="1917"/>
                <a:ext cx="231" cy="118"/>
                <a:chOff x="325" y="1917"/>
                <a:chExt cx="231" cy="118"/>
              </a:xfrm>
            </p:grpSpPr>
            <p:grpSp>
              <p:nvGrpSpPr>
                <p:cNvPr id="3357" name="Group 80">
                  <a:extLst>
                    <a:ext uri="{FF2B5EF4-FFF2-40B4-BE49-F238E27FC236}">
                      <a16:creationId xmlns:a16="http://schemas.microsoft.com/office/drawing/2014/main" id="{75551CBA-C27A-425B-AB45-0AC620FE21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" y="1981"/>
                  <a:ext cx="37" cy="28"/>
                  <a:chOff x="504" y="1981"/>
                  <a:chExt cx="37" cy="28"/>
                </a:xfrm>
              </p:grpSpPr>
              <p:sp>
                <p:nvSpPr>
                  <p:cNvPr id="3386" name="Freeform 81">
                    <a:extLst>
                      <a:ext uri="{FF2B5EF4-FFF2-40B4-BE49-F238E27FC236}">
                        <a16:creationId xmlns:a16="http://schemas.microsoft.com/office/drawing/2014/main" id="{098B4E41-311A-4922-8E5C-C5BC2311E5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" y="1981"/>
                    <a:ext cx="10" cy="28"/>
                  </a:xfrm>
                  <a:custGeom>
                    <a:avLst/>
                    <a:gdLst>
                      <a:gd name="T0" fmla="*/ 1 w 53"/>
                      <a:gd name="T1" fmla="*/ 0 h 140"/>
                      <a:gd name="T2" fmla="*/ 2 w 53"/>
                      <a:gd name="T3" fmla="*/ 5 h 140"/>
                      <a:gd name="T4" fmla="*/ 1 w 53"/>
                      <a:gd name="T5" fmla="*/ 6 h 140"/>
                      <a:gd name="T6" fmla="*/ 0 w 53"/>
                      <a:gd name="T7" fmla="*/ 0 h 140"/>
                      <a:gd name="T8" fmla="*/ 1 w 53"/>
                      <a:gd name="T9" fmla="*/ 0 h 1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3"/>
                      <a:gd name="T16" fmla="*/ 0 h 140"/>
                      <a:gd name="T17" fmla="*/ 53 w 53"/>
                      <a:gd name="T18" fmla="*/ 140 h 1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3" h="140">
                        <a:moveTo>
                          <a:pt x="37" y="0"/>
                        </a:moveTo>
                        <a:lnTo>
                          <a:pt x="53" y="131"/>
                        </a:lnTo>
                        <a:lnTo>
                          <a:pt x="14" y="140"/>
                        </a:lnTo>
                        <a:lnTo>
                          <a:pt x="0" y="6"/>
                        </a:lnTo>
                        <a:lnTo>
                          <a:pt x="37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387" name="Freeform 82">
                    <a:extLst>
                      <a:ext uri="{FF2B5EF4-FFF2-40B4-BE49-F238E27FC236}">
                        <a16:creationId xmlns:a16="http://schemas.microsoft.com/office/drawing/2014/main" id="{86FA663B-6DF0-4992-A811-EB40182757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985"/>
                    <a:ext cx="29" cy="24"/>
                  </a:xfrm>
                  <a:custGeom>
                    <a:avLst/>
                    <a:gdLst>
                      <a:gd name="T0" fmla="*/ 5 w 148"/>
                      <a:gd name="T1" fmla="*/ 0 h 122"/>
                      <a:gd name="T2" fmla="*/ 6 w 148"/>
                      <a:gd name="T3" fmla="*/ 5 h 122"/>
                      <a:gd name="T4" fmla="*/ 0 w 148"/>
                      <a:gd name="T5" fmla="*/ 2 h 122"/>
                      <a:gd name="T6" fmla="*/ 2 w 148"/>
                      <a:gd name="T7" fmla="*/ 2 h 122"/>
                      <a:gd name="T8" fmla="*/ 4 w 148"/>
                      <a:gd name="T9" fmla="*/ 3 h 122"/>
                      <a:gd name="T10" fmla="*/ 4 w 148"/>
                      <a:gd name="T11" fmla="*/ 0 h 122"/>
                      <a:gd name="T12" fmla="*/ 5 w 148"/>
                      <a:gd name="T13" fmla="*/ 0 h 1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48"/>
                      <a:gd name="T22" fmla="*/ 0 h 122"/>
                      <a:gd name="T23" fmla="*/ 148 w 148"/>
                      <a:gd name="T24" fmla="*/ 122 h 1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48" h="122">
                        <a:moveTo>
                          <a:pt x="136" y="5"/>
                        </a:moveTo>
                        <a:lnTo>
                          <a:pt x="148" y="122"/>
                        </a:lnTo>
                        <a:lnTo>
                          <a:pt x="0" y="61"/>
                        </a:lnTo>
                        <a:lnTo>
                          <a:pt x="58" y="43"/>
                        </a:lnTo>
                        <a:lnTo>
                          <a:pt x="111" y="70"/>
                        </a:lnTo>
                        <a:lnTo>
                          <a:pt x="94" y="0"/>
                        </a:lnTo>
                        <a:lnTo>
                          <a:pt x="136" y="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3358" name="Group 83">
                  <a:extLst>
                    <a:ext uri="{FF2B5EF4-FFF2-40B4-BE49-F238E27FC236}">
                      <a16:creationId xmlns:a16="http://schemas.microsoft.com/office/drawing/2014/main" id="{C7323CC2-F46D-4066-99D4-44DE777AB6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5" y="1917"/>
                  <a:ext cx="231" cy="118"/>
                  <a:chOff x="325" y="1917"/>
                  <a:chExt cx="231" cy="118"/>
                </a:xfrm>
              </p:grpSpPr>
              <p:sp>
                <p:nvSpPr>
                  <p:cNvPr id="3359" name="Freeform 84">
                    <a:extLst>
                      <a:ext uri="{FF2B5EF4-FFF2-40B4-BE49-F238E27FC236}">
                        <a16:creationId xmlns:a16="http://schemas.microsoft.com/office/drawing/2014/main" id="{2ECC1119-C0A7-4E0F-99F7-9202DA2AEC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6" y="1917"/>
                    <a:ext cx="226" cy="105"/>
                  </a:xfrm>
                  <a:custGeom>
                    <a:avLst/>
                    <a:gdLst>
                      <a:gd name="T0" fmla="*/ 45 w 1132"/>
                      <a:gd name="T1" fmla="*/ 9 h 525"/>
                      <a:gd name="T2" fmla="*/ 24 w 1132"/>
                      <a:gd name="T3" fmla="*/ 21 h 525"/>
                      <a:gd name="T4" fmla="*/ 0 w 1132"/>
                      <a:gd name="T5" fmla="*/ 9 h 525"/>
                      <a:gd name="T6" fmla="*/ 18 w 1132"/>
                      <a:gd name="T7" fmla="*/ 0 h 525"/>
                      <a:gd name="T8" fmla="*/ 45 w 1132"/>
                      <a:gd name="T9" fmla="*/ 9 h 5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32"/>
                      <a:gd name="T16" fmla="*/ 0 h 525"/>
                      <a:gd name="T17" fmla="*/ 1132 w 1132"/>
                      <a:gd name="T18" fmla="*/ 525 h 5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32" h="525">
                        <a:moveTo>
                          <a:pt x="1132" y="223"/>
                        </a:moveTo>
                        <a:lnTo>
                          <a:pt x="589" y="525"/>
                        </a:lnTo>
                        <a:lnTo>
                          <a:pt x="0" y="230"/>
                        </a:lnTo>
                        <a:lnTo>
                          <a:pt x="452" y="0"/>
                        </a:lnTo>
                        <a:lnTo>
                          <a:pt x="1132" y="223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360" name="Freeform 85">
                    <a:extLst>
                      <a:ext uri="{FF2B5EF4-FFF2-40B4-BE49-F238E27FC236}">
                        <a16:creationId xmlns:a16="http://schemas.microsoft.com/office/drawing/2014/main" id="{1220C840-532B-4D70-A4D4-37EB6F163F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3" y="1961"/>
                    <a:ext cx="113" cy="74"/>
                  </a:xfrm>
                  <a:custGeom>
                    <a:avLst/>
                    <a:gdLst>
                      <a:gd name="T0" fmla="*/ 22 w 566"/>
                      <a:gd name="T1" fmla="*/ 0 h 371"/>
                      <a:gd name="T2" fmla="*/ 0 w 566"/>
                      <a:gd name="T3" fmla="*/ 12 h 371"/>
                      <a:gd name="T4" fmla="*/ 1 w 566"/>
                      <a:gd name="T5" fmla="*/ 15 h 371"/>
                      <a:gd name="T6" fmla="*/ 23 w 566"/>
                      <a:gd name="T7" fmla="*/ 2 h 371"/>
                      <a:gd name="T8" fmla="*/ 22 w 566"/>
                      <a:gd name="T9" fmla="*/ 0 h 37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66"/>
                      <a:gd name="T16" fmla="*/ 0 h 371"/>
                      <a:gd name="T17" fmla="*/ 566 w 566"/>
                      <a:gd name="T18" fmla="*/ 371 h 37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66" h="371">
                        <a:moveTo>
                          <a:pt x="547" y="0"/>
                        </a:moveTo>
                        <a:lnTo>
                          <a:pt x="0" y="307"/>
                        </a:lnTo>
                        <a:lnTo>
                          <a:pt x="16" y="371"/>
                        </a:lnTo>
                        <a:lnTo>
                          <a:pt x="566" y="60"/>
                        </a:lnTo>
                        <a:lnTo>
                          <a:pt x="547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361" name="Freeform 86">
                    <a:extLst>
                      <a:ext uri="{FF2B5EF4-FFF2-40B4-BE49-F238E27FC236}">
                        <a16:creationId xmlns:a16="http://schemas.microsoft.com/office/drawing/2014/main" id="{BAFDB748-2EAD-4731-A736-9BEBCE349B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" y="1963"/>
                    <a:ext cx="121" cy="72"/>
                  </a:xfrm>
                  <a:custGeom>
                    <a:avLst/>
                    <a:gdLst>
                      <a:gd name="T0" fmla="*/ 24 w 605"/>
                      <a:gd name="T1" fmla="*/ 14 h 363"/>
                      <a:gd name="T2" fmla="*/ 23 w 605"/>
                      <a:gd name="T3" fmla="*/ 12 h 363"/>
                      <a:gd name="T4" fmla="*/ 0 w 605"/>
                      <a:gd name="T5" fmla="*/ 0 h 363"/>
                      <a:gd name="T6" fmla="*/ 1 w 605"/>
                      <a:gd name="T7" fmla="*/ 2 h 363"/>
                      <a:gd name="T8" fmla="*/ 24 w 605"/>
                      <a:gd name="T9" fmla="*/ 14 h 3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05"/>
                      <a:gd name="T16" fmla="*/ 0 h 363"/>
                      <a:gd name="T17" fmla="*/ 605 w 605"/>
                      <a:gd name="T18" fmla="*/ 363 h 3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05" h="363">
                        <a:moveTo>
                          <a:pt x="605" y="363"/>
                        </a:moveTo>
                        <a:lnTo>
                          <a:pt x="587" y="295"/>
                        </a:lnTo>
                        <a:lnTo>
                          <a:pt x="0" y="0"/>
                        </a:lnTo>
                        <a:lnTo>
                          <a:pt x="21" y="53"/>
                        </a:lnTo>
                        <a:lnTo>
                          <a:pt x="605" y="363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362" name="Freeform 87">
                    <a:extLst>
                      <a:ext uri="{FF2B5EF4-FFF2-40B4-BE49-F238E27FC236}">
                        <a16:creationId xmlns:a16="http://schemas.microsoft.com/office/drawing/2014/main" id="{FC0527D5-A83D-4917-816E-007F6784CE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7" y="1966"/>
                    <a:ext cx="90" cy="46"/>
                  </a:xfrm>
                  <a:custGeom>
                    <a:avLst/>
                    <a:gdLst>
                      <a:gd name="T0" fmla="*/ 18 w 454"/>
                      <a:gd name="T1" fmla="*/ 2 h 230"/>
                      <a:gd name="T2" fmla="*/ 12 w 454"/>
                      <a:gd name="T3" fmla="*/ 0 h 230"/>
                      <a:gd name="T4" fmla="*/ 0 w 454"/>
                      <a:gd name="T5" fmla="*/ 6 h 230"/>
                      <a:gd name="T6" fmla="*/ 6 w 454"/>
                      <a:gd name="T7" fmla="*/ 9 h 230"/>
                      <a:gd name="T8" fmla="*/ 18 w 454"/>
                      <a:gd name="T9" fmla="*/ 2 h 2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54"/>
                      <a:gd name="T16" fmla="*/ 0 h 230"/>
                      <a:gd name="T17" fmla="*/ 454 w 454"/>
                      <a:gd name="T18" fmla="*/ 230 h 2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54" h="230">
                        <a:moveTo>
                          <a:pt x="454" y="59"/>
                        </a:moveTo>
                        <a:lnTo>
                          <a:pt x="297" y="0"/>
                        </a:lnTo>
                        <a:lnTo>
                          <a:pt x="0" y="161"/>
                        </a:lnTo>
                        <a:lnTo>
                          <a:pt x="151" y="230"/>
                        </a:lnTo>
                        <a:lnTo>
                          <a:pt x="454" y="5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363" name="Freeform 88">
                    <a:extLst>
                      <a:ext uri="{FF2B5EF4-FFF2-40B4-BE49-F238E27FC236}">
                        <a16:creationId xmlns:a16="http://schemas.microsoft.com/office/drawing/2014/main" id="{50F5B147-89DA-4A11-94A0-03DEC2C996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6" y="1934"/>
                    <a:ext cx="134" cy="61"/>
                  </a:xfrm>
                  <a:custGeom>
                    <a:avLst/>
                    <a:gdLst>
                      <a:gd name="T0" fmla="*/ 27 w 669"/>
                      <a:gd name="T1" fmla="*/ 6 h 309"/>
                      <a:gd name="T2" fmla="*/ 15 w 669"/>
                      <a:gd name="T3" fmla="*/ 12 h 309"/>
                      <a:gd name="T4" fmla="*/ 0 w 669"/>
                      <a:gd name="T5" fmla="*/ 5 h 309"/>
                      <a:gd name="T6" fmla="*/ 11 w 669"/>
                      <a:gd name="T7" fmla="*/ 0 h 309"/>
                      <a:gd name="T8" fmla="*/ 27 w 669"/>
                      <a:gd name="T9" fmla="*/ 6 h 30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9"/>
                      <a:gd name="T16" fmla="*/ 0 h 309"/>
                      <a:gd name="T17" fmla="*/ 669 w 669"/>
                      <a:gd name="T18" fmla="*/ 309 h 30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9" h="309">
                        <a:moveTo>
                          <a:pt x="669" y="150"/>
                        </a:moveTo>
                        <a:lnTo>
                          <a:pt x="377" y="309"/>
                        </a:lnTo>
                        <a:lnTo>
                          <a:pt x="0" y="132"/>
                        </a:lnTo>
                        <a:lnTo>
                          <a:pt x="273" y="0"/>
                        </a:lnTo>
                        <a:lnTo>
                          <a:pt x="669" y="1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364" name="Freeform 89">
                    <a:extLst>
                      <a:ext uri="{FF2B5EF4-FFF2-40B4-BE49-F238E27FC236}">
                        <a16:creationId xmlns:a16="http://schemas.microsoft.com/office/drawing/2014/main" id="{55FB0DF2-5B6D-4BBA-AF61-236843D24B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3" y="1920"/>
                    <a:ext cx="148" cy="57"/>
                  </a:xfrm>
                  <a:custGeom>
                    <a:avLst/>
                    <a:gdLst>
                      <a:gd name="T0" fmla="*/ 23 w 738"/>
                      <a:gd name="T1" fmla="*/ 11 h 283"/>
                      <a:gd name="T2" fmla="*/ 30 w 738"/>
                      <a:gd name="T3" fmla="*/ 8 h 283"/>
                      <a:gd name="T4" fmla="*/ 5 w 738"/>
                      <a:gd name="T5" fmla="*/ 0 h 283"/>
                      <a:gd name="T6" fmla="*/ 0 w 738"/>
                      <a:gd name="T7" fmla="*/ 2 h 283"/>
                      <a:gd name="T8" fmla="*/ 23 w 738"/>
                      <a:gd name="T9" fmla="*/ 11 h 2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38"/>
                      <a:gd name="T16" fmla="*/ 0 h 283"/>
                      <a:gd name="T17" fmla="*/ 738 w 738"/>
                      <a:gd name="T18" fmla="*/ 283 h 2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38" h="283">
                        <a:moveTo>
                          <a:pt x="584" y="283"/>
                        </a:moveTo>
                        <a:lnTo>
                          <a:pt x="738" y="205"/>
                        </a:lnTo>
                        <a:lnTo>
                          <a:pt x="118" y="0"/>
                        </a:lnTo>
                        <a:lnTo>
                          <a:pt x="0" y="60"/>
                        </a:lnTo>
                        <a:lnTo>
                          <a:pt x="584" y="283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365" name="Line 90">
                    <a:extLst>
                      <a:ext uri="{FF2B5EF4-FFF2-40B4-BE49-F238E27FC236}">
                        <a16:creationId xmlns:a16="http://schemas.microsoft.com/office/drawing/2014/main" id="{002BE130-5C0A-463E-9A57-4C368D5C32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1" y="1923"/>
                    <a:ext cx="128" cy="4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66" name="Line 91">
                    <a:extLst>
                      <a:ext uri="{FF2B5EF4-FFF2-40B4-BE49-F238E27FC236}">
                        <a16:creationId xmlns:a16="http://schemas.microsoft.com/office/drawing/2014/main" id="{FD94F4FA-C377-44EE-8058-8F2B734429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4" y="1925"/>
                    <a:ext cx="124" cy="45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67" name="Line 92">
                    <a:extLst>
                      <a:ext uri="{FF2B5EF4-FFF2-40B4-BE49-F238E27FC236}">
                        <a16:creationId xmlns:a16="http://schemas.microsoft.com/office/drawing/2014/main" id="{1DD31528-C482-496F-BD78-1133A76286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99" y="1930"/>
                    <a:ext cx="121" cy="46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68" name="Line 93">
                    <a:extLst>
                      <a:ext uri="{FF2B5EF4-FFF2-40B4-BE49-F238E27FC236}">
                        <a16:creationId xmlns:a16="http://schemas.microsoft.com/office/drawing/2014/main" id="{A9D73C54-5CF9-4B57-93D9-3D88818076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4" y="1937"/>
                    <a:ext cx="119" cy="4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69" name="Line 94">
                    <a:extLst>
                      <a:ext uri="{FF2B5EF4-FFF2-40B4-BE49-F238E27FC236}">
                        <a16:creationId xmlns:a16="http://schemas.microsoft.com/office/drawing/2014/main" id="{91DB7209-EB0F-4576-8630-FFD3380791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75" y="1942"/>
                    <a:ext cx="118" cy="4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70" name="Line 95">
                    <a:extLst>
                      <a:ext uri="{FF2B5EF4-FFF2-40B4-BE49-F238E27FC236}">
                        <a16:creationId xmlns:a16="http://schemas.microsoft.com/office/drawing/2014/main" id="{154E75C4-91BE-4AD5-A4BE-17A590A387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65" y="1946"/>
                    <a:ext cx="119" cy="5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71" name="Line 96">
                    <a:extLst>
                      <a:ext uri="{FF2B5EF4-FFF2-40B4-BE49-F238E27FC236}">
                        <a16:creationId xmlns:a16="http://schemas.microsoft.com/office/drawing/2014/main" id="{1391BDEC-B175-49A9-9E44-EA951A2A96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58" y="1951"/>
                    <a:ext cx="114" cy="50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72" name="Line 97">
                    <a:extLst>
                      <a:ext uri="{FF2B5EF4-FFF2-40B4-BE49-F238E27FC236}">
                        <a16:creationId xmlns:a16="http://schemas.microsoft.com/office/drawing/2014/main" id="{409F56D7-B1D5-4EB4-9B1F-7A0BC55F8F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7" y="1956"/>
                    <a:ext cx="114" cy="5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73" name="Line 98">
                    <a:extLst>
                      <a:ext uri="{FF2B5EF4-FFF2-40B4-BE49-F238E27FC236}">
                        <a16:creationId xmlns:a16="http://schemas.microsoft.com/office/drawing/2014/main" id="{4E03FF08-4498-4D24-9142-6C3D7A203E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7" y="1974"/>
                    <a:ext cx="61" cy="3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74" name="Line 99">
                    <a:extLst>
                      <a:ext uri="{FF2B5EF4-FFF2-40B4-BE49-F238E27FC236}">
                        <a16:creationId xmlns:a16="http://schemas.microsoft.com/office/drawing/2014/main" id="{EC8BC860-6E99-4558-8A9B-DFA49D9D13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6" y="1970"/>
                    <a:ext cx="58" cy="32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75" name="Line 100">
                    <a:extLst>
                      <a:ext uri="{FF2B5EF4-FFF2-40B4-BE49-F238E27FC236}">
                        <a16:creationId xmlns:a16="http://schemas.microsoft.com/office/drawing/2014/main" id="{A4B13846-2D89-472B-95A6-2378131799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1" y="1959"/>
                    <a:ext cx="58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76" name="Line 101">
                    <a:extLst>
                      <a:ext uri="{FF2B5EF4-FFF2-40B4-BE49-F238E27FC236}">
                        <a16:creationId xmlns:a16="http://schemas.microsoft.com/office/drawing/2014/main" id="{F746913D-761B-4DDE-B888-CAB5717013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7" y="1954"/>
                    <a:ext cx="58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77" name="Line 102">
                    <a:extLst>
                      <a:ext uri="{FF2B5EF4-FFF2-40B4-BE49-F238E27FC236}">
                        <a16:creationId xmlns:a16="http://schemas.microsoft.com/office/drawing/2014/main" id="{0A5E8E58-9E3A-4016-B7AB-1145DC59DC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5" y="1949"/>
                    <a:ext cx="56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78" name="Line 103">
                    <a:extLst>
                      <a:ext uri="{FF2B5EF4-FFF2-40B4-BE49-F238E27FC236}">
                        <a16:creationId xmlns:a16="http://schemas.microsoft.com/office/drawing/2014/main" id="{BF713A32-6866-46ED-B0D8-874A17FA07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4" y="1944"/>
                    <a:ext cx="53" cy="2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79" name="Line 104">
                    <a:extLst>
                      <a:ext uri="{FF2B5EF4-FFF2-40B4-BE49-F238E27FC236}">
                        <a16:creationId xmlns:a16="http://schemas.microsoft.com/office/drawing/2014/main" id="{B56F39B3-F926-4E28-8E8E-0A38F7E7D9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2" y="1939"/>
                    <a:ext cx="55" cy="2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0" name="Line 105">
                    <a:extLst>
                      <a:ext uri="{FF2B5EF4-FFF2-40B4-BE49-F238E27FC236}">
                        <a16:creationId xmlns:a16="http://schemas.microsoft.com/office/drawing/2014/main" id="{C864E346-4A6E-4EE6-82D3-9BB57CF969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4" y="1955"/>
                    <a:ext cx="28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1" name="Line 106">
                    <a:extLst>
                      <a:ext uri="{FF2B5EF4-FFF2-40B4-BE49-F238E27FC236}">
                        <a16:creationId xmlns:a16="http://schemas.microsoft.com/office/drawing/2014/main" id="{F3A22AA5-F547-4648-8103-C99122492C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7" y="1949"/>
                    <a:ext cx="26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2" name="Line 107">
                    <a:extLst>
                      <a:ext uri="{FF2B5EF4-FFF2-40B4-BE49-F238E27FC236}">
                        <a16:creationId xmlns:a16="http://schemas.microsoft.com/office/drawing/2014/main" id="{797CF57C-F3BF-4A7D-BC47-23ED6C5F87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0" y="1943"/>
                    <a:ext cx="28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3" name="Line 108">
                    <a:extLst>
                      <a:ext uri="{FF2B5EF4-FFF2-40B4-BE49-F238E27FC236}">
                        <a16:creationId xmlns:a16="http://schemas.microsoft.com/office/drawing/2014/main" id="{A6C3E9D7-6931-4071-A391-105C31AB46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3" y="1937"/>
                    <a:ext cx="27" cy="13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4" name="Line 109">
                    <a:extLst>
                      <a:ext uri="{FF2B5EF4-FFF2-40B4-BE49-F238E27FC236}">
                        <a16:creationId xmlns:a16="http://schemas.microsoft.com/office/drawing/2014/main" id="{46771238-28A0-4ADF-80CF-B4AD17CB81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" y="1931"/>
                    <a:ext cx="26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5" name="Line 110">
                    <a:extLst>
                      <a:ext uri="{FF2B5EF4-FFF2-40B4-BE49-F238E27FC236}">
                        <a16:creationId xmlns:a16="http://schemas.microsoft.com/office/drawing/2014/main" id="{446ADB94-D7A6-4285-89B6-00B9A19D85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" y="1925"/>
                    <a:ext cx="24" cy="13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089" name="Group 111">
            <a:extLst>
              <a:ext uri="{FF2B5EF4-FFF2-40B4-BE49-F238E27FC236}">
                <a16:creationId xmlns:a16="http://schemas.microsoft.com/office/drawing/2014/main" id="{266E7DD8-5DA6-4806-BD9C-6808823D65DF}"/>
              </a:ext>
            </a:extLst>
          </p:cNvPr>
          <p:cNvGrpSpPr>
            <a:grpSpLocks/>
          </p:cNvGrpSpPr>
          <p:nvPr/>
        </p:nvGrpSpPr>
        <p:grpSpPr bwMode="auto">
          <a:xfrm>
            <a:off x="455613" y="3175000"/>
            <a:ext cx="87312" cy="171450"/>
            <a:chOff x="287" y="1872"/>
            <a:chExt cx="55" cy="108"/>
          </a:xfrm>
        </p:grpSpPr>
        <p:sp>
          <p:nvSpPr>
            <p:cNvPr id="3351" name="Freeform 112">
              <a:extLst>
                <a:ext uri="{FF2B5EF4-FFF2-40B4-BE49-F238E27FC236}">
                  <a16:creationId xmlns:a16="http://schemas.microsoft.com/office/drawing/2014/main" id="{E71FEBB7-7860-4B45-8700-35E8C48CB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" y="1872"/>
              <a:ext cx="55" cy="108"/>
            </a:xfrm>
            <a:custGeom>
              <a:avLst/>
              <a:gdLst>
                <a:gd name="T0" fmla="*/ 0 w 276"/>
                <a:gd name="T1" fmla="*/ 8 h 540"/>
                <a:gd name="T2" fmla="*/ 2 w 276"/>
                <a:gd name="T3" fmla="*/ 5 h 540"/>
                <a:gd name="T4" fmla="*/ 4 w 276"/>
                <a:gd name="T5" fmla="*/ 3 h 540"/>
                <a:gd name="T6" fmla="*/ 5 w 276"/>
                <a:gd name="T7" fmla="*/ 1 h 540"/>
                <a:gd name="T8" fmla="*/ 5 w 276"/>
                <a:gd name="T9" fmla="*/ 0 h 540"/>
                <a:gd name="T10" fmla="*/ 8 w 276"/>
                <a:gd name="T11" fmla="*/ 0 h 540"/>
                <a:gd name="T12" fmla="*/ 11 w 276"/>
                <a:gd name="T13" fmla="*/ 2 h 540"/>
                <a:gd name="T14" fmla="*/ 10 w 276"/>
                <a:gd name="T15" fmla="*/ 6 h 540"/>
                <a:gd name="T16" fmla="*/ 9 w 276"/>
                <a:gd name="T17" fmla="*/ 8 h 540"/>
                <a:gd name="T18" fmla="*/ 7 w 276"/>
                <a:gd name="T19" fmla="*/ 15 h 540"/>
                <a:gd name="T20" fmla="*/ 4 w 276"/>
                <a:gd name="T21" fmla="*/ 22 h 540"/>
                <a:gd name="T22" fmla="*/ 0 w 276"/>
                <a:gd name="T23" fmla="*/ 8 h 5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6"/>
                <a:gd name="T37" fmla="*/ 0 h 540"/>
                <a:gd name="T38" fmla="*/ 276 w 276"/>
                <a:gd name="T39" fmla="*/ 540 h 5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6" h="540">
                  <a:moveTo>
                    <a:pt x="0" y="192"/>
                  </a:moveTo>
                  <a:lnTo>
                    <a:pt x="53" y="121"/>
                  </a:lnTo>
                  <a:lnTo>
                    <a:pt x="104" y="84"/>
                  </a:lnTo>
                  <a:lnTo>
                    <a:pt x="125" y="30"/>
                  </a:lnTo>
                  <a:lnTo>
                    <a:pt x="137" y="6"/>
                  </a:lnTo>
                  <a:lnTo>
                    <a:pt x="195" y="0"/>
                  </a:lnTo>
                  <a:lnTo>
                    <a:pt x="276" y="45"/>
                  </a:lnTo>
                  <a:lnTo>
                    <a:pt x="255" y="143"/>
                  </a:lnTo>
                  <a:lnTo>
                    <a:pt x="232" y="198"/>
                  </a:lnTo>
                  <a:lnTo>
                    <a:pt x="179" y="365"/>
                  </a:lnTo>
                  <a:lnTo>
                    <a:pt x="92" y="5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52" name="Freeform 113">
              <a:extLst>
                <a:ext uri="{FF2B5EF4-FFF2-40B4-BE49-F238E27FC236}">
                  <a16:creationId xmlns:a16="http://schemas.microsoft.com/office/drawing/2014/main" id="{C0020CD5-8363-4747-AA26-F8EA09298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" y="1880"/>
              <a:ext cx="43" cy="77"/>
            </a:xfrm>
            <a:custGeom>
              <a:avLst/>
              <a:gdLst>
                <a:gd name="T0" fmla="*/ 4 w 216"/>
                <a:gd name="T1" fmla="*/ 0 h 385"/>
                <a:gd name="T2" fmla="*/ 5 w 216"/>
                <a:gd name="T3" fmla="*/ 1 h 385"/>
                <a:gd name="T4" fmla="*/ 7 w 216"/>
                <a:gd name="T5" fmla="*/ 2 h 385"/>
                <a:gd name="T6" fmla="*/ 9 w 216"/>
                <a:gd name="T7" fmla="*/ 2 h 385"/>
                <a:gd name="T8" fmla="*/ 7 w 216"/>
                <a:gd name="T9" fmla="*/ 5 h 385"/>
                <a:gd name="T10" fmla="*/ 6 w 216"/>
                <a:gd name="T11" fmla="*/ 5 h 385"/>
                <a:gd name="T12" fmla="*/ 5 w 216"/>
                <a:gd name="T13" fmla="*/ 4 h 385"/>
                <a:gd name="T14" fmla="*/ 5 w 216"/>
                <a:gd name="T15" fmla="*/ 6 h 385"/>
                <a:gd name="T16" fmla="*/ 7 w 216"/>
                <a:gd name="T17" fmla="*/ 6 h 385"/>
                <a:gd name="T18" fmla="*/ 6 w 216"/>
                <a:gd name="T19" fmla="*/ 10 h 385"/>
                <a:gd name="T20" fmla="*/ 5 w 216"/>
                <a:gd name="T21" fmla="*/ 12 h 385"/>
                <a:gd name="T22" fmla="*/ 5 w 216"/>
                <a:gd name="T23" fmla="*/ 11 h 385"/>
                <a:gd name="T24" fmla="*/ 4 w 216"/>
                <a:gd name="T25" fmla="*/ 8 h 385"/>
                <a:gd name="T26" fmla="*/ 4 w 216"/>
                <a:gd name="T27" fmla="*/ 6 h 385"/>
                <a:gd name="T28" fmla="*/ 4 w 216"/>
                <a:gd name="T29" fmla="*/ 7 h 385"/>
                <a:gd name="T30" fmla="*/ 4 w 216"/>
                <a:gd name="T31" fmla="*/ 9 h 385"/>
                <a:gd name="T32" fmla="*/ 4 w 216"/>
                <a:gd name="T33" fmla="*/ 12 h 385"/>
                <a:gd name="T34" fmla="*/ 4 w 216"/>
                <a:gd name="T35" fmla="*/ 13 h 385"/>
                <a:gd name="T36" fmla="*/ 4 w 216"/>
                <a:gd name="T37" fmla="*/ 15 h 385"/>
                <a:gd name="T38" fmla="*/ 2 w 216"/>
                <a:gd name="T39" fmla="*/ 10 h 385"/>
                <a:gd name="T40" fmla="*/ 2 w 216"/>
                <a:gd name="T41" fmla="*/ 8 h 385"/>
                <a:gd name="T42" fmla="*/ 0 w 216"/>
                <a:gd name="T43" fmla="*/ 5 h 385"/>
                <a:gd name="T44" fmla="*/ 0 w 216"/>
                <a:gd name="T45" fmla="*/ 5 h 385"/>
                <a:gd name="T46" fmla="*/ 1 w 216"/>
                <a:gd name="T47" fmla="*/ 4 h 385"/>
                <a:gd name="T48" fmla="*/ 3 w 216"/>
                <a:gd name="T49" fmla="*/ 3 h 385"/>
                <a:gd name="T50" fmla="*/ 3 w 216"/>
                <a:gd name="T51" fmla="*/ 3 h 385"/>
                <a:gd name="T52" fmla="*/ 3 w 216"/>
                <a:gd name="T53" fmla="*/ 2 h 385"/>
                <a:gd name="T54" fmla="*/ 4 w 216"/>
                <a:gd name="T55" fmla="*/ 0 h 38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16"/>
                <a:gd name="T85" fmla="*/ 0 h 385"/>
                <a:gd name="T86" fmla="*/ 216 w 216"/>
                <a:gd name="T87" fmla="*/ 385 h 38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16" h="385">
                  <a:moveTo>
                    <a:pt x="91" y="0"/>
                  </a:moveTo>
                  <a:lnTo>
                    <a:pt x="115" y="25"/>
                  </a:lnTo>
                  <a:lnTo>
                    <a:pt x="165" y="46"/>
                  </a:lnTo>
                  <a:lnTo>
                    <a:pt x="216" y="44"/>
                  </a:lnTo>
                  <a:lnTo>
                    <a:pt x="185" y="132"/>
                  </a:lnTo>
                  <a:lnTo>
                    <a:pt x="147" y="128"/>
                  </a:lnTo>
                  <a:lnTo>
                    <a:pt x="118" y="112"/>
                  </a:lnTo>
                  <a:lnTo>
                    <a:pt x="134" y="138"/>
                  </a:lnTo>
                  <a:lnTo>
                    <a:pt x="177" y="146"/>
                  </a:lnTo>
                  <a:lnTo>
                    <a:pt x="145" y="242"/>
                  </a:lnTo>
                  <a:lnTo>
                    <a:pt x="124" y="312"/>
                  </a:lnTo>
                  <a:lnTo>
                    <a:pt x="115" y="271"/>
                  </a:lnTo>
                  <a:lnTo>
                    <a:pt x="103" y="197"/>
                  </a:lnTo>
                  <a:lnTo>
                    <a:pt x="102" y="155"/>
                  </a:lnTo>
                  <a:lnTo>
                    <a:pt x="94" y="173"/>
                  </a:lnTo>
                  <a:lnTo>
                    <a:pt x="94" y="222"/>
                  </a:lnTo>
                  <a:lnTo>
                    <a:pt x="103" y="290"/>
                  </a:lnTo>
                  <a:lnTo>
                    <a:pt x="110" y="333"/>
                  </a:lnTo>
                  <a:lnTo>
                    <a:pt x="91" y="385"/>
                  </a:lnTo>
                  <a:lnTo>
                    <a:pt x="55" y="250"/>
                  </a:lnTo>
                  <a:lnTo>
                    <a:pt x="39" y="204"/>
                  </a:lnTo>
                  <a:lnTo>
                    <a:pt x="12" y="135"/>
                  </a:lnTo>
                  <a:lnTo>
                    <a:pt x="0" y="115"/>
                  </a:lnTo>
                  <a:lnTo>
                    <a:pt x="16" y="88"/>
                  </a:lnTo>
                  <a:lnTo>
                    <a:pt x="64" y="64"/>
                  </a:lnTo>
                  <a:lnTo>
                    <a:pt x="81" y="87"/>
                  </a:lnTo>
                  <a:lnTo>
                    <a:pt x="71" y="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090" name="Group 114">
            <a:extLst>
              <a:ext uri="{FF2B5EF4-FFF2-40B4-BE49-F238E27FC236}">
                <a16:creationId xmlns:a16="http://schemas.microsoft.com/office/drawing/2014/main" id="{1E2407F2-F531-4B62-8CA9-33DF8A6635AD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3076575"/>
            <a:ext cx="111125" cy="120650"/>
            <a:chOff x="278" y="1810"/>
            <a:chExt cx="70" cy="76"/>
          </a:xfrm>
        </p:grpSpPr>
        <p:sp>
          <p:nvSpPr>
            <p:cNvPr id="3336" name="Freeform 115">
              <a:extLst>
                <a:ext uri="{FF2B5EF4-FFF2-40B4-BE49-F238E27FC236}">
                  <a16:creationId xmlns:a16="http://schemas.microsoft.com/office/drawing/2014/main" id="{CF08EB3A-6573-4CC6-8E42-50A3374C5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" y="1815"/>
              <a:ext cx="51" cy="71"/>
            </a:xfrm>
            <a:custGeom>
              <a:avLst/>
              <a:gdLst>
                <a:gd name="T0" fmla="*/ 0 w 256"/>
                <a:gd name="T1" fmla="*/ 5 h 356"/>
                <a:gd name="T2" fmla="*/ 0 w 256"/>
                <a:gd name="T3" fmla="*/ 6 h 356"/>
                <a:gd name="T4" fmla="*/ 1 w 256"/>
                <a:gd name="T5" fmla="*/ 7 h 356"/>
                <a:gd name="T6" fmla="*/ 1 w 256"/>
                <a:gd name="T7" fmla="*/ 7 h 356"/>
                <a:gd name="T8" fmla="*/ 2 w 256"/>
                <a:gd name="T9" fmla="*/ 8 h 356"/>
                <a:gd name="T10" fmla="*/ 2 w 256"/>
                <a:gd name="T11" fmla="*/ 9 h 356"/>
                <a:gd name="T12" fmla="*/ 3 w 256"/>
                <a:gd name="T13" fmla="*/ 9 h 356"/>
                <a:gd name="T14" fmla="*/ 4 w 256"/>
                <a:gd name="T15" fmla="*/ 9 h 356"/>
                <a:gd name="T16" fmla="*/ 4 w 256"/>
                <a:gd name="T17" fmla="*/ 10 h 356"/>
                <a:gd name="T18" fmla="*/ 4 w 256"/>
                <a:gd name="T19" fmla="*/ 11 h 356"/>
                <a:gd name="T20" fmla="*/ 4 w 256"/>
                <a:gd name="T21" fmla="*/ 13 h 356"/>
                <a:gd name="T22" fmla="*/ 5 w 256"/>
                <a:gd name="T23" fmla="*/ 14 h 356"/>
                <a:gd name="T24" fmla="*/ 6 w 256"/>
                <a:gd name="T25" fmla="*/ 14 h 356"/>
                <a:gd name="T26" fmla="*/ 7 w 256"/>
                <a:gd name="T27" fmla="*/ 14 h 356"/>
                <a:gd name="T28" fmla="*/ 8 w 256"/>
                <a:gd name="T29" fmla="*/ 14 h 356"/>
                <a:gd name="T30" fmla="*/ 9 w 256"/>
                <a:gd name="T31" fmla="*/ 13 h 356"/>
                <a:gd name="T32" fmla="*/ 9 w 256"/>
                <a:gd name="T33" fmla="*/ 10 h 356"/>
                <a:gd name="T34" fmla="*/ 9 w 256"/>
                <a:gd name="T35" fmla="*/ 9 h 356"/>
                <a:gd name="T36" fmla="*/ 10 w 256"/>
                <a:gd name="T37" fmla="*/ 8 h 356"/>
                <a:gd name="T38" fmla="*/ 10 w 256"/>
                <a:gd name="T39" fmla="*/ 7 h 356"/>
                <a:gd name="T40" fmla="*/ 10 w 256"/>
                <a:gd name="T41" fmla="*/ 5 h 356"/>
                <a:gd name="T42" fmla="*/ 10 w 256"/>
                <a:gd name="T43" fmla="*/ 4 h 356"/>
                <a:gd name="T44" fmla="*/ 10 w 256"/>
                <a:gd name="T45" fmla="*/ 4 h 356"/>
                <a:gd name="T46" fmla="*/ 10 w 256"/>
                <a:gd name="T47" fmla="*/ 3 h 356"/>
                <a:gd name="T48" fmla="*/ 9 w 256"/>
                <a:gd name="T49" fmla="*/ 2 h 356"/>
                <a:gd name="T50" fmla="*/ 9 w 256"/>
                <a:gd name="T51" fmla="*/ 2 h 356"/>
                <a:gd name="T52" fmla="*/ 8 w 256"/>
                <a:gd name="T53" fmla="*/ 1 h 356"/>
                <a:gd name="T54" fmla="*/ 8 w 256"/>
                <a:gd name="T55" fmla="*/ 1 h 356"/>
                <a:gd name="T56" fmla="*/ 7 w 256"/>
                <a:gd name="T57" fmla="*/ 1 h 356"/>
                <a:gd name="T58" fmla="*/ 6 w 256"/>
                <a:gd name="T59" fmla="*/ 0 h 356"/>
                <a:gd name="T60" fmla="*/ 6 w 256"/>
                <a:gd name="T61" fmla="*/ 0 h 356"/>
                <a:gd name="T62" fmla="*/ 5 w 256"/>
                <a:gd name="T63" fmla="*/ 1 h 356"/>
                <a:gd name="T64" fmla="*/ 4 w 256"/>
                <a:gd name="T65" fmla="*/ 0 h 356"/>
                <a:gd name="T66" fmla="*/ 3 w 256"/>
                <a:gd name="T67" fmla="*/ 0 h 356"/>
                <a:gd name="T68" fmla="*/ 3 w 256"/>
                <a:gd name="T69" fmla="*/ 2 h 356"/>
                <a:gd name="T70" fmla="*/ 2 w 256"/>
                <a:gd name="T71" fmla="*/ 3 h 356"/>
                <a:gd name="T72" fmla="*/ 2 w 256"/>
                <a:gd name="T73" fmla="*/ 4 h 356"/>
                <a:gd name="T74" fmla="*/ 2 w 256"/>
                <a:gd name="T75" fmla="*/ 5 h 356"/>
                <a:gd name="T76" fmla="*/ 2 w 256"/>
                <a:gd name="T77" fmla="*/ 5 h 356"/>
                <a:gd name="T78" fmla="*/ 2 w 256"/>
                <a:gd name="T79" fmla="*/ 4 h 356"/>
                <a:gd name="T80" fmla="*/ 1 w 256"/>
                <a:gd name="T81" fmla="*/ 3 h 356"/>
                <a:gd name="T82" fmla="*/ 1 w 256"/>
                <a:gd name="T83" fmla="*/ 2 h 356"/>
                <a:gd name="T84" fmla="*/ 0 w 256"/>
                <a:gd name="T85" fmla="*/ 2 h 356"/>
                <a:gd name="T86" fmla="*/ 0 w 256"/>
                <a:gd name="T87" fmla="*/ 2 h 356"/>
                <a:gd name="T88" fmla="*/ 0 w 256"/>
                <a:gd name="T89" fmla="*/ 3 h 356"/>
                <a:gd name="T90" fmla="*/ 0 w 256"/>
                <a:gd name="T91" fmla="*/ 3 h 356"/>
                <a:gd name="T92" fmla="*/ 0 w 256"/>
                <a:gd name="T93" fmla="*/ 4 h 356"/>
                <a:gd name="T94" fmla="*/ 0 w 256"/>
                <a:gd name="T95" fmla="*/ 5 h 3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56"/>
                <a:gd name="T145" fmla="*/ 0 h 356"/>
                <a:gd name="T146" fmla="*/ 256 w 256"/>
                <a:gd name="T147" fmla="*/ 356 h 3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56" h="356">
                  <a:moveTo>
                    <a:pt x="3" y="130"/>
                  </a:moveTo>
                  <a:lnTo>
                    <a:pt x="11" y="155"/>
                  </a:lnTo>
                  <a:lnTo>
                    <a:pt x="26" y="167"/>
                  </a:lnTo>
                  <a:lnTo>
                    <a:pt x="35" y="187"/>
                  </a:lnTo>
                  <a:lnTo>
                    <a:pt x="45" y="203"/>
                  </a:lnTo>
                  <a:lnTo>
                    <a:pt x="61" y="218"/>
                  </a:lnTo>
                  <a:lnTo>
                    <a:pt x="73" y="227"/>
                  </a:lnTo>
                  <a:lnTo>
                    <a:pt x="93" y="238"/>
                  </a:lnTo>
                  <a:lnTo>
                    <a:pt x="96" y="252"/>
                  </a:lnTo>
                  <a:lnTo>
                    <a:pt x="96" y="270"/>
                  </a:lnTo>
                  <a:lnTo>
                    <a:pt x="91" y="315"/>
                  </a:lnTo>
                  <a:lnTo>
                    <a:pt x="127" y="341"/>
                  </a:lnTo>
                  <a:lnTo>
                    <a:pt x="157" y="354"/>
                  </a:lnTo>
                  <a:lnTo>
                    <a:pt x="182" y="356"/>
                  </a:lnTo>
                  <a:lnTo>
                    <a:pt x="207" y="354"/>
                  </a:lnTo>
                  <a:lnTo>
                    <a:pt x="216" y="325"/>
                  </a:lnTo>
                  <a:lnTo>
                    <a:pt x="222" y="260"/>
                  </a:lnTo>
                  <a:lnTo>
                    <a:pt x="237" y="237"/>
                  </a:lnTo>
                  <a:lnTo>
                    <a:pt x="248" y="204"/>
                  </a:lnTo>
                  <a:lnTo>
                    <a:pt x="250" y="173"/>
                  </a:lnTo>
                  <a:lnTo>
                    <a:pt x="255" y="131"/>
                  </a:lnTo>
                  <a:lnTo>
                    <a:pt x="256" y="107"/>
                  </a:lnTo>
                  <a:lnTo>
                    <a:pt x="255" y="92"/>
                  </a:lnTo>
                  <a:lnTo>
                    <a:pt x="248" y="66"/>
                  </a:lnTo>
                  <a:lnTo>
                    <a:pt x="234" y="52"/>
                  </a:lnTo>
                  <a:lnTo>
                    <a:pt x="215" y="48"/>
                  </a:lnTo>
                  <a:lnTo>
                    <a:pt x="208" y="33"/>
                  </a:lnTo>
                  <a:lnTo>
                    <a:pt x="191" y="23"/>
                  </a:lnTo>
                  <a:lnTo>
                    <a:pt x="173" y="33"/>
                  </a:lnTo>
                  <a:lnTo>
                    <a:pt x="160" y="12"/>
                  </a:lnTo>
                  <a:lnTo>
                    <a:pt x="140" y="5"/>
                  </a:lnTo>
                  <a:lnTo>
                    <a:pt x="118" y="24"/>
                  </a:lnTo>
                  <a:lnTo>
                    <a:pt x="108" y="0"/>
                  </a:lnTo>
                  <a:lnTo>
                    <a:pt x="78" y="3"/>
                  </a:lnTo>
                  <a:lnTo>
                    <a:pt x="63" y="42"/>
                  </a:lnTo>
                  <a:lnTo>
                    <a:pt x="60" y="64"/>
                  </a:lnTo>
                  <a:lnTo>
                    <a:pt x="57" y="93"/>
                  </a:lnTo>
                  <a:lnTo>
                    <a:pt x="51" y="131"/>
                  </a:lnTo>
                  <a:lnTo>
                    <a:pt x="43" y="116"/>
                  </a:lnTo>
                  <a:lnTo>
                    <a:pt x="39" y="89"/>
                  </a:lnTo>
                  <a:lnTo>
                    <a:pt x="34" y="70"/>
                  </a:lnTo>
                  <a:lnTo>
                    <a:pt x="27" y="61"/>
                  </a:lnTo>
                  <a:lnTo>
                    <a:pt x="12" y="54"/>
                  </a:lnTo>
                  <a:lnTo>
                    <a:pt x="4" y="57"/>
                  </a:lnTo>
                  <a:lnTo>
                    <a:pt x="0" y="66"/>
                  </a:lnTo>
                  <a:lnTo>
                    <a:pt x="5" y="80"/>
                  </a:lnTo>
                  <a:lnTo>
                    <a:pt x="7" y="107"/>
                  </a:lnTo>
                  <a:lnTo>
                    <a:pt x="3" y="130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37" name="Freeform 116">
              <a:extLst>
                <a:ext uri="{FF2B5EF4-FFF2-40B4-BE49-F238E27FC236}">
                  <a16:creationId xmlns:a16="http://schemas.microsoft.com/office/drawing/2014/main" id="{1595EDCB-4C58-4E9E-A1DB-24AEC6DE9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" y="1820"/>
              <a:ext cx="26" cy="27"/>
            </a:xfrm>
            <a:custGeom>
              <a:avLst/>
              <a:gdLst>
                <a:gd name="T0" fmla="*/ 0 w 129"/>
                <a:gd name="T1" fmla="*/ 0 h 134"/>
                <a:gd name="T2" fmla="*/ 1 w 129"/>
                <a:gd name="T3" fmla="*/ 1 h 134"/>
                <a:gd name="T4" fmla="*/ 1 w 129"/>
                <a:gd name="T5" fmla="*/ 2 h 134"/>
                <a:gd name="T6" fmla="*/ 0 w 129"/>
                <a:gd name="T7" fmla="*/ 4 h 134"/>
                <a:gd name="T8" fmla="*/ 1 w 129"/>
                <a:gd name="T9" fmla="*/ 4 h 134"/>
                <a:gd name="T10" fmla="*/ 1 w 129"/>
                <a:gd name="T11" fmla="*/ 4 h 134"/>
                <a:gd name="T12" fmla="*/ 2 w 129"/>
                <a:gd name="T13" fmla="*/ 4 h 134"/>
                <a:gd name="T14" fmla="*/ 2 w 129"/>
                <a:gd name="T15" fmla="*/ 3 h 134"/>
                <a:gd name="T16" fmla="*/ 2 w 129"/>
                <a:gd name="T17" fmla="*/ 2 h 134"/>
                <a:gd name="T18" fmla="*/ 2 w 129"/>
                <a:gd name="T19" fmla="*/ 1 h 134"/>
                <a:gd name="T20" fmla="*/ 2 w 129"/>
                <a:gd name="T21" fmla="*/ 0 h 134"/>
                <a:gd name="T22" fmla="*/ 2 w 129"/>
                <a:gd name="T23" fmla="*/ 0 h 134"/>
                <a:gd name="T24" fmla="*/ 2 w 129"/>
                <a:gd name="T25" fmla="*/ 1 h 134"/>
                <a:gd name="T26" fmla="*/ 3 w 129"/>
                <a:gd name="T27" fmla="*/ 2 h 134"/>
                <a:gd name="T28" fmla="*/ 3 w 129"/>
                <a:gd name="T29" fmla="*/ 3 h 134"/>
                <a:gd name="T30" fmla="*/ 2 w 129"/>
                <a:gd name="T31" fmla="*/ 3 h 134"/>
                <a:gd name="T32" fmla="*/ 2 w 129"/>
                <a:gd name="T33" fmla="*/ 4 h 134"/>
                <a:gd name="T34" fmla="*/ 2 w 129"/>
                <a:gd name="T35" fmla="*/ 5 h 134"/>
                <a:gd name="T36" fmla="*/ 2 w 129"/>
                <a:gd name="T37" fmla="*/ 5 h 134"/>
                <a:gd name="T38" fmla="*/ 3 w 129"/>
                <a:gd name="T39" fmla="*/ 5 h 134"/>
                <a:gd name="T40" fmla="*/ 3 w 129"/>
                <a:gd name="T41" fmla="*/ 4 h 134"/>
                <a:gd name="T42" fmla="*/ 4 w 129"/>
                <a:gd name="T43" fmla="*/ 3 h 134"/>
                <a:gd name="T44" fmla="*/ 4 w 129"/>
                <a:gd name="T45" fmla="*/ 3 h 134"/>
                <a:gd name="T46" fmla="*/ 4 w 129"/>
                <a:gd name="T47" fmla="*/ 2 h 134"/>
                <a:gd name="T48" fmla="*/ 4 w 129"/>
                <a:gd name="T49" fmla="*/ 3 h 134"/>
                <a:gd name="T50" fmla="*/ 4 w 129"/>
                <a:gd name="T51" fmla="*/ 3 h 134"/>
                <a:gd name="T52" fmla="*/ 4 w 129"/>
                <a:gd name="T53" fmla="*/ 4 h 134"/>
                <a:gd name="T54" fmla="*/ 4 w 129"/>
                <a:gd name="T55" fmla="*/ 5 h 134"/>
                <a:gd name="T56" fmla="*/ 4 w 129"/>
                <a:gd name="T57" fmla="*/ 5 h 134"/>
                <a:gd name="T58" fmla="*/ 4 w 129"/>
                <a:gd name="T59" fmla="*/ 5 h 134"/>
                <a:gd name="T60" fmla="*/ 5 w 129"/>
                <a:gd name="T61" fmla="*/ 5 h 134"/>
                <a:gd name="T62" fmla="*/ 5 w 129"/>
                <a:gd name="T63" fmla="*/ 4 h 134"/>
                <a:gd name="T64" fmla="*/ 5 w 129"/>
                <a:gd name="T65" fmla="*/ 5 h 134"/>
                <a:gd name="T66" fmla="*/ 4 w 129"/>
                <a:gd name="T67" fmla="*/ 5 h 134"/>
                <a:gd name="T68" fmla="*/ 4 w 129"/>
                <a:gd name="T69" fmla="*/ 5 h 134"/>
                <a:gd name="T70" fmla="*/ 4 w 129"/>
                <a:gd name="T71" fmla="*/ 5 h 134"/>
                <a:gd name="T72" fmla="*/ 4 w 129"/>
                <a:gd name="T73" fmla="*/ 5 h 134"/>
                <a:gd name="T74" fmla="*/ 3 w 129"/>
                <a:gd name="T75" fmla="*/ 5 h 134"/>
                <a:gd name="T76" fmla="*/ 3 w 129"/>
                <a:gd name="T77" fmla="*/ 5 h 134"/>
                <a:gd name="T78" fmla="*/ 2 w 129"/>
                <a:gd name="T79" fmla="*/ 5 h 134"/>
                <a:gd name="T80" fmla="*/ 2 w 129"/>
                <a:gd name="T81" fmla="*/ 5 h 134"/>
                <a:gd name="T82" fmla="*/ 2 w 129"/>
                <a:gd name="T83" fmla="*/ 4 h 134"/>
                <a:gd name="T84" fmla="*/ 1 w 129"/>
                <a:gd name="T85" fmla="*/ 4 h 134"/>
                <a:gd name="T86" fmla="*/ 1 w 129"/>
                <a:gd name="T87" fmla="*/ 4 h 134"/>
                <a:gd name="T88" fmla="*/ 0 w 129"/>
                <a:gd name="T89" fmla="*/ 4 h 134"/>
                <a:gd name="T90" fmla="*/ 0 w 129"/>
                <a:gd name="T91" fmla="*/ 3 h 134"/>
                <a:gd name="T92" fmla="*/ 1 w 129"/>
                <a:gd name="T93" fmla="*/ 2 h 134"/>
                <a:gd name="T94" fmla="*/ 0 w 129"/>
                <a:gd name="T95" fmla="*/ 1 h 134"/>
                <a:gd name="T96" fmla="*/ 0 w 129"/>
                <a:gd name="T97" fmla="*/ 0 h 134"/>
                <a:gd name="T98" fmla="*/ 0 w 129"/>
                <a:gd name="T99" fmla="*/ 0 h 13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9"/>
                <a:gd name="T151" fmla="*/ 0 h 134"/>
                <a:gd name="T152" fmla="*/ 129 w 129"/>
                <a:gd name="T153" fmla="*/ 134 h 13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9" h="134">
                  <a:moveTo>
                    <a:pt x="6" y="2"/>
                  </a:moveTo>
                  <a:lnTo>
                    <a:pt x="13" y="30"/>
                  </a:lnTo>
                  <a:lnTo>
                    <a:pt x="22" y="49"/>
                  </a:lnTo>
                  <a:lnTo>
                    <a:pt x="11" y="91"/>
                  </a:lnTo>
                  <a:lnTo>
                    <a:pt x="18" y="100"/>
                  </a:lnTo>
                  <a:lnTo>
                    <a:pt x="28" y="104"/>
                  </a:lnTo>
                  <a:lnTo>
                    <a:pt x="41" y="102"/>
                  </a:lnTo>
                  <a:lnTo>
                    <a:pt x="51" y="79"/>
                  </a:lnTo>
                  <a:lnTo>
                    <a:pt x="60" y="61"/>
                  </a:lnTo>
                  <a:lnTo>
                    <a:pt x="55" y="36"/>
                  </a:lnTo>
                  <a:lnTo>
                    <a:pt x="53" y="9"/>
                  </a:lnTo>
                  <a:lnTo>
                    <a:pt x="60" y="12"/>
                  </a:lnTo>
                  <a:lnTo>
                    <a:pt x="62" y="37"/>
                  </a:lnTo>
                  <a:lnTo>
                    <a:pt x="65" y="54"/>
                  </a:lnTo>
                  <a:lnTo>
                    <a:pt x="65" y="68"/>
                  </a:lnTo>
                  <a:lnTo>
                    <a:pt x="56" y="83"/>
                  </a:lnTo>
                  <a:lnTo>
                    <a:pt x="47" y="100"/>
                  </a:lnTo>
                  <a:lnTo>
                    <a:pt x="46" y="116"/>
                  </a:lnTo>
                  <a:lnTo>
                    <a:pt x="56" y="123"/>
                  </a:lnTo>
                  <a:lnTo>
                    <a:pt x="75" y="120"/>
                  </a:lnTo>
                  <a:lnTo>
                    <a:pt x="86" y="106"/>
                  </a:lnTo>
                  <a:lnTo>
                    <a:pt x="104" y="84"/>
                  </a:lnTo>
                  <a:lnTo>
                    <a:pt x="103" y="70"/>
                  </a:lnTo>
                  <a:lnTo>
                    <a:pt x="101" y="45"/>
                  </a:lnTo>
                  <a:lnTo>
                    <a:pt x="107" y="65"/>
                  </a:lnTo>
                  <a:lnTo>
                    <a:pt x="108" y="84"/>
                  </a:lnTo>
                  <a:lnTo>
                    <a:pt x="94" y="103"/>
                  </a:lnTo>
                  <a:lnTo>
                    <a:pt x="93" y="117"/>
                  </a:lnTo>
                  <a:lnTo>
                    <a:pt x="96" y="128"/>
                  </a:lnTo>
                  <a:lnTo>
                    <a:pt x="104" y="131"/>
                  </a:lnTo>
                  <a:lnTo>
                    <a:pt x="113" y="125"/>
                  </a:lnTo>
                  <a:lnTo>
                    <a:pt x="129" y="109"/>
                  </a:lnTo>
                  <a:lnTo>
                    <a:pt x="116" y="127"/>
                  </a:lnTo>
                  <a:lnTo>
                    <a:pt x="111" y="134"/>
                  </a:lnTo>
                  <a:lnTo>
                    <a:pt x="97" y="134"/>
                  </a:lnTo>
                  <a:lnTo>
                    <a:pt x="91" y="126"/>
                  </a:lnTo>
                  <a:lnTo>
                    <a:pt x="87" y="114"/>
                  </a:lnTo>
                  <a:lnTo>
                    <a:pt x="79" y="125"/>
                  </a:lnTo>
                  <a:lnTo>
                    <a:pt x="63" y="127"/>
                  </a:lnTo>
                  <a:lnTo>
                    <a:pt x="49" y="127"/>
                  </a:lnTo>
                  <a:lnTo>
                    <a:pt x="43" y="116"/>
                  </a:lnTo>
                  <a:lnTo>
                    <a:pt x="41" y="106"/>
                  </a:lnTo>
                  <a:lnTo>
                    <a:pt x="35" y="109"/>
                  </a:lnTo>
                  <a:lnTo>
                    <a:pt x="24" y="109"/>
                  </a:lnTo>
                  <a:lnTo>
                    <a:pt x="11" y="101"/>
                  </a:lnTo>
                  <a:lnTo>
                    <a:pt x="8" y="86"/>
                  </a:lnTo>
                  <a:lnTo>
                    <a:pt x="18" y="51"/>
                  </a:lnTo>
                  <a:lnTo>
                    <a:pt x="7" y="29"/>
                  </a:lnTo>
                  <a:lnTo>
                    <a:pt x="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38" name="Freeform 117">
              <a:extLst>
                <a:ext uri="{FF2B5EF4-FFF2-40B4-BE49-F238E27FC236}">
                  <a16:creationId xmlns:a16="http://schemas.microsoft.com/office/drawing/2014/main" id="{2853AA30-A463-4610-81AB-7690AEAC4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" y="1834"/>
              <a:ext cx="4" cy="1"/>
            </a:xfrm>
            <a:custGeom>
              <a:avLst/>
              <a:gdLst>
                <a:gd name="T0" fmla="*/ 0 w 20"/>
                <a:gd name="T1" fmla="*/ 0 h 5"/>
                <a:gd name="T2" fmla="*/ 0 w 20"/>
                <a:gd name="T3" fmla="*/ 0 h 5"/>
                <a:gd name="T4" fmla="*/ 1 w 20"/>
                <a:gd name="T5" fmla="*/ 0 h 5"/>
                <a:gd name="T6" fmla="*/ 0 w 20"/>
                <a:gd name="T7" fmla="*/ 0 h 5"/>
                <a:gd name="T8" fmla="*/ 0 w 20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5"/>
                <a:gd name="T17" fmla="*/ 20 w 20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5">
                  <a:moveTo>
                    <a:pt x="0" y="5"/>
                  </a:moveTo>
                  <a:lnTo>
                    <a:pt x="6" y="4"/>
                  </a:lnTo>
                  <a:lnTo>
                    <a:pt x="20" y="4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39" name="Freeform 118">
              <a:extLst>
                <a:ext uri="{FF2B5EF4-FFF2-40B4-BE49-F238E27FC236}">
                  <a16:creationId xmlns:a16="http://schemas.microsoft.com/office/drawing/2014/main" id="{CC973CA4-6DE3-4C2F-862C-32B19B9B1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" y="1838"/>
              <a:ext cx="6" cy="2"/>
            </a:xfrm>
            <a:custGeom>
              <a:avLst/>
              <a:gdLst>
                <a:gd name="T0" fmla="*/ 1 w 27"/>
                <a:gd name="T1" fmla="*/ 0 h 9"/>
                <a:gd name="T2" fmla="*/ 1 w 27"/>
                <a:gd name="T3" fmla="*/ 0 h 9"/>
                <a:gd name="T4" fmla="*/ 1 w 27"/>
                <a:gd name="T5" fmla="*/ 0 h 9"/>
                <a:gd name="T6" fmla="*/ 0 w 27"/>
                <a:gd name="T7" fmla="*/ 0 h 9"/>
                <a:gd name="T8" fmla="*/ 0 w 27"/>
                <a:gd name="T9" fmla="*/ 0 h 9"/>
                <a:gd name="T10" fmla="*/ 0 w 27"/>
                <a:gd name="T11" fmla="*/ 0 h 9"/>
                <a:gd name="T12" fmla="*/ 1 w 27"/>
                <a:gd name="T13" fmla="*/ 0 h 9"/>
                <a:gd name="T14" fmla="*/ 1 w 27"/>
                <a:gd name="T15" fmla="*/ 0 h 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"/>
                <a:gd name="T25" fmla="*/ 0 h 9"/>
                <a:gd name="T26" fmla="*/ 27 w 27"/>
                <a:gd name="T27" fmla="*/ 9 h 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" h="9">
                  <a:moveTo>
                    <a:pt x="27" y="7"/>
                  </a:moveTo>
                  <a:lnTo>
                    <a:pt x="23" y="3"/>
                  </a:lnTo>
                  <a:lnTo>
                    <a:pt x="17" y="1"/>
                  </a:lnTo>
                  <a:lnTo>
                    <a:pt x="6" y="0"/>
                  </a:lnTo>
                  <a:lnTo>
                    <a:pt x="0" y="9"/>
                  </a:lnTo>
                  <a:lnTo>
                    <a:pt x="8" y="3"/>
                  </a:lnTo>
                  <a:lnTo>
                    <a:pt x="15" y="2"/>
                  </a:lnTo>
                  <a:lnTo>
                    <a:pt x="27" y="7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40" name="Freeform 119">
              <a:extLst>
                <a:ext uri="{FF2B5EF4-FFF2-40B4-BE49-F238E27FC236}">
                  <a16:creationId xmlns:a16="http://schemas.microsoft.com/office/drawing/2014/main" id="{C98ABCB8-20FA-4EA3-AF02-E70E964A4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" y="1841"/>
              <a:ext cx="4" cy="1"/>
            </a:xfrm>
            <a:custGeom>
              <a:avLst/>
              <a:gdLst>
                <a:gd name="T0" fmla="*/ 0 w 20"/>
                <a:gd name="T1" fmla="*/ 0 h 4"/>
                <a:gd name="T2" fmla="*/ 0 w 20"/>
                <a:gd name="T3" fmla="*/ 0 h 4"/>
                <a:gd name="T4" fmla="*/ 0 w 20"/>
                <a:gd name="T5" fmla="*/ 0 h 4"/>
                <a:gd name="T6" fmla="*/ 1 w 20"/>
                <a:gd name="T7" fmla="*/ 0 h 4"/>
                <a:gd name="T8" fmla="*/ 1 w 20"/>
                <a:gd name="T9" fmla="*/ 0 h 4"/>
                <a:gd name="T10" fmla="*/ 0 w 20"/>
                <a:gd name="T11" fmla="*/ 0 h 4"/>
                <a:gd name="T12" fmla="*/ 0 w 20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4"/>
                <a:gd name="T23" fmla="*/ 20 w 20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4">
                  <a:moveTo>
                    <a:pt x="0" y="2"/>
                  </a:moveTo>
                  <a:lnTo>
                    <a:pt x="4" y="0"/>
                  </a:lnTo>
                  <a:lnTo>
                    <a:pt x="11" y="0"/>
                  </a:lnTo>
                  <a:lnTo>
                    <a:pt x="20" y="4"/>
                  </a:lnTo>
                  <a:lnTo>
                    <a:pt x="15" y="3"/>
                  </a:lnTo>
                  <a:lnTo>
                    <a:pt x="11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41" name="Freeform 120">
              <a:extLst>
                <a:ext uri="{FF2B5EF4-FFF2-40B4-BE49-F238E27FC236}">
                  <a16:creationId xmlns:a16="http://schemas.microsoft.com/office/drawing/2014/main" id="{150B4B72-0AD2-4B24-BC77-C4D453517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" y="1845"/>
              <a:ext cx="6" cy="15"/>
            </a:xfrm>
            <a:custGeom>
              <a:avLst/>
              <a:gdLst>
                <a:gd name="T0" fmla="*/ 0 w 31"/>
                <a:gd name="T1" fmla="*/ 0 h 74"/>
                <a:gd name="T2" fmla="*/ 1 w 31"/>
                <a:gd name="T3" fmla="*/ 1 h 74"/>
                <a:gd name="T4" fmla="*/ 1 w 31"/>
                <a:gd name="T5" fmla="*/ 2 h 74"/>
                <a:gd name="T6" fmla="*/ 1 w 31"/>
                <a:gd name="T7" fmla="*/ 3 h 74"/>
                <a:gd name="T8" fmla="*/ 1 w 31"/>
                <a:gd name="T9" fmla="*/ 2 h 74"/>
                <a:gd name="T10" fmla="*/ 1 w 31"/>
                <a:gd name="T11" fmla="*/ 1 h 74"/>
                <a:gd name="T12" fmla="*/ 1 w 31"/>
                <a:gd name="T13" fmla="*/ 1 h 74"/>
                <a:gd name="T14" fmla="*/ 0 w 31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"/>
                <a:gd name="T25" fmla="*/ 0 h 74"/>
                <a:gd name="T26" fmla="*/ 31 w 31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" h="74">
                  <a:moveTo>
                    <a:pt x="0" y="0"/>
                  </a:moveTo>
                  <a:lnTo>
                    <a:pt x="17" y="19"/>
                  </a:lnTo>
                  <a:lnTo>
                    <a:pt x="25" y="42"/>
                  </a:lnTo>
                  <a:lnTo>
                    <a:pt x="26" y="74"/>
                  </a:lnTo>
                  <a:lnTo>
                    <a:pt x="31" y="49"/>
                  </a:lnTo>
                  <a:lnTo>
                    <a:pt x="29" y="29"/>
                  </a:lnTo>
                  <a:lnTo>
                    <a:pt x="2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42" name="Freeform 121">
              <a:extLst>
                <a:ext uri="{FF2B5EF4-FFF2-40B4-BE49-F238E27FC236}">
                  <a16:creationId xmlns:a16="http://schemas.microsoft.com/office/drawing/2014/main" id="{007ECCBE-E579-4297-94BC-71041963F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" y="1839"/>
              <a:ext cx="10" cy="5"/>
            </a:xfrm>
            <a:custGeom>
              <a:avLst/>
              <a:gdLst>
                <a:gd name="T0" fmla="*/ 0 w 50"/>
                <a:gd name="T1" fmla="*/ 0 h 25"/>
                <a:gd name="T2" fmla="*/ 1 w 50"/>
                <a:gd name="T3" fmla="*/ 1 h 25"/>
                <a:gd name="T4" fmla="*/ 2 w 50"/>
                <a:gd name="T5" fmla="*/ 1 h 25"/>
                <a:gd name="T6" fmla="*/ 1 w 50"/>
                <a:gd name="T7" fmla="*/ 0 h 25"/>
                <a:gd name="T8" fmla="*/ 0 w 50"/>
                <a:gd name="T9" fmla="*/ 0 h 25"/>
                <a:gd name="T10" fmla="*/ 0 w 50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5"/>
                <a:gd name="T20" fmla="*/ 50 w 50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5">
                  <a:moveTo>
                    <a:pt x="0" y="11"/>
                  </a:moveTo>
                  <a:lnTo>
                    <a:pt x="19" y="13"/>
                  </a:lnTo>
                  <a:lnTo>
                    <a:pt x="50" y="25"/>
                  </a:lnTo>
                  <a:lnTo>
                    <a:pt x="28" y="9"/>
                  </a:lnTo>
                  <a:lnTo>
                    <a:pt x="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43" name="Freeform 122">
              <a:extLst>
                <a:ext uri="{FF2B5EF4-FFF2-40B4-BE49-F238E27FC236}">
                  <a16:creationId xmlns:a16="http://schemas.microsoft.com/office/drawing/2014/main" id="{45455A8F-3557-409C-8ADF-74BC6048A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" y="1862"/>
              <a:ext cx="7" cy="7"/>
            </a:xfrm>
            <a:custGeom>
              <a:avLst/>
              <a:gdLst>
                <a:gd name="T0" fmla="*/ 1 w 39"/>
                <a:gd name="T1" fmla="*/ 0 h 33"/>
                <a:gd name="T2" fmla="*/ 1 w 39"/>
                <a:gd name="T3" fmla="*/ 1 h 33"/>
                <a:gd name="T4" fmla="*/ 0 w 39"/>
                <a:gd name="T5" fmla="*/ 1 h 33"/>
                <a:gd name="T6" fmla="*/ 1 w 39"/>
                <a:gd name="T7" fmla="*/ 1 h 33"/>
                <a:gd name="T8" fmla="*/ 1 w 39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33"/>
                <a:gd name="T17" fmla="*/ 39 w 3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33">
                  <a:moveTo>
                    <a:pt x="39" y="0"/>
                  </a:moveTo>
                  <a:lnTo>
                    <a:pt x="20" y="21"/>
                  </a:lnTo>
                  <a:lnTo>
                    <a:pt x="0" y="33"/>
                  </a:lnTo>
                  <a:lnTo>
                    <a:pt x="26" y="2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44" name="Freeform 123">
              <a:extLst>
                <a:ext uri="{FF2B5EF4-FFF2-40B4-BE49-F238E27FC236}">
                  <a16:creationId xmlns:a16="http://schemas.microsoft.com/office/drawing/2014/main" id="{FB7A645A-405A-4406-BD04-F837C503B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" y="1858"/>
              <a:ext cx="7" cy="7"/>
            </a:xfrm>
            <a:custGeom>
              <a:avLst/>
              <a:gdLst>
                <a:gd name="T0" fmla="*/ 0 w 38"/>
                <a:gd name="T1" fmla="*/ 0 h 35"/>
                <a:gd name="T2" fmla="*/ 0 w 38"/>
                <a:gd name="T3" fmla="*/ 1 h 35"/>
                <a:gd name="T4" fmla="*/ 1 w 38"/>
                <a:gd name="T5" fmla="*/ 1 h 35"/>
                <a:gd name="T6" fmla="*/ 1 w 38"/>
                <a:gd name="T7" fmla="*/ 1 h 35"/>
                <a:gd name="T8" fmla="*/ 0 w 38"/>
                <a:gd name="T9" fmla="*/ 1 h 35"/>
                <a:gd name="T10" fmla="*/ 0 w 38"/>
                <a:gd name="T11" fmla="*/ 1 h 35"/>
                <a:gd name="T12" fmla="*/ 0 w 38"/>
                <a:gd name="T13" fmla="*/ 0 h 35"/>
                <a:gd name="T14" fmla="*/ 0 w 38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"/>
                <a:gd name="T25" fmla="*/ 0 h 35"/>
                <a:gd name="T26" fmla="*/ 38 w 38"/>
                <a:gd name="T27" fmla="*/ 35 h 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" h="35">
                  <a:moveTo>
                    <a:pt x="0" y="0"/>
                  </a:moveTo>
                  <a:lnTo>
                    <a:pt x="3" y="13"/>
                  </a:lnTo>
                  <a:lnTo>
                    <a:pt x="22" y="29"/>
                  </a:lnTo>
                  <a:lnTo>
                    <a:pt x="38" y="35"/>
                  </a:lnTo>
                  <a:lnTo>
                    <a:pt x="12" y="32"/>
                  </a:lnTo>
                  <a:lnTo>
                    <a:pt x="3" y="21"/>
                  </a:lnTo>
                  <a:lnTo>
                    <a:pt x="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45" name="Freeform 124">
              <a:extLst>
                <a:ext uri="{FF2B5EF4-FFF2-40B4-BE49-F238E27FC236}">
                  <a16:creationId xmlns:a16="http://schemas.microsoft.com/office/drawing/2014/main" id="{E84ED4C5-CB5D-439E-AF30-38F7C24AF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1810"/>
              <a:ext cx="41" cy="31"/>
            </a:xfrm>
            <a:custGeom>
              <a:avLst/>
              <a:gdLst>
                <a:gd name="T0" fmla="*/ 7 w 201"/>
                <a:gd name="T1" fmla="*/ 6 h 158"/>
                <a:gd name="T2" fmla="*/ 8 w 201"/>
                <a:gd name="T3" fmla="*/ 3 h 158"/>
                <a:gd name="T4" fmla="*/ 6 w 201"/>
                <a:gd name="T5" fmla="*/ 1 h 158"/>
                <a:gd name="T6" fmla="*/ 1 w 201"/>
                <a:gd name="T7" fmla="*/ 0 h 158"/>
                <a:gd name="T8" fmla="*/ 0 w 201"/>
                <a:gd name="T9" fmla="*/ 3 h 158"/>
                <a:gd name="T10" fmla="*/ 4 w 201"/>
                <a:gd name="T11" fmla="*/ 4 h 158"/>
                <a:gd name="T12" fmla="*/ 7 w 201"/>
                <a:gd name="T13" fmla="*/ 6 h 1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58"/>
                <a:gd name="T23" fmla="*/ 201 w 201"/>
                <a:gd name="T24" fmla="*/ 158 h 1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58">
                  <a:moveTo>
                    <a:pt x="165" y="158"/>
                  </a:moveTo>
                  <a:lnTo>
                    <a:pt x="201" y="76"/>
                  </a:lnTo>
                  <a:lnTo>
                    <a:pt x="132" y="31"/>
                  </a:lnTo>
                  <a:lnTo>
                    <a:pt x="29" y="0"/>
                  </a:lnTo>
                  <a:lnTo>
                    <a:pt x="0" y="87"/>
                  </a:lnTo>
                  <a:lnTo>
                    <a:pt x="94" y="114"/>
                  </a:lnTo>
                  <a:lnTo>
                    <a:pt x="165" y="158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46" name="Oval 125">
              <a:extLst>
                <a:ext uri="{FF2B5EF4-FFF2-40B4-BE49-F238E27FC236}">
                  <a16:creationId xmlns:a16="http://schemas.microsoft.com/office/drawing/2014/main" id="{6EF93D98-A8F8-41AE-9FB5-3EF4FAD00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1824"/>
              <a:ext cx="7" cy="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47" name="Freeform 126">
              <a:extLst>
                <a:ext uri="{FF2B5EF4-FFF2-40B4-BE49-F238E27FC236}">
                  <a16:creationId xmlns:a16="http://schemas.microsoft.com/office/drawing/2014/main" id="{78E82C7B-34BC-41BC-A712-2A2B3BF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" y="1826"/>
              <a:ext cx="10" cy="22"/>
            </a:xfrm>
            <a:custGeom>
              <a:avLst/>
              <a:gdLst>
                <a:gd name="T0" fmla="*/ 0 w 52"/>
                <a:gd name="T1" fmla="*/ 3 h 111"/>
                <a:gd name="T2" fmla="*/ 0 w 52"/>
                <a:gd name="T3" fmla="*/ 2 h 111"/>
                <a:gd name="T4" fmla="*/ 0 w 52"/>
                <a:gd name="T5" fmla="*/ 1 h 111"/>
                <a:gd name="T6" fmla="*/ 0 w 52"/>
                <a:gd name="T7" fmla="*/ 1 h 111"/>
                <a:gd name="T8" fmla="*/ 0 w 52"/>
                <a:gd name="T9" fmla="*/ 1 h 111"/>
                <a:gd name="T10" fmla="*/ 0 w 52"/>
                <a:gd name="T11" fmla="*/ 0 h 111"/>
                <a:gd name="T12" fmla="*/ 0 w 52"/>
                <a:gd name="T13" fmla="*/ 0 h 111"/>
                <a:gd name="T14" fmla="*/ 1 w 52"/>
                <a:gd name="T15" fmla="*/ 0 h 111"/>
                <a:gd name="T16" fmla="*/ 1 w 52"/>
                <a:gd name="T17" fmla="*/ 1 h 111"/>
                <a:gd name="T18" fmla="*/ 1 w 52"/>
                <a:gd name="T19" fmla="*/ 1 h 111"/>
                <a:gd name="T20" fmla="*/ 2 w 52"/>
                <a:gd name="T21" fmla="*/ 2 h 111"/>
                <a:gd name="T22" fmla="*/ 2 w 52"/>
                <a:gd name="T23" fmla="*/ 2 h 111"/>
                <a:gd name="T24" fmla="*/ 2 w 52"/>
                <a:gd name="T25" fmla="*/ 3 h 111"/>
                <a:gd name="T26" fmla="*/ 1 w 52"/>
                <a:gd name="T27" fmla="*/ 4 h 111"/>
                <a:gd name="T28" fmla="*/ 0 w 52"/>
                <a:gd name="T29" fmla="*/ 4 h 111"/>
                <a:gd name="T30" fmla="*/ 0 w 52"/>
                <a:gd name="T31" fmla="*/ 3 h 1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2"/>
                <a:gd name="T49" fmla="*/ 0 h 111"/>
                <a:gd name="T50" fmla="*/ 52 w 52"/>
                <a:gd name="T51" fmla="*/ 111 h 11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2" h="111">
                  <a:moveTo>
                    <a:pt x="4" y="74"/>
                  </a:moveTo>
                  <a:lnTo>
                    <a:pt x="7" y="55"/>
                  </a:lnTo>
                  <a:lnTo>
                    <a:pt x="5" y="36"/>
                  </a:lnTo>
                  <a:lnTo>
                    <a:pt x="4" y="23"/>
                  </a:lnTo>
                  <a:lnTo>
                    <a:pt x="0" y="13"/>
                  </a:lnTo>
                  <a:lnTo>
                    <a:pt x="4" y="4"/>
                  </a:lnTo>
                  <a:lnTo>
                    <a:pt x="11" y="0"/>
                  </a:lnTo>
                  <a:lnTo>
                    <a:pt x="27" y="6"/>
                  </a:lnTo>
                  <a:lnTo>
                    <a:pt x="33" y="16"/>
                  </a:lnTo>
                  <a:lnTo>
                    <a:pt x="37" y="27"/>
                  </a:lnTo>
                  <a:lnTo>
                    <a:pt x="39" y="39"/>
                  </a:lnTo>
                  <a:lnTo>
                    <a:pt x="40" y="59"/>
                  </a:lnTo>
                  <a:lnTo>
                    <a:pt x="52" y="79"/>
                  </a:lnTo>
                  <a:lnTo>
                    <a:pt x="23" y="111"/>
                  </a:lnTo>
                  <a:lnTo>
                    <a:pt x="11" y="103"/>
                  </a:lnTo>
                  <a:lnTo>
                    <a:pt x="4" y="74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48" name="Freeform 127">
              <a:extLst>
                <a:ext uri="{FF2B5EF4-FFF2-40B4-BE49-F238E27FC236}">
                  <a16:creationId xmlns:a16="http://schemas.microsoft.com/office/drawing/2014/main" id="{6BD1C216-907B-4A9E-8D80-DA3D41DAB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" y="1841"/>
              <a:ext cx="7" cy="7"/>
            </a:xfrm>
            <a:custGeom>
              <a:avLst/>
              <a:gdLst>
                <a:gd name="T0" fmla="*/ 1 w 35"/>
                <a:gd name="T1" fmla="*/ 0 h 34"/>
                <a:gd name="T2" fmla="*/ 1 w 35"/>
                <a:gd name="T3" fmla="*/ 0 h 34"/>
                <a:gd name="T4" fmla="*/ 0 w 35"/>
                <a:gd name="T5" fmla="*/ 1 h 34"/>
                <a:gd name="T6" fmla="*/ 0 w 35"/>
                <a:gd name="T7" fmla="*/ 1 h 34"/>
                <a:gd name="T8" fmla="*/ 1 w 35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4"/>
                <a:gd name="T17" fmla="*/ 35 w 35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4">
                  <a:moveTo>
                    <a:pt x="24" y="0"/>
                  </a:moveTo>
                  <a:lnTo>
                    <a:pt x="35" y="4"/>
                  </a:lnTo>
                  <a:lnTo>
                    <a:pt x="9" y="34"/>
                  </a:lnTo>
                  <a:lnTo>
                    <a:pt x="0" y="2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49" name="Freeform 128">
              <a:extLst>
                <a:ext uri="{FF2B5EF4-FFF2-40B4-BE49-F238E27FC236}">
                  <a16:creationId xmlns:a16="http://schemas.microsoft.com/office/drawing/2014/main" id="{C7BA61ED-256E-4238-B70B-C3D14DCE0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" y="1815"/>
              <a:ext cx="9" cy="20"/>
            </a:xfrm>
            <a:custGeom>
              <a:avLst/>
              <a:gdLst>
                <a:gd name="T0" fmla="*/ 0 w 48"/>
                <a:gd name="T1" fmla="*/ 1 h 97"/>
                <a:gd name="T2" fmla="*/ 0 w 48"/>
                <a:gd name="T3" fmla="*/ 2 h 97"/>
                <a:gd name="T4" fmla="*/ 0 w 48"/>
                <a:gd name="T5" fmla="*/ 2 h 97"/>
                <a:gd name="T6" fmla="*/ 0 w 48"/>
                <a:gd name="T7" fmla="*/ 3 h 97"/>
                <a:gd name="T8" fmla="*/ 0 w 48"/>
                <a:gd name="T9" fmla="*/ 3 h 97"/>
                <a:gd name="T10" fmla="*/ 0 w 48"/>
                <a:gd name="T11" fmla="*/ 4 h 97"/>
                <a:gd name="T12" fmla="*/ 1 w 48"/>
                <a:gd name="T13" fmla="*/ 4 h 97"/>
                <a:gd name="T14" fmla="*/ 1 w 48"/>
                <a:gd name="T15" fmla="*/ 4 h 97"/>
                <a:gd name="T16" fmla="*/ 1 w 48"/>
                <a:gd name="T17" fmla="*/ 4 h 97"/>
                <a:gd name="T18" fmla="*/ 2 w 48"/>
                <a:gd name="T19" fmla="*/ 4 h 97"/>
                <a:gd name="T20" fmla="*/ 2 w 48"/>
                <a:gd name="T21" fmla="*/ 4 h 97"/>
                <a:gd name="T22" fmla="*/ 2 w 48"/>
                <a:gd name="T23" fmla="*/ 3 h 97"/>
                <a:gd name="T24" fmla="*/ 2 w 48"/>
                <a:gd name="T25" fmla="*/ 2 h 97"/>
                <a:gd name="T26" fmla="*/ 2 w 48"/>
                <a:gd name="T27" fmla="*/ 2 h 97"/>
                <a:gd name="T28" fmla="*/ 2 w 48"/>
                <a:gd name="T29" fmla="*/ 1 h 97"/>
                <a:gd name="T30" fmla="*/ 2 w 48"/>
                <a:gd name="T31" fmla="*/ 1 h 97"/>
                <a:gd name="T32" fmla="*/ 1 w 48"/>
                <a:gd name="T33" fmla="*/ 0 h 97"/>
                <a:gd name="T34" fmla="*/ 0 w 48"/>
                <a:gd name="T35" fmla="*/ 0 h 97"/>
                <a:gd name="T36" fmla="*/ 0 w 48"/>
                <a:gd name="T37" fmla="*/ 1 h 9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8"/>
                <a:gd name="T58" fmla="*/ 0 h 97"/>
                <a:gd name="T59" fmla="*/ 48 w 48"/>
                <a:gd name="T60" fmla="*/ 97 h 9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8" h="97">
                  <a:moveTo>
                    <a:pt x="0" y="23"/>
                  </a:moveTo>
                  <a:lnTo>
                    <a:pt x="4" y="43"/>
                  </a:lnTo>
                  <a:lnTo>
                    <a:pt x="6" y="51"/>
                  </a:lnTo>
                  <a:lnTo>
                    <a:pt x="7" y="64"/>
                  </a:lnTo>
                  <a:lnTo>
                    <a:pt x="5" y="73"/>
                  </a:lnTo>
                  <a:lnTo>
                    <a:pt x="7" y="84"/>
                  </a:lnTo>
                  <a:lnTo>
                    <a:pt x="14" y="95"/>
                  </a:lnTo>
                  <a:lnTo>
                    <a:pt x="21" y="96"/>
                  </a:lnTo>
                  <a:lnTo>
                    <a:pt x="34" y="97"/>
                  </a:lnTo>
                  <a:lnTo>
                    <a:pt x="43" y="91"/>
                  </a:lnTo>
                  <a:lnTo>
                    <a:pt x="46" y="88"/>
                  </a:lnTo>
                  <a:lnTo>
                    <a:pt x="48" y="77"/>
                  </a:lnTo>
                  <a:lnTo>
                    <a:pt x="48" y="59"/>
                  </a:lnTo>
                  <a:lnTo>
                    <a:pt x="48" y="48"/>
                  </a:lnTo>
                  <a:lnTo>
                    <a:pt x="46" y="32"/>
                  </a:lnTo>
                  <a:lnTo>
                    <a:pt x="44" y="22"/>
                  </a:lnTo>
                  <a:lnTo>
                    <a:pt x="36" y="0"/>
                  </a:lnTo>
                  <a:lnTo>
                    <a:pt x="7" y="1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50" name="Freeform 129">
              <a:extLst>
                <a:ext uri="{FF2B5EF4-FFF2-40B4-BE49-F238E27FC236}">
                  <a16:creationId xmlns:a16="http://schemas.microsoft.com/office/drawing/2014/main" id="{3AB63DC4-41C7-466A-BA18-EBAC3D1BE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" y="1828"/>
              <a:ext cx="5" cy="4"/>
            </a:xfrm>
            <a:custGeom>
              <a:avLst/>
              <a:gdLst>
                <a:gd name="T0" fmla="*/ 1 w 24"/>
                <a:gd name="T1" fmla="*/ 0 h 20"/>
                <a:gd name="T2" fmla="*/ 1 w 24"/>
                <a:gd name="T3" fmla="*/ 0 h 20"/>
                <a:gd name="T4" fmla="*/ 0 w 24"/>
                <a:gd name="T5" fmla="*/ 0 h 20"/>
                <a:gd name="T6" fmla="*/ 0 w 24"/>
                <a:gd name="T7" fmla="*/ 0 h 20"/>
                <a:gd name="T8" fmla="*/ 0 w 24"/>
                <a:gd name="T9" fmla="*/ 1 h 20"/>
                <a:gd name="T10" fmla="*/ 0 w 24"/>
                <a:gd name="T11" fmla="*/ 0 h 20"/>
                <a:gd name="T12" fmla="*/ 0 w 24"/>
                <a:gd name="T13" fmla="*/ 0 h 20"/>
                <a:gd name="T14" fmla="*/ 1 w 24"/>
                <a:gd name="T15" fmla="*/ 0 h 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"/>
                <a:gd name="T25" fmla="*/ 0 h 20"/>
                <a:gd name="T26" fmla="*/ 24 w 24"/>
                <a:gd name="T27" fmla="*/ 20 h 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" h="20">
                  <a:moveTo>
                    <a:pt x="24" y="5"/>
                  </a:moveTo>
                  <a:lnTo>
                    <a:pt x="12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1" y="20"/>
                  </a:lnTo>
                  <a:lnTo>
                    <a:pt x="3" y="8"/>
                  </a:lnTo>
                  <a:lnTo>
                    <a:pt x="5" y="4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091" name="Group 130">
            <a:extLst>
              <a:ext uri="{FF2B5EF4-FFF2-40B4-BE49-F238E27FC236}">
                <a16:creationId xmlns:a16="http://schemas.microsoft.com/office/drawing/2014/main" id="{401D2872-19F7-4C34-A085-998D2EBF67F5}"/>
              </a:ext>
            </a:extLst>
          </p:cNvPr>
          <p:cNvGrpSpPr>
            <a:grpSpLocks/>
          </p:cNvGrpSpPr>
          <p:nvPr/>
        </p:nvGrpSpPr>
        <p:grpSpPr bwMode="auto">
          <a:xfrm>
            <a:off x="595313" y="3878263"/>
            <a:ext cx="220662" cy="112712"/>
            <a:chOff x="375" y="2315"/>
            <a:chExt cx="139" cy="71"/>
          </a:xfrm>
        </p:grpSpPr>
        <p:sp>
          <p:nvSpPr>
            <p:cNvPr id="3331" name="Freeform 131">
              <a:extLst>
                <a:ext uri="{FF2B5EF4-FFF2-40B4-BE49-F238E27FC236}">
                  <a16:creationId xmlns:a16="http://schemas.microsoft.com/office/drawing/2014/main" id="{827D8B60-682C-4305-9D94-80F62635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" y="2315"/>
              <a:ext cx="139" cy="71"/>
            </a:xfrm>
            <a:custGeom>
              <a:avLst/>
              <a:gdLst>
                <a:gd name="T0" fmla="*/ 11 w 691"/>
                <a:gd name="T1" fmla="*/ 0 h 355"/>
                <a:gd name="T2" fmla="*/ 11 w 691"/>
                <a:gd name="T3" fmla="*/ 4 h 355"/>
                <a:gd name="T4" fmla="*/ 19 w 691"/>
                <a:gd name="T5" fmla="*/ 8 h 355"/>
                <a:gd name="T6" fmla="*/ 25 w 691"/>
                <a:gd name="T7" fmla="*/ 9 h 355"/>
                <a:gd name="T8" fmla="*/ 28 w 691"/>
                <a:gd name="T9" fmla="*/ 11 h 355"/>
                <a:gd name="T10" fmla="*/ 28 w 691"/>
                <a:gd name="T11" fmla="*/ 13 h 355"/>
                <a:gd name="T12" fmla="*/ 23 w 691"/>
                <a:gd name="T13" fmla="*/ 14 h 355"/>
                <a:gd name="T14" fmla="*/ 17 w 691"/>
                <a:gd name="T15" fmla="*/ 14 h 355"/>
                <a:gd name="T16" fmla="*/ 11 w 691"/>
                <a:gd name="T17" fmla="*/ 13 h 355"/>
                <a:gd name="T18" fmla="*/ 8 w 691"/>
                <a:gd name="T19" fmla="*/ 12 h 355"/>
                <a:gd name="T20" fmla="*/ 7 w 691"/>
                <a:gd name="T21" fmla="*/ 13 h 355"/>
                <a:gd name="T22" fmla="*/ 3 w 691"/>
                <a:gd name="T23" fmla="*/ 13 h 355"/>
                <a:gd name="T24" fmla="*/ 0 w 691"/>
                <a:gd name="T25" fmla="*/ 13 h 355"/>
                <a:gd name="T26" fmla="*/ 0 w 691"/>
                <a:gd name="T27" fmla="*/ 11 h 355"/>
                <a:gd name="T28" fmla="*/ 0 w 691"/>
                <a:gd name="T29" fmla="*/ 10 h 355"/>
                <a:gd name="T30" fmla="*/ 0 w 691"/>
                <a:gd name="T31" fmla="*/ 7 h 355"/>
                <a:gd name="T32" fmla="*/ 1 w 691"/>
                <a:gd name="T33" fmla="*/ 5 h 355"/>
                <a:gd name="T34" fmla="*/ 2 w 691"/>
                <a:gd name="T35" fmla="*/ 4 h 355"/>
                <a:gd name="T36" fmla="*/ 2 w 691"/>
                <a:gd name="T37" fmla="*/ 0 h 355"/>
                <a:gd name="T38" fmla="*/ 11 w 691"/>
                <a:gd name="T39" fmla="*/ 0 h 35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91"/>
                <a:gd name="T61" fmla="*/ 0 h 355"/>
                <a:gd name="T62" fmla="*/ 691 w 691"/>
                <a:gd name="T63" fmla="*/ 355 h 35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91" h="355">
                  <a:moveTo>
                    <a:pt x="279" y="11"/>
                  </a:moveTo>
                  <a:lnTo>
                    <a:pt x="274" y="104"/>
                  </a:lnTo>
                  <a:lnTo>
                    <a:pt x="455" y="189"/>
                  </a:lnTo>
                  <a:lnTo>
                    <a:pt x="607" y="226"/>
                  </a:lnTo>
                  <a:lnTo>
                    <a:pt x="691" y="263"/>
                  </a:lnTo>
                  <a:lnTo>
                    <a:pt x="687" y="313"/>
                  </a:lnTo>
                  <a:lnTo>
                    <a:pt x="577" y="343"/>
                  </a:lnTo>
                  <a:lnTo>
                    <a:pt x="413" y="355"/>
                  </a:lnTo>
                  <a:lnTo>
                    <a:pt x="274" y="331"/>
                  </a:lnTo>
                  <a:lnTo>
                    <a:pt x="188" y="307"/>
                  </a:lnTo>
                  <a:lnTo>
                    <a:pt x="183" y="334"/>
                  </a:lnTo>
                  <a:lnTo>
                    <a:pt x="74" y="331"/>
                  </a:lnTo>
                  <a:lnTo>
                    <a:pt x="7" y="318"/>
                  </a:lnTo>
                  <a:lnTo>
                    <a:pt x="7" y="270"/>
                  </a:lnTo>
                  <a:lnTo>
                    <a:pt x="0" y="242"/>
                  </a:lnTo>
                  <a:lnTo>
                    <a:pt x="0" y="173"/>
                  </a:lnTo>
                  <a:lnTo>
                    <a:pt x="18" y="135"/>
                  </a:lnTo>
                  <a:lnTo>
                    <a:pt x="53" y="91"/>
                  </a:lnTo>
                  <a:lnTo>
                    <a:pt x="60" y="0"/>
                  </a:lnTo>
                  <a:lnTo>
                    <a:pt x="279" y="11"/>
                  </a:lnTo>
                  <a:close/>
                </a:path>
              </a:pathLst>
            </a:custGeom>
            <a:solidFill>
              <a:srgbClr val="60606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32" name="Freeform 132">
              <a:extLst>
                <a:ext uri="{FF2B5EF4-FFF2-40B4-BE49-F238E27FC236}">
                  <a16:creationId xmlns:a16="http://schemas.microsoft.com/office/drawing/2014/main" id="{03CCB772-718B-4BD8-B10B-E1D2D2CFC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" y="2341"/>
              <a:ext cx="42" cy="22"/>
            </a:xfrm>
            <a:custGeom>
              <a:avLst/>
              <a:gdLst>
                <a:gd name="T0" fmla="*/ 2 w 208"/>
                <a:gd name="T1" fmla="*/ 0 h 110"/>
                <a:gd name="T2" fmla="*/ 0 w 208"/>
                <a:gd name="T3" fmla="*/ 2 h 110"/>
                <a:gd name="T4" fmla="*/ 8 w 208"/>
                <a:gd name="T5" fmla="*/ 4 h 110"/>
                <a:gd name="T6" fmla="*/ 8 w 208"/>
                <a:gd name="T7" fmla="*/ 3 h 110"/>
                <a:gd name="T8" fmla="*/ 2 w 208"/>
                <a:gd name="T9" fmla="*/ 0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110"/>
                <a:gd name="T17" fmla="*/ 208 w 208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110">
                  <a:moveTo>
                    <a:pt x="53" y="0"/>
                  </a:moveTo>
                  <a:lnTo>
                    <a:pt x="0" y="58"/>
                  </a:lnTo>
                  <a:lnTo>
                    <a:pt x="186" y="110"/>
                  </a:lnTo>
                  <a:lnTo>
                    <a:pt x="208" y="7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33" name="Freeform 133">
              <a:extLst>
                <a:ext uri="{FF2B5EF4-FFF2-40B4-BE49-F238E27FC236}">
                  <a16:creationId xmlns:a16="http://schemas.microsoft.com/office/drawing/2014/main" id="{B2F80C25-BAE0-4AA3-AB96-F9CC0A390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" y="2356"/>
              <a:ext cx="46" cy="13"/>
            </a:xfrm>
            <a:custGeom>
              <a:avLst/>
              <a:gdLst>
                <a:gd name="T0" fmla="*/ 1 w 233"/>
                <a:gd name="T1" fmla="*/ 0 h 67"/>
                <a:gd name="T2" fmla="*/ 0 w 233"/>
                <a:gd name="T3" fmla="*/ 1 h 67"/>
                <a:gd name="T4" fmla="*/ 5 w 233"/>
                <a:gd name="T5" fmla="*/ 2 h 67"/>
                <a:gd name="T6" fmla="*/ 7 w 233"/>
                <a:gd name="T7" fmla="*/ 3 h 67"/>
                <a:gd name="T8" fmla="*/ 9 w 233"/>
                <a:gd name="T9" fmla="*/ 2 h 67"/>
                <a:gd name="T10" fmla="*/ 7 w 233"/>
                <a:gd name="T11" fmla="*/ 1 h 67"/>
                <a:gd name="T12" fmla="*/ 1 w 233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3"/>
                <a:gd name="T22" fmla="*/ 0 h 67"/>
                <a:gd name="T23" fmla="*/ 233 w 233"/>
                <a:gd name="T24" fmla="*/ 67 h 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3" h="67">
                  <a:moveTo>
                    <a:pt x="27" y="0"/>
                  </a:moveTo>
                  <a:lnTo>
                    <a:pt x="0" y="32"/>
                  </a:lnTo>
                  <a:lnTo>
                    <a:pt x="115" y="62"/>
                  </a:lnTo>
                  <a:lnTo>
                    <a:pt x="168" y="67"/>
                  </a:lnTo>
                  <a:lnTo>
                    <a:pt x="233" y="64"/>
                  </a:lnTo>
                  <a:lnTo>
                    <a:pt x="165" y="3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34" name="Freeform 134">
              <a:extLst>
                <a:ext uri="{FF2B5EF4-FFF2-40B4-BE49-F238E27FC236}">
                  <a16:creationId xmlns:a16="http://schemas.microsoft.com/office/drawing/2014/main" id="{EFC45FD1-F460-45BF-9BFE-522FD5FAD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" y="2341"/>
              <a:ext cx="134" cy="41"/>
            </a:xfrm>
            <a:custGeom>
              <a:avLst/>
              <a:gdLst>
                <a:gd name="T0" fmla="*/ 27 w 670"/>
                <a:gd name="T1" fmla="*/ 7 h 209"/>
                <a:gd name="T2" fmla="*/ 27 w 670"/>
                <a:gd name="T3" fmla="*/ 6 h 209"/>
                <a:gd name="T4" fmla="*/ 23 w 670"/>
                <a:gd name="T5" fmla="*/ 6 h 209"/>
                <a:gd name="T6" fmla="*/ 18 w 670"/>
                <a:gd name="T7" fmla="*/ 5 h 209"/>
                <a:gd name="T8" fmla="*/ 14 w 670"/>
                <a:gd name="T9" fmla="*/ 5 h 209"/>
                <a:gd name="T10" fmla="*/ 8 w 670"/>
                <a:gd name="T11" fmla="*/ 3 h 209"/>
                <a:gd name="T12" fmla="*/ 6 w 670"/>
                <a:gd name="T13" fmla="*/ 2 h 209"/>
                <a:gd name="T14" fmla="*/ 3 w 670"/>
                <a:gd name="T15" fmla="*/ 1 h 209"/>
                <a:gd name="T16" fmla="*/ 2 w 670"/>
                <a:gd name="T17" fmla="*/ 0 h 209"/>
                <a:gd name="T18" fmla="*/ 0 w 670"/>
                <a:gd name="T19" fmla="*/ 2 h 209"/>
                <a:gd name="T20" fmla="*/ 0 w 670"/>
                <a:gd name="T21" fmla="*/ 5 h 209"/>
                <a:gd name="T22" fmla="*/ 2 w 670"/>
                <a:gd name="T23" fmla="*/ 6 h 209"/>
                <a:gd name="T24" fmla="*/ 7 w 670"/>
                <a:gd name="T25" fmla="*/ 6 h 209"/>
                <a:gd name="T26" fmla="*/ 9 w 670"/>
                <a:gd name="T27" fmla="*/ 6 h 209"/>
                <a:gd name="T28" fmla="*/ 12 w 670"/>
                <a:gd name="T29" fmla="*/ 7 h 209"/>
                <a:gd name="T30" fmla="*/ 16 w 670"/>
                <a:gd name="T31" fmla="*/ 8 h 209"/>
                <a:gd name="T32" fmla="*/ 18 w 670"/>
                <a:gd name="T33" fmla="*/ 8 h 209"/>
                <a:gd name="T34" fmla="*/ 22 w 670"/>
                <a:gd name="T35" fmla="*/ 8 h 209"/>
                <a:gd name="T36" fmla="*/ 27 w 670"/>
                <a:gd name="T37" fmla="*/ 7 h 2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70"/>
                <a:gd name="T58" fmla="*/ 0 h 209"/>
                <a:gd name="T59" fmla="*/ 670 w 670"/>
                <a:gd name="T60" fmla="*/ 209 h 2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70" h="209">
                  <a:moveTo>
                    <a:pt x="670" y="178"/>
                  </a:moveTo>
                  <a:lnTo>
                    <a:pt x="670" y="146"/>
                  </a:lnTo>
                  <a:lnTo>
                    <a:pt x="582" y="155"/>
                  </a:lnTo>
                  <a:lnTo>
                    <a:pt x="442" y="134"/>
                  </a:lnTo>
                  <a:lnTo>
                    <a:pt x="361" y="116"/>
                  </a:lnTo>
                  <a:lnTo>
                    <a:pt x="206" y="66"/>
                  </a:lnTo>
                  <a:lnTo>
                    <a:pt x="140" y="58"/>
                  </a:lnTo>
                  <a:lnTo>
                    <a:pt x="73" y="34"/>
                  </a:lnTo>
                  <a:lnTo>
                    <a:pt x="40" y="0"/>
                  </a:lnTo>
                  <a:lnTo>
                    <a:pt x="0" y="43"/>
                  </a:lnTo>
                  <a:lnTo>
                    <a:pt x="0" y="132"/>
                  </a:lnTo>
                  <a:lnTo>
                    <a:pt x="49" y="146"/>
                  </a:lnTo>
                  <a:lnTo>
                    <a:pt x="170" y="162"/>
                  </a:lnTo>
                  <a:lnTo>
                    <a:pt x="218" y="167"/>
                  </a:lnTo>
                  <a:lnTo>
                    <a:pt x="298" y="196"/>
                  </a:lnTo>
                  <a:lnTo>
                    <a:pt x="388" y="209"/>
                  </a:lnTo>
                  <a:lnTo>
                    <a:pt x="452" y="209"/>
                  </a:lnTo>
                  <a:lnTo>
                    <a:pt x="553" y="209"/>
                  </a:lnTo>
                  <a:lnTo>
                    <a:pt x="670" y="178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35" name="Freeform 135">
              <a:extLst>
                <a:ext uri="{FF2B5EF4-FFF2-40B4-BE49-F238E27FC236}">
                  <a16:creationId xmlns:a16="http://schemas.microsoft.com/office/drawing/2014/main" id="{8340F53C-4B3E-4D70-9683-852192B8D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" y="2317"/>
              <a:ext cx="44" cy="34"/>
            </a:xfrm>
            <a:custGeom>
              <a:avLst/>
              <a:gdLst>
                <a:gd name="T0" fmla="*/ 9 w 219"/>
                <a:gd name="T1" fmla="*/ 0 h 171"/>
                <a:gd name="T2" fmla="*/ 8 w 219"/>
                <a:gd name="T3" fmla="*/ 4 h 171"/>
                <a:gd name="T4" fmla="*/ 9 w 219"/>
                <a:gd name="T5" fmla="*/ 5 h 171"/>
                <a:gd name="T6" fmla="*/ 7 w 219"/>
                <a:gd name="T7" fmla="*/ 7 h 171"/>
                <a:gd name="T8" fmla="*/ 4 w 219"/>
                <a:gd name="T9" fmla="*/ 7 h 171"/>
                <a:gd name="T10" fmla="*/ 1 w 219"/>
                <a:gd name="T11" fmla="*/ 6 h 171"/>
                <a:gd name="T12" fmla="*/ 0 w 219"/>
                <a:gd name="T13" fmla="*/ 4 h 171"/>
                <a:gd name="T14" fmla="*/ 1 w 219"/>
                <a:gd name="T15" fmla="*/ 4 h 171"/>
                <a:gd name="T16" fmla="*/ 1 w 219"/>
                <a:gd name="T17" fmla="*/ 0 h 171"/>
                <a:gd name="T18" fmla="*/ 9 w 219"/>
                <a:gd name="T19" fmla="*/ 0 h 1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9"/>
                <a:gd name="T31" fmla="*/ 0 h 171"/>
                <a:gd name="T32" fmla="*/ 219 w 219"/>
                <a:gd name="T33" fmla="*/ 171 h 17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9" h="171">
                  <a:moveTo>
                    <a:pt x="214" y="11"/>
                  </a:moveTo>
                  <a:lnTo>
                    <a:pt x="207" y="96"/>
                  </a:lnTo>
                  <a:lnTo>
                    <a:pt x="219" y="114"/>
                  </a:lnTo>
                  <a:lnTo>
                    <a:pt x="170" y="171"/>
                  </a:lnTo>
                  <a:lnTo>
                    <a:pt x="103" y="171"/>
                  </a:lnTo>
                  <a:lnTo>
                    <a:pt x="26" y="146"/>
                  </a:lnTo>
                  <a:lnTo>
                    <a:pt x="0" y="112"/>
                  </a:lnTo>
                  <a:lnTo>
                    <a:pt x="15" y="89"/>
                  </a:lnTo>
                  <a:lnTo>
                    <a:pt x="20" y="0"/>
                  </a:lnTo>
                  <a:lnTo>
                    <a:pt x="214" y="11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092" name="Group 136">
            <a:extLst>
              <a:ext uri="{FF2B5EF4-FFF2-40B4-BE49-F238E27FC236}">
                <a16:creationId xmlns:a16="http://schemas.microsoft.com/office/drawing/2014/main" id="{93CC42ED-E241-4C73-8104-0636637B5F07}"/>
              </a:ext>
            </a:extLst>
          </p:cNvPr>
          <p:cNvGrpSpPr>
            <a:grpSpLocks/>
          </p:cNvGrpSpPr>
          <p:nvPr/>
        </p:nvGrpSpPr>
        <p:grpSpPr bwMode="auto">
          <a:xfrm>
            <a:off x="600075" y="3681413"/>
            <a:ext cx="92075" cy="225425"/>
            <a:chOff x="378" y="2191"/>
            <a:chExt cx="58" cy="142"/>
          </a:xfrm>
        </p:grpSpPr>
        <p:sp>
          <p:nvSpPr>
            <p:cNvPr id="3329" name="Freeform 137">
              <a:extLst>
                <a:ext uri="{FF2B5EF4-FFF2-40B4-BE49-F238E27FC236}">
                  <a16:creationId xmlns:a16="http://schemas.microsoft.com/office/drawing/2014/main" id="{50FCF89F-FF34-47D5-8CD4-395FC529C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" y="2191"/>
              <a:ext cx="58" cy="142"/>
            </a:xfrm>
            <a:custGeom>
              <a:avLst/>
              <a:gdLst>
                <a:gd name="T0" fmla="*/ 1 w 292"/>
                <a:gd name="T1" fmla="*/ 1 h 710"/>
                <a:gd name="T2" fmla="*/ 0 w 292"/>
                <a:gd name="T3" fmla="*/ 10 h 710"/>
                <a:gd name="T4" fmla="*/ 0 w 292"/>
                <a:gd name="T5" fmla="*/ 18 h 710"/>
                <a:gd name="T6" fmla="*/ 0 w 292"/>
                <a:gd name="T7" fmla="*/ 27 h 710"/>
                <a:gd name="T8" fmla="*/ 6 w 292"/>
                <a:gd name="T9" fmla="*/ 28 h 710"/>
                <a:gd name="T10" fmla="*/ 11 w 292"/>
                <a:gd name="T11" fmla="*/ 28 h 710"/>
                <a:gd name="T12" fmla="*/ 12 w 292"/>
                <a:gd name="T13" fmla="*/ 0 h 710"/>
                <a:gd name="T14" fmla="*/ 1 w 292"/>
                <a:gd name="T15" fmla="*/ 1 h 7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2"/>
                <a:gd name="T25" fmla="*/ 0 h 710"/>
                <a:gd name="T26" fmla="*/ 292 w 292"/>
                <a:gd name="T27" fmla="*/ 710 h 7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2" h="710">
                  <a:moveTo>
                    <a:pt x="24" y="15"/>
                  </a:moveTo>
                  <a:lnTo>
                    <a:pt x="6" y="256"/>
                  </a:lnTo>
                  <a:lnTo>
                    <a:pt x="10" y="454"/>
                  </a:lnTo>
                  <a:lnTo>
                    <a:pt x="0" y="678"/>
                  </a:lnTo>
                  <a:lnTo>
                    <a:pt x="144" y="710"/>
                  </a:lnTo>
                  <a:lnTo>
                    <a:pt x="283" y="710"/>
                  </a:lnTo>
                  <a:lnTo>
                    <a:pt x="292" y="0"/>
                  </a:lnTo>
                  <a:lnTo>
                    <a:pt x="24" y="15"/>
                  </a:lnTo>
                  <a:close/>
                </a:path>
              </a:pathLst>
            </a:custGeom>
            <a:solidFill>
              <a:srgbClr val="60606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30" name="Freeform 138">
              <a:extLst>
                <a:ext uri="{FF2B5EF4-FFF2-40B4-BE49-F238E27FC236}">
                  <a16:creationId xmlns:a16="http://schemas.microsoft.com/office/drawing/2014/main" id="{962BD076-36AA-4FDC-BF8A-A8497E138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" y="2193"/>
              <a:ext cx="50" cy="136"/>
            </a:xfrm>
            <a:custGeom>
              <a:avLst/>
              <a:gdLst>
                <a:gd name="T0" fmla="*/ 1 w 252"/>
                <a:gd name="T1" fmla="*/ 1 h 681"/>
                <a:gd name="T2" fmla="*/ 0 w 252"/>
                <a:gd name="T3" fmla="*/ 9 h 681"/>
                <a:gd name="T4" fmla="*/ 0 w 252"/>
                <a:gd name="T5" fmla="*/ 15 h 681"/>
                <a:gd name="T6" fmla="*/ 0 w 252"/>
                <a:gd name="T7" fmla="*/ 25 h 681"/>
                <a:gd name="T8" fmla="*/ 5 w 252"/>
                <a:gd name="T9" fmla="*/ 27 h 681"/>
                <a:gd name="T10" fmla="*/ 9 w 252"/>
                <a:gd name="T11" fmla="*/ 27 h 681"/>
                <a:gd name="T12" fmla="*/ 10 w 252"/>
                <a:gd name="T13" fmla="*/ 0 h 681"/>
                <a:gd name="T14" fmla="*/ 1 w 252"/>
                <a:gd name="T15" fmla="*/ 1 h 6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2"/>
                <a:gd name="T25" fmla="*/ 0 h 681"/>
                <a:gd name="T26" fmla="*/ 252 w 252"/>
                <a:gd name="T27" fmla="*/ 681 h 68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2" h="681">
                  <a:moveTo>
                    <a:pt x="23" y="21"/>
                  </a:moveTo>
                  <a:lnTo>
                    <a:pt x="0" y="223"/>
                  </a:lnTo>
                  <a:lnTo>
                    <a:pt x="5" y="385"/>
                  </a:lnTo>
                  <a:lnTo>
                    <a:pt x="5" y="633"/>
                  </a:lnTo>
                  <a:lnTo>
                    <a:pt x="128" y="681"/>
                  </a:lnTo>
                  <a:lnTo>
                    <a:pt x="238" y="681"/>
                  </a:lnTo>
                  <a:lnTo>
                    <a:pt x="252" y="0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093" name="Group 139">
            <a:extLst>
              <a:ext uri="{FF2B5EF4-FFF2-40B4-BE49-F238E27FC236}">
                <a16:creationId xmlns:a16="http://schemas.microsoft.com/office/drawing/2014/main" id="{9472A705-3861-41AF-BA76-5DEA1E96B868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3910013"/>
            <a:ext cx="223838" cy="112712"/>
            <a:chOff x="408" y="2335"/>
            <a:chExt cx="141" cy="71"/>
          </a:xfrm>
        </p:grpSpPr>
        <p:sp>
          <p:nvSpPr>
            <p:cNvPr id="3324" name="Freeform 140">
              <a:extLst>
                <a:ext uri="{FF2B5EF4-FFF2-40B4-BE49-F238E27FC236}">
                  <a16:creationId xmlns:a16="http://schemas.microsoft.com/office/drawing/2014/main" id="{DC1C3D3A-1513-473C-943B-E93D2F7B9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" y="2335"/>
              <a:ext cx="141" cy="71"/>
            </a:xfrm>
            <a:custGeom>
              <a:avLst/>
              <a:gdLst>
                <a:gd name="T0" fmla="*/ 11 w 703"/>
                <a:gd name="T1" fmla="*/ 1 h 356"/>
                <a:gd name="T2" fmla="*/ 11 w 703"/>
                <a:gd name="T3" fmla="*/ 4 h 356"/>
                <a:gd name="T4" fmla="*/ 19 w 703"/>
                <a:gd name="T5" fmla="*/ 8 h 356"/>
                <a:gd name="T6" fmla="*/ 25 w 703"/>
                <a:gd name="T7" fmla="*/ 9 h 356"/>
                <a:gd name="T8" fmla="*/ 28 w 703"/>
                <a:gd name="T9" fmla="*/ 11 h 356"/>
                <a:gd name="T10" fmla="*/ 28 w 703"/>
                <a:gd name="T11" fmla="*/ 13 h 356"/>
                <a:gd name="T12" fmla="*/ 24 w 703"/>
                <a:gd name="T13" fmla="*/ 14 h 356"/>
                <a:gd name="T14" fmla="*/ 17 w 703"/>
                <a:gd name="T15" fmla="*/ 14 h 356"/>
                <a:gd name="T16" fmla="*/ 11 w 703"/>
                <a:gd name="T17" fmla="*/ 13 h 356"/>
                <a:gd name="T18" fmla="*/ 8 w 703"/>
                <a:gd name="T19" fmla="*/ 12 h 356"/>
                <a:gd name="T20" fmla="*/ 8 w 703"/>
                <a:gd name="T21" fmla="*/ 13 h 356"/>
                <a:gd name="T22" fmla="*/ 3 w 703"/>
                <a:gd name="T23" fmla="*/ 13 h 356"/>
                <a:gd name="T24" fmla="*/ 0 w 703"/>
                <a:gd name="T25" fmla="*/ 13 h 356"/>
                <a:gd name="T26" fmla="*/ 0 w 703"/>
                <a:gd name="T27" fmla="*/ 11 h 356"/>
                <a:gd name="T28" fmla="*/ 0 w 703"/>
                <a:gd name="T29" fmla="*/ 10 h 356"/>
                <a:gd name="T30" fmla="*/ 0 w 703"/>
                <a:gd name="T31" fmla="*/ 7 h 356"/>
                <a:gd name="T32" fmla="*/ 1 w 703"/>
                <a:gd name="T33" fmla="*/ 5 h 356"/>
                <a:gd name="T34" fmla="*/ 2 w 703"/>
                <a:gd name="T35" fmla="*/ 4 h 356"/>
                <a:gd name="T36" fmla="*/ 3 w 703"/>
                <a:gd name="T37" fmla="*/ 0 h 356"/>
                <a:gd name="T38" fmla="*/ 11 w 703"/>
                <a:gd name="T39" fmla="*/ 1 h 3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03"/>
                <a:gd name="T61" fmla="*/ 0 h 356"/>
                <a:gd name="T62" fmla="*/ 703 w 703"/>
                <a:gd name="T63" fmla="*/ 356 h 3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03" h="356">
                  <a:moveTo>
                    <a:pt x="285" y="13"/>
                  </a:moveTo>
                  <a:lnTo>
                    <a:pt x="280" y="104"/>
                  </a:lnTo>
                  <a:lnTo>
                    <a:pt x="463" y="191"/>
                  </a:lnTo>
                  <a:lnTo>
                    <a:pt x="617" y="227"/>
                  </a:lnTo>
                  <a:lnTo>
                    <a:pt x="703" y="264"/>
                  </a:lnTo>
                  <a:lnTo>
                    <a:pt x="698" y="314"/>
                  </a:lnTo>
                  <a:lnTo>
                    <a:pt x="588" y="345"/>
                  </a:lnTo>
                  <a:lnTo>
                    <a:pt x="420" y="356"/>
                  </a:lnTo>
                  <a:lnTo>
                    <a:pt x="280" y="332"/>
                  </a:lnTo>
                  <a:lnTo>
                    <a:pt x="194" y="307"/>
                  </a:lnTo>
                  <a:lnTo>
                    <a:pt x="188" y="335"/>
                  </a:lnTo>
                  <a:lnTo>
                    <a:pt x="76" y="332"/>
                  </a:lnTo>
                  <a:lnTo>
                    <a:pt x="8" y="320"/>
                  </a:lnTo>
                  <a:lnTo>
                    <a:pt x="8" y="271"/>
                  </a:lnTo>
                  <a:lnTo>
                    <a:pt x="0" y="243"/>
                  </a:lnTo>
                  <a:lnTo>
                    <a:pt x="0" y="174"/>
                  </a:lnTo>
                  <a:lnTo>
                    <a:pt x="22" y="136"/>
                  </a:lnTo>
                  <a:lnTo>
                    <a:pt x="56" y="94"/>
                  </a:lnTo>
                  <a:lnTo>
                    <a:pt x="64" y="0"/>
                  </a:lnTo>
                  <a:lnTo>
                    <a:pt x="285" y="13"/>
                  </a:lnTo>
                  <a:close/>
                </a:path>
              </a:pathLst>
            </a:custGeom>
            <a:solidFill>
              <a:srgbClr val="60606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25" name="Freeform 141">
              <a:extLst>
                <a:ext uri="{FF2B5EF4-FFF2-40B4-BE49-F238E27FC236}">
                  <a16:creationId xmlns:a16="http://schemas.microsoft.com/office/drawing/2014/main" id="{ACCF6F98-2344-47B1-ADED-7BA59392A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" y="2361"/>
              <a:ext cx="42" cy="22"/>
            </a:xfrm>
            <a:custGeom>
              <a:avLst/>
              <a:gdLst>
                <a:gd name="T0" fmla="*/ 2 w 210"/>
                <a:gd name="T1" fmla="*/ 0 h 111"/>
                <a:gd name="T2" fmla="*/ 0 w 210"/>
                <a:gd name="T3" fmla="*/ 2 h 111"/>
                <a:gd name="T4" fmla="*/ 7 w 210"/>
                <a:gd name="T5" fmla="*/ 4 h 111"/>
                <a:gd name="T6" fmla="*/ 8 w 210"/>
                <a:gd name="T7" fmla="*/ 3 h 111"/>
                <a:gd name="T8" fmla="*/ 2 w 210"/>
                <a:gd name="T9" fmla="*/ 0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11"/>
                <a:gd name="T17" fmla="*/ 210 w 210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11">
                  <a:moveTo>
                    <a:pt x="53" y="0"/>
                  </a:moveTo>
                  <a:lnTo>
                    <a:pt x="0" y="60"/>
                  </a:lnTo>
                  <a:lnTo>
                    <a:pt x="187" y="111"/>
                  </a:lnTo>
                  <a:lnTo>
                    <a:pt x="210" y="7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26" name="Freeform 142">
              <a:extLst>
                <a:ext uri="{FF2B5EF4-FFF2-40B4-BE49-F238E27FC236}">
                  <a16:creationId xmlns:a16="http://schemas.microsoft.com/office/drawing/2014/main" id="{E47F10AF-7EFB-4B0D-9814-12C423F9A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" y="2377"/>
              <a:ext cx="47" cy="13"/>
            </a:xfrm>
            <a:custGeom>
              <a:avLst/>
              <a:gdLst>
                <a:gd name="T0" fmla="*/ 1 w 237"/>
                <a:gd name="T1" fmla="*/ 0 h 66"/>
                <a:gd name="T2" fmla="*/ 0 w 237"/>
                <a:gd name="T3" fmla="*/ 1 h 66"/>
                <a:gd name="T4" fmla="*/ 5 w 237"/>
                <a:gd name="T5" fmla="*/ 2 h 66"/>
                <a:gd name="T6" fmla="*/ 7 w 237"/>
                <a:gd name="T7" fmla="*/ 3 h 66"/>
                <a:gd name="T8" fmla="*/ 9 w 237"/>
                <a:gd name="T9" fmla="*/ 2 h 66"/>
                <a:gd name="T10" fmla="*/ 7 w 237"/>
                <a:gd name="T11" fmla="*/ 1 h 66"/>
                <a:gd name="T12" fmla="*/ 1 w 237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7"/>
                <a:gd name="T22" fmla="*/ 0 h 66"/>
                <a:gd name="T23" fmla="*/ 237 w 237"/>
                <a:gd name="T24" fmla="*/ 66 h 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7" h="66">
                  <a:moveTo>
                    <a:pt x="27" y="0"/>
                  </a:moveTo>
                  <a:lnTo>
                    <a:pt x="0" y="31"/>
                  </a:lnTo>
                  <a:lnTo>
                    <a:pt x="116" y="59"/>
                  </a:lnTo>
                  <a:lnTo>
                    <a:pt x="171" y="66"/>
                  </a:lnTo>
                  <a:lnTo>
                    <a:pt x="237" y="61"/>
                  </a:lnTo>
                  <a:lnTo>
                    <a:pt x="168" y="2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27" name="Freeform 143">
              <a:extLst>
                <a:ext uri="{FF2B5EF4-FFF2-40B4-BE49-F238E27FC236}">
                  <a16:creationId xmlns:a16="http://schemas.microsoft.com/office/drawing/2014/main" id="{C3A747CD-AF42-418D-9BC4-A464BD545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" y="2361"/>
              <a:ext cx="135" cy="42"/>
            </a:xfrm>
            <a:custGeom>
              <a:avLst/>
              <a:gdLst>
                <a:gd name="T0" fmla="*/ 27 w 678"/>
                <a:gd name="T1" fmla="*/ 7 h 211"/>
                <a:gd name="T2" fmla="*/ 27 w 678"/>
                <a:gd name="T3" fmla="*/ 6 h 211"/>
                <a:gd name="T4" fmla="*/ 23 w 678"/>
                <a:gd name="T5" fmla="*/ 6 h 211"/>
                <a:gd name="T6" fmla="*/ 18 w 678"/>
                <a:gd name="T7" fmla="*/ 5 h 211"/>
                <a:gd name="T8" fmla="*/ 15 w 678"/>
                <a:gd name="T9" fmla="*/ 5 h 211"/>
                <a:gd name="T10" fmla="*/ 8 w 678"/>
                <a:gd name="T11" fmla="*/ 3 h 211"/>
                <a:gd name="T12" fmla="*/ 6 w 678"/>
                <a:gd name="T13" fmla="*/ 2 h 211"/>
                <a:gd name="T14" fmla="*/ 3 w 678"/>
                <a:gd name="T15" fmla="*/ 1 h 211"/>
                <a:gd name="T16" fmla="*/ 2 w 678"/>
                <a:gd name="T17" fmla="*/ 0 h 211"/>
                <a:gd name="T18" fmla="*/ 0 w 678"/>
                <a:gd name="T19" fmla="*/ 2 h 211"/>
                <a:gd name="T20" fmla="*/ 0 w 678"/>
                <a:gd name="T21" fmla="*/ 5 h 211"/>
                <a:gd name="T22" fmla="*/ 2 w 678"/>
                <a:gd name="T23" fmla="*/ 6 h 211"/>
                <a:gd name="T24" fmla="*/ 7 w 678"/>
                <a:gd name="T25" fmla="*/ 6 h 211"/>
                <a:gd name="T26" fmla="*/ 9 w 678"/>
                <a:gd name="T27" fmla="*/ 7 h 211"/>
                <a:gd name="T28" fmla="*/ 12 w 678"/>
                <a:gd name="T29" fmla="*/ 8 h 211"/>
                <a:gd name="T30" fmla="*/ 16 w 678"/>
                <a:gd name="T31" fmla="*/ 8 h 211"/>
                <a:gd name="T32" fmla="*/ 18 w 678"/>
                <a:gd name="T33" fmla="*/ 8 h 211"/>
                <a:gd name="T34" fmla="*/ 22 w 678"/>
                <a:gd name="T35" fmla="*/ 8 h 211"/>
                <a:gd name="T36" fmla="*/ 27 w 678"/>
                <a:gd name="T37" fmla="*/ 7 h 2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78"/>
                <a:gd name="T58" fmla="*/ 0 h 211"/>
                <a:gd name="T59" fmla="*/ 678 w 678"/>
                <a:gd name="T60" fmla="*/ 211 h 2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78" h="211">
                  <a:moveTo>
                    <a:pt x="678" y="178"/>
                  </a:moveTo>
                  <a:lnTo>
                    <a:pt x="678" y="147"/>
                  </a:lnTo>
                  <a:lnTo>
                    <a:pt x="590" y="156"/>
                  </a:lnTo>
                  <a:lnTo>
                    <a:pt x="446" y="136"/>
                  </a:lnTo>
                  <a:lnTo>
                    <a:pt x="365" y="117"/>
                  </a:lnTo>
                  <a:lnTo>
                    <a:pt x="209" y="66"/>
                  </a:lnTo>
                  <a:lnTo>
                    <a:pt x="140" y="60"/>
                  </a:lnTo>
                  <a:lnTo>
                    <a:pt x="74" y="35"/>
                  </a:lnTo>
                  <a:lnTo>
                    <a:pt x="39" y="0"/>
                  </a:lnTo>
                  <a:lnTo>
                    <a:pt x="0" y="44"/>
                  </a:lnTo>
                  <a:lnTo>
                    <a:pt x="0" y="133"/>
                  </a:lnTo>
                  <a:lnTo>
                    <a:pt x="50" y="147"/>
                  </a:lnTo>
                  <a:lnTo>
                    <a:pt x="171" y="162"/>
                  </a:lnTo>
                  <a:lnTo>
                    <a:pt x="220" y="170"/>
                  </a:lnTo>
                  <a:lnTo>
                    <a:pt x="300" y="197"/>
                  </a:lnTo>
                  <a:lnTo>
                    <a:pt x="392" y="211"/>
                  </a:lnTo>
                  <a:lnTo>
                    <a:pt x="458" y="211"/>
                  </a:lnTo>
                  <a:lnTo>
                    <a:pt x="560" y="211"/>
                  </a:lnTo>
                  <a:lnTo>
                    <a:pt x="678" y="178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28" name="Freeform 144">
              <a:extLst>
                <a:ext uri="{FF2B5EF4-FFF2-40B4-BE49-F238E27FC236}">
                  <a16:creationId xmlns:a16="http://schemas.microsoft.com/office/drawing/2014/main" id="{C11FC25D-E827-4627-B09E-97BCC7018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" y="2337"/>
              <a:ext cx="45" cy="34"/>
            </a:xfrm>
            <a:custGeom>
              <a:avLst/>
              <a:gdLst>
                <a:gd name="T0" fmla="*/ 9 w 224"/>
                <a:gd name="T1" fmla="*/ 0 h 170"/>
                <a:gd name="T2" fmla="*/ 8 w 224"/>
                <a:gd name="T3" fmla="*/ 4 h 170"/>
                <a:gd name="T4" fmla="*/ 9 w 224"/>
                <a:gd name="T5" fmla="*/ 5 h 170"/>
                <a:gd name="T6" fmla="*/ 7 w 224"/>
                <a:gd name="T7" fmla="*/ 7 h 170"/>
                <a:gd name="T8" fmla="*/ 4 w 224"/>
                <a:gd name="T9" fmla="*/ 7 h 170"/>
                <a:gd name="T10" fmla="*/ 1 w 224"/>
                <a:gd name="T11" fmla="*/ 6 h 170"/>
                <a:gd name="T12" fmla="*/ 0 w 224"/>
                <a:gd name="T13" fmla="*/ 4 h 170"/>
                <a:gd name="T14" fmla="*/ 1 w 224"/>
                <a:gd name="T15" fmla="*/ 4 h 170"/>
                <a:gd name="T16" fmla="*/ 1 w 224"/>
                <a:gd name="T17" fmla="*/ 0 h 170"/>
                <a:gd name="T18" fmla="*/ 9 w 224"/>
                <a:gd name="T19" fmla="*/ 0 h 1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4"/>
                <a:gd name="T31" fmla="*/ 0 h 170"/>
                <a:gd name="T32" fmla="*/ 224 w 224"/>
                <a:gd name="T33" fmla="*/ 170 h 1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4" h="170">
                  <a:moveTo>
                    <a:pt x="216" y="12"/>
                  </a:moveTo>
                  <a:lnTo>
                    <a:pt x="210" y="95"/>
                  </a:lnTo>
                  <a:lnTo>
                    <a:pt x="224" y="114"/>
                  </a:lnTo>
                  <a:lnTo>
                    <a:pt x="173" y="170"/>
                  </a:lnTo>
                  <a:lnTo>
                    <a:pt x="105" y="170"/>
                  </a:lnTo>
                  <a:lnTo>
                    <a:pt x="28" y="145"/>
                  </a:lnTo>
                  <a:lnTo>
                    <a:pt x="0" y="112"/>
                  </a:lnTo>
                  <a:lnTo>
                    <a:pt x="16" y="89"/>
                  </a:lnTo>
                  <a:lnTo>
                    <a:pt x="20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094" name="Oval 145">
            <a:extLst>
              <a:ext uri="{FF2B5EF4-FFF2-40B4-BE49-F238E27FC236}">
                <a16:creationId xmlns:a16="http://schemas.microsoft.com/office/drawing/2014/main" id="{ED7DA548-A80B-4728-8CD2-1C12D6C37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3911600"/>
            <a:ext cx="265113" cy="103188"/>
          </a:xfrm>
          <a:prstGeom prst="ellipse">
            <a:avLst/>
          </a:prstGeom>
          <a:solidFill>
            <a:srgbClr val="60606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95" name="Rectangle 146">
            <a:extLst>
              <a:ext uri="{FF2B5EF4-FFF2-40B4-BE49-F238E27FC236}">
                <a16:creationId xmlns:a16="http://schemas.microsoft.com/office/drawing/2014/main" id="{9FECF0AF-4641-46D4-BE0A-29C3FB1DC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3706813"/>
            <a:ext cx="69850" cy="234950"/>
          </a:xfrm>
          <a:prstGeom prst="rect">
            <a:avLst/>
          </a:prstGeom>
          <a:solidFill>
            <a:srgbClr val="60606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096" name="Group 147">
            <a:extLst>
              <a:ext uri="{FF2B5EF4-FFF2-40B4-BE49-F238E27FC236}">
                <a16:creationId xmlns:a16="http://schemas.microsoft.com/office/drawing/2014/main" id="{119E1F36-B157-4EBF-9F15-F89742F0CAEA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3617913"/>
            <a:ext cx="350838" cy="122237"/>
            <a:chOff x="182" y="2151"/>
            <a:chExt cx="221" cy="77"/>
          </a:xfrm>
        </p:grpSpPr>
        <p:sp>
          <p:nvSpPr>
            <p:cNvPr id="3322" name="Freeform 148">
              <a:extLst>
                <a:ext uri="{FF2B5EF4-FFF2-40B4-BE49-F238E27FC236}">
                  <a16:creationId xmlns:a16="http://schemas.microsoft.com/office/drawing/2014/main" id="{123204BD-5D26-4359-9901-C93420173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" y="2151"/>
              <a:ext cx="221" cy="77"/>
            </a:xfrm>
            <a:custGeom>
              <a:avLst/>
              <a:gdLst>
                <a:gd name="T0" fmla="*/ 44 w 1106"/>
                <a:gd name="T1" fmla="*/ 8 h 386"/>
                <a:gd name="T2" fmla="*/ 44 w 1106"/>
                <a:gd name="T3" fmla="*/ 13 h 386"/>
                <a:gd name="T4" fmla="*/ 29 w 1106"/>
                <a:gd name="T5" fmla="*/ 15 h 386"/>
                <a:gd name="T6" fmla="*/ 13 w 1106"/>
                <a:gd name="T7" fmla="*/ 15 h 386"/>
                <a:gd name="T8" fmla="*/ 1 w 1106"/>
                <a:gd name="T9" fmla="*/ 11 h 386"/>
                <a:gd name="T10" fmla="*/ 0 w 1106"/>
                <a:gd name="T11" fmla="*/ 0 h 386"/>
                <a:gd name="T12" fmla="*/ 25 w 1106"/>
                <a:gd name="T13" fmla="*/ 0 h 386"/>
                <a:gd name="T14" fmla="*/ 44 w 1106"/>
                <a:gd name="T15" fmla="*/ 8 h 3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06"/>
                <a:gd name="T25" fmla="*/ 0 h 386"/>
                <a:gd name="T26" fmla="*/ 1106 w 1106"/>
                <a:gd name="T27" fmla="*/ 386 h 38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06" h="386">
                  <a:moveTo>
                    <a:pt x="1106" y="202"/>
                  </a:moveTo>
                  <a:lnTo>
                    <a:pt x="1099" y="321"/>
                  </a:lnTo>
                  <a:lnTo>
                    <a:pt x="735" y="386"/>
                  </a:lnTo>
                  <a:lnTo>
                    <a:pt x="334" y="386"/>
                  </a:lnTo>
                  <a:lnTo>
                    <a:pt x="19" y="288"/>
                  </a:lnTo>
                  <a:lnTo>
                    <a:pt x="0" y="10"/>
                  </a:lnTo>
                  <a:lnTo>
                    <a:pt x="625" y="0"/>
                  </a:lnTo>
                  <a:lnTo>
                    <a:pt x="1106" y="202"/>
                  </a:lnTo>
                  <a:close/>
                </a:path>
              </a:pathLst>
            </a:custGeom>
            <a:solidFill>
              <a:srgbClr val="40404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23" name="Freeform 149">
              <a:extLst>
                <a:ext uri="{FF2B5EF4-FFF2-40B4-BE49-F238E27FC236}">
                  <a16:creationId xmlns:a16="http://schemas.microsoft.com/office/drawing/2014/main" id="{438AB4B1-0E5C-43F3-86B9-40D3BC4BB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" y="2180"/>
              <a:ext cx="211" cy="45"/>
            </a:xfrm>
            <a:custGeom>
              <a:avLst/>
              <a:gdLst>
                <a:gd name="T0" fmla="*/ 42 w 1055"/>
                <a:gd name="T1" fmla="*/ 3 h 221"/>
                <a:gd name="T2" fmla="*/ 42 w 1055"/>
                <a:gd name="T3" fmla="*/ 7 h 221"/>
                <a:gd name="T4" fmla="*/ 29 w 1055"/>
                <a:gd name="T5" fmla="*/ 9 h 221"/>
                <a:gd name="T6" fmla="*/ 12 w 1055"/>
                <a:gd name="T7" fmla="*/ 9 h 221"/>
                <a:gd name="T8" fmla="*/ 0 w 1055"/>
                <a:gd name="T9" fmla="*/ 5 h 221"/>
                <a:gd name="T10" fmla="*/ 0 w 1055"/>
                <a:gd name="T11" fmla="*/ 0 h 221"/>
                <a:gd name="T12" fmla="*/ 11 w 1055"/>
                <a:gd name="T13" fmla="*/ 5 h 221"/>
                <a:gd name="T14" fmla="*/ 29 w 1055"/>
                <a:gd name="T15" fmla="*/ 5 h 221"/>
                <a:gd name="T16" fmla="*/ 42 w 1055"/>
                <a:gd name="T17" fmla="*/ 3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5"/>
                <a:gd name="T28" fmla="*/ 0 h 221"/>
                <a:gd name="T29" fmla="*/ 1055 w 1055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5" h="221">
                  <a:moveTo>
                    <a:pt x="1055" y="75"/>
                  </a:moveTo>
                  <a:lnTo>
                    <a:pt x="1049" y="162"/>
                  </a:lnTo>
                  <a:lnTo>
                    <a:pt x="721" y="221"/>
                  </a:lnTo>
                  <a:lnTo>
                    <a:pt x="296" y="221"/>
                  </a:lnTo>
                  <a:lnTo>
                    <a:pt x="0" y="119"/>
                  </a:lnTo>
                  <a:lnTo>
                    <a:pt x="0" y="0"/>
                  </a:lnTo>
                  <a:lnTo>
                    <a:pt x="283" y="119"/>
                  </a:lnTo>
                  <a:lnTo>
                    <a:pt x="716" y="124"/>
                  </a:lnTo>
                  <a:lnTo>
                    <a:pt x="1055" y="7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097" name="Freeform 150">
            <a:extLst>
              <a:ext uri="{FF2B5EF4-FFF2-40B4-BE49-F238E27FC236}">
                <a16:creationId xmlns:a16="http://schemas.microsoft.com/office/drawing/2014/main" id="{86F35996-0F5A-433F-8337-06C74534677E}"/>
              </a:ext>
            </a:extLst>
          </p:cNvPr>
          <p:cNvSpPr>
            <a:spLocks/>
          </p:cNvSpPr>
          <p:nvPr/>
        </p:nvSpPr>
        <p:spPr bwMode="auto">
          <a:xfrm>
            <a:off x="277813" y="3489325"/>
            <a:ext cx="479425" cy="444500"/>
          </a:xfrm>
          <a:custGeom>
            <a:avLst/>
            <a:gdLst>
              <a:gd name="T0" fmla="*/ 151913135 w 1507"/>
              <a:gd name="T1" fmla="*/ 79422719 h 1401"/>
              <a:gd name="T2" fmla="*/ 151103489 w 1507"/>
              <a:gd name="T3" fmla="*/ 65329758 h 1401"/>
              <a:gd name="T4" fmla="*/ 151305821 w 1507"/>
              <a:gd name="T5" fmla="*/ 50230406 h 1401"/>
              <a:gd name="T6" fmla="*/ 150698825 w 1507"/>
              <a:gd name="T7" fmla="*/ 38754939 h 1401"/>
              <a:gd name="T8" fmla="*/ 144120175 w 1507"/>
              <a:gd name="T9" fmla="*/ 31910086 h 1401"/>
              <a:gd name="T10" fmla="*/ 136124882 w 1507"/>
              <a:gd name="T11" fmla="*/ 27984146 h 1401"/>
              <a:gd name="T12" fmla="*/ 118008541 w 1507"/>
              <a:gd name="T13" fmla="*/ 21441020 h 1401"/>
              <a:gd name="T14" fmla="*/ 91390759 w 1507"/>
              <a:gd name="T15" fmla="*/ 14998781 h 1401"/>
              <a:gd name="T16" fmla="*/ 86229068 w 1507"/>
              <a:gd name="T17" fmla="*/ 14495269 h 1401"/>
              <a:gd name="T18" fmla="*/ 82686967 w 1507"/>
              <a:gd name="T19" fmla="*/ 14998781 h 1401"/>
              <a:gd name="T20" fmla="*/ 81877321 w 1507"/>
              <a:gd name="T21" fmla="*/ 13589453 h 1401"/>
              <a:gd name="T22" fmla="*/ 80359195 w 1507"/>
              <a:gd name="T23" fmla="*/ 12280701 h 1401"/>
              <a:gd name="T24" fmla="*/ 78638738 w 1507"/>
              <a:gd name="T25" fmla="*/ 12582745 h 1401"/>
              <a:gd name="T26" fmla="*/ 76310966 w 1507"/>
              <a:gd name="T27" fmla="*/ 12683321 h 1401"/>
              <a:gd name="T28" fmla="*/ 75399836 w 1507"/>
              <a:gd name="T29" fmla="*/ 10066131 h 1401"/>
              <a:gd name="T30" fmla="*/ 73477047 w 1507"/>
              <a:gd name="T31" fmla="*/ 8556228 h 1401"/>
              <a:gd name="T32" fmla="*/ 71250441 w 1507"/>
              <a:gd name="T33" fmla="*/ 8254184 h 1401"/>
              <a:gd name="T34" fmla="*/ 68619172 w 1507"/>
              <a:gd name="T35" fmla="*/ 8254184 h 1401"/>
              <a:gd name="T36" fmla="*/ 68922670 w 1507"/>
              <a:gd name="T37" fmla="*/ 5939041 h 1401"/>
              <a:gd name="T38" fmla="*/ 65886419 w 1507"/>
              <a:gd name="T39" fmla="*/ 0 h 1401"/>
              <a:gd name="T40" fmla="*/ 3744732 w 1507"/>
              <a:gd name="T41" fmla="*/ 1610480 h 1401"/>
              <a:gd name="T42" fmla="*/ 3947064 w 1507"/>
              <a:gd name="T43" fmla="*/ 7952457 h 1401"/>
              <a:gd name="T44" fmla="*/ 2833921 w 1507"/>
              <a:gd name="T45" fmla="*/ 13589453 h 1401"/>
              <a:gd name="T46" fmla="*/ 1821624 w 1507"/>
              <a:gd name="T47" fmla="*/ 17615968 h 1401"/>
              <a:gd name="T48" fmla="*/ 809646 w 1507"/>
              <a:gd name="T49" fmla="*/ 22649197 h 1401"/>
              <a:gd name="T50" fmla="*/ 0 w 1507"/>
              <a:gd name="T51" fmla="*/ 30802802 h 1401"/>
              <a:gd name="T52" fmla="*/ 910812 w 1507"/>
              <a:gd name="T53" fmla="*/ 35634557 h 1401"/>
              <a:gd name="T54" fmla="*/ 2833921 w 1507"/>
              <a:gd name="T55" fmla="*/ 40164267 h 1401"/>
              <a:gd name="T56" fmla="*/ 4959042 w 1507"/>
              <a:gd name="T57" fmla="*/ 44090216 h 1401"/>
              <a:gd name="T58" fmla="*/ 7894129 w 1507"/>
              <a:gd name="T59" fmla="*/ 45398651 h 1401"/>
              <a:gd name="T60" fmla="*/ 12347342 w 1507"/>
              <a:gd name="T61" fmla="*/ 46707404 h 1401"/>
              <a:gd name="T62" fmla="*/ 18217513 w 1507"/>
              <a:gd name="T63" fmla="*/ 48619927 h 1401"/>
              <a:gd name="T64" fmla="*/ 21051119 w 1507"/>
              <a:gd name="T65" fmla="*/ 51740627 h 1401"/>
              <a:gd name="T66" fmla="*/ 24290020 w 1507"/>
              <a:gd name="T67" fmla="*/ 54458390 h 1401"/>
              <a:gd name="T68" fmla="*/ 29249061 w 1507"/>
              <a:gd name="T69" fmla="*/ 56773533 h 1401"/>
              <a:gd name="T70" fmla="*/ 35220398 w 1507"/>
              <a:gd name="T71" fmla="*/ 58585480 h 1401"/>
              <a:gd name="T72" fmla="*/ 44632660 w 1507"/>
              <a:gd name="T73" fmla="*/ 59793339 h 1401"/>
              <a:gd name="T74" fmla="*/ 52628270 w 1507"/>
              <a:gd name="T75" fmla="*/ 59793339 h 1401"/>
              <a:gd name="T76" fmla="*/ 58801938 w 1507"/>
              <a:gd name="T77" fmla="*/ 59088676 h 1401"/>
              <a:gd name="T78" fmla="*/ 64469459 w 1507"/>
              <a:gd name="T79" fmla="*/ 58585480 h 1401"/>
              <a:gd name="T80" fmla="*/ 68619172 w 1507"/>
              <a:gd name="T81" fmla="*/ 60800048 h 1401"/>
              <a:gd name="T82" fmla="*/ 76715630 w 1507"/>
              <a:gd name="T83" fmla="*/ 60397428 h 1401"/>
              <a:gd name="T84" fmla="*/ 109102119 w 1507"/>
              <a:gd name="T85" fmla="*/ 64927138 h 1401"/>
              <a:gd name="T86" fmla="*/ 117907375 w 1507"/>
              <a:gd name="T87" fmla="*/ 65933846 h 1401"/>
              <a:gd name="T88" fmla="*/ 114668791 w 1507"/>
              <a:gd name="T89" fmla="*/ 85059733 h 1401"/>
              <a:gd name="T90" fmla="*/ 114364975 w 1507"/>
              <a:gd name="T91" fmla="*/ 94823818 h 1401"/>
              <a:gd name="T92" fmla="*/ 116288083 w 1507"/>
              <a:gd name="T93" fmla="*/ 107305983 h 1401"/>
              <a:gd name="T94" fmla="*/ 118312038 w 1507"/>
              <a:gd name="T95" fmla="*/ 122002715 h 1401"/>
              <a:gd name="T96" fmla="*/ 118312038 w 1507"/>
              <a:gd name="T97" fmla="*/ 137202960 h 1401"/>
              <a:gd name="T98" fmla="*/ 125902667 w 1507"/>
              <a:gd name="T99" fmla="*/ 139417527 h 1401"/>
              <a:gd name="T100" fmla="*/ 135517569 w 1507"/>
              <a:gd name="T101" fmla="*/ 140423918 h 1401"/>
              <a:gd name="T102" fmla="*/ 143715511 w 1507"/>
              <a:gd name="T103" fmla="*/ 141028006 h 1401"/>
              <a:gd name="T104" fmla="*/ 152520449 w 1507"/>
              <a:gd name="T105" fmla="*/ 140021298 h 1401"/>
              <a:gd name="T106" fmla="*/ 151913135 w 1507"/>
              <a:gd name="T107" fmla="*/ 126029230 h 1401"/>
              <a:gd name="T108" fmla="*/ 151913135 w 1507"/>
              <a:gd name="T109" fmla="*/ 103078316 h 1401"/>
              <a:gd name="T110" fmla="*/ 151913135 w 1507"/>
              <a:gd name="T111" fmla="*/ 82945721 h 1401"/>
              <a:gd name="T112" fmla="*/ 151913135 w 1507"/>
              <a:gd name="T113" fmla="*/ 79422719 h 140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507"/>
              <a:gd name="T172" fmla="*/ 0 h 1401"/>
              <a:gd name="T173" fmla="*/ 1507 w 1507"/>
              <a:gd name="T174" fmla="*/ 1401 h 1401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507" h="1401">
                <a:moveTo>
                  <a:pt x="1501" y="789"/>
                </a:moveTo>
                <a:lnTo>
                  <a:pt x="1493" y="649"/>
                </a:lnTo>
                <a:lnTo>
                  <a:pt x="1495" y="499"/>
                </a:lnTo>
                <a:lnTo>
                  <a:pt x="1489" y="385"/>
                </a:lnTo>
                <a:lnTo>
                  <a:pt x="1424" y="317"/>
                </a:lnTo>
                <a:lnTo>
                  <a:pt x="1345" y="278"/>
                </a:lnTo>
                <a:lnTo>
                  <a:pt x="1166" y="213"/>
                </a:lnTo>
                <a:lnTo>
                  <a:pt x="903" y="149"/>
                </a:lnTo>
                <a:lnTo>
                  <a:pt x="852" y="144"/>
                </a:lnTo>
                <a:lnTo>
                  <a:pt x="817" y="149"/>
                </a:lnTo>
                <a:lnTo>
                  <a:pt x="809" y="135"/>
                </a:lnTo>
                <a:lnTo>
                  <a:pt x="794" y="122"/>
                </a:lnTo>
                <a:lnTo>
                  <a:pt x="777" y="125"/>
                </a:lnTo>
                <a:lnTo>
                  <a:pt x="754" y="126"/>
                </a:lnTo>
                <a:lnTo>
                  <a:pt x="745" y="100"/>
                </a:lnTo>
                <a:lnTo>
                  <a:pt x="726" y="85"/>
                </a:lnTo>
                <a:lnTo>
                  <a:pt x="704" y="82"/>
                </a:lnTo>
                <a:lnTo>
                  <a:pt x="678" y="82"/>
                </a:lnTo>
                <a:lnTo>
                  <a:pt x="681" y="59"/>
                </a:lnTo>
                <a:lnTo>
                  <a:pt x="651" y="0"/>
                </a:lnTo>
                <a:lnTo>
                  <a:pt x="37" y="16"/>
                </a:lnTo>
                <a:lnTo>
                  <a:pt x="39" y="79"/>
                </a:lnTo>
                <a:lnTo>
                  <a:pt x="28" y="135"/>
                </a:lnTo>
                <a:lnTo>
                  <a:pt x="18" y="175"/>
                </a:lnTo>
                <a:lnTo>
                  <a:pt x="8" y="225"/>
                </a:lnTo>
                <a:lnTo>
                  <a:pt x="0" y="306"/>
                </a:lnTo>
                <a:lnTo>
                  <a:pt x="9" y="354"/>
                </a:lnTo>
                <a:lnTo>
                  <a:pt x="28" y="399"/>
                </a:lnTo>
                <a:lnTo>
                  <a:pt x="49" y="438"/>
                </a:lnTo>
                <a:lnTo>
                  <a:pt x="78" y="451"/>
                </a:lnTo>
                <a:lnTo>
                  <a:pt x="122" y="464"/>
                </a:lnTo>
                <a:lnTo>
                  <a:pt x="180" y="483"/>
                </a:lnTo>
                <a:lnTo>
                  <a:pt x="208" y="514"/>
                </a:lnTo>
                <a:lnTo>
                  <a:pt x="240" y="541"/>
                </a:lnTo>
                <a:lnTo>
                  <a:pt x="289" y="564"/>
                </a:lnTo>
                <a:lnTo>
                  <a:pt x="348" y="582"/>
                </a:lnTo>
                <a:lnTo>
                  <a:pt x="441" y="594"/>
                </a:lnTo>
                <a:lnTo>
                  <a:pt x="520" y="594"/>
                </a:lnTo>
                <a:lnTo>
                  <a:pt x="581" y="587"/>
                </a:lnTo>
                <a:lnTo>
                  <a:pt x="637" y="582"/>
                </a:lnTo>
                <a:lnTo>
                  <a:pt x="678" y="604"/>
                </a:lnTo>
                <a:lnTo>
                  <a:pt x="758" y="600"/>
                </a:lnTo>
                <a:lnTo>
                  <a:pt x="1078" y="645"/>
                </a:lnTo>
                <a:lnTo>
                  <a:pt x="1165" y="655"/>
                </a:lnTo>
                <a:lnTo>
                  <a:pt x="1133" y="845"/>
                </a:lnTo>
                <a:lnTo>
                  <a:pt x="1130" y="942"/>
                </a:lnTo>
                <a:lnTo>
                  <a:pt x="1149" y="1066"/>
                </a:lnTo>
                <a:lnTo>
                  <a:pt x="1169" y="1212"/>
                </a:lnTo>
                <a:lnTo>
                  <a:pt x="1169" y="1363"/>
                </a:lnTo>
                <a:lnTo>
                  <a:pt x="1244" y="1385"/>
                </a:lnTo>
                <a:lnTo>
                  <a:pt x="1339" y="1395"/>
                </a:lnTo>
                <a:lnTo>
                  <a:pt x="1420" y="1401"/>
                </a:lnTo>
                <a:lnTo>
                  <a:pt x="1507" y="1391"/>
                </a:lnTo>
                <a:lnTo>
                  <a:pt x="1501" y="1252"/>
                </a:lnTo>
                <a:lnTo>
                  <a:pt x="1501" y="1024"/>
                </a:lnTo>
                <a:lnTo>
                  <a:pt x="1501" y="824"/>
                </a:lnTo>
                <a:lnTo>
                  <a:pt x="1501" y="789"/>
                </a:lnTo>
                <a:close/>
              </a:path>
            </a:pathLst>
          </a:custGeom>
          <a:solidFill>
            <a:srgbClr val="60606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98" name="Freeform 151">
            <a:extLst>
              <a:ext uri="{FF2B5EF4-FFF2-40B4-BE49-F238E27FC236}">
                <a16:creationId xmlns:a16="http://schemas.microsoft.com/office/drawing/2014/main" id="{E5174D2B-3EEB-4244-A869-7E855204883A}"/>
              </a:ext>
            </a:extLst>
          </p:cNvPr>
          <p:cNvSpPr>
            <a:spLocks/>
          </p:cNvSpPr>
          <p:nvPr/>
        </p:nvSpPr>
        <p:spPr bwMode="auto">
          <a:xfrm>
            <a:off x="284163" y="3506788"/>
            <a:ext cx="468312" cy="420687"/>
          </a:xfrm>
          <a:custGeom>
            <a:avLst/>
            <a:gdLst>
              <a:gd name="T0" fmla="*/ 4649737 w 1473"/>
              <a:gd name="T1" fmla="*/ 6663314 h 1324"/>
              <a:gd name="T2" fmla="*/ 1010702 w 1473"/>
              <a:gd name="T3" fmla="*/ 14537849 h 1324"/>
              <a:gd name="T4" fmla="*/ 3942023 w 1473"/>
              <a:gd name="T5" fmla="*/ 37051591 h 1324"/>
              <a:gd name="T6" fmla="*/ 12129695 w 1473"/>
              <a:gd name="T7" fmla="*/ 37051591 h 1324"/>
              <a:gd name="T8" fmla="*/ 21327752 w 1473"/>
              <a:gd name="T9" fmla="*/ 45330298 h 1324"/>
              <a:gd name="T10" fmla="*/ 42554719 w 1473"/>
              <a:gd name="T11" fmla="*/ 50883111 h 1324"/>
              <a:gd name="T12" fmla="*/ 62669555 w 1473"/>
              <a:gd name="T13" fmla="*/ 50883111 h 1324"/>
              <a:gd name="T14" fmla="*/ 55189601 w 1473"/>
              <a:gd name="T15" fmla="*/ 42705454 h 1324"/>
              <a:gd name="T16" fmla="*/ 64792378 w 1473"/>
              <a:gd name="T17" fmla="*/ 50579987 h 1324"/>
              <a:gd name="T18" fmla="*/ 74495940 w 1473"/>
              <a:gd name="T19" fmla="*/ 52498497 h 1324"/>
              <a:gd name="T20" fmla="*/ 67925585 w 1473"/>
              <a:gd name="T21" fmla="*/ 47349532 h 1324"/>
              <a:gd name="T22" fmla="*/ 78437962 w 1473"/>
              <a:gd name="T23" fmla="*/ 53205149 h 1324"/>
              <a:gd name="T24" fmla="*/ 112603127 w 1473"/>
              <a:gd name="T25" fmla="*/ 57748186 h 1324"/>
              <a:gd name="T26" fmla="*/ 113411625 w 1473"/>
              <a:gd name="T27" fmla="*/ 84098327 h 1324"/>
              <a:gd name="T28" fmla="*/ 117151761 w 1473"/>
              <a:gd name="T29" fmla="*/ 130034216 h 1324"/>
              <a:gd name="T30" fmla="*/ 137468801 w 1473"/>
              <a:gd name="T31" fmla="*/ 133668836 h 1324"/>
              <a:gd name="T32" fmla="*/ 148385268 w 1473"/>
              <a:gd name="T33" fmla="*/ 100756445 h 1324"/>
              <a:gd name="T34" fmla="*/ 146667170 w 1473"/>
              <a:gd name="T35" fmla="*/ 58454838 h 1324"/>
              <a:gd name="T36" fmla="*/ 147071260 w 1473"/>
              <a:gd name="T37" fmla="*/ 38465213 h 1324"/>
              <a:gd name="T38" fmla="*/ 136963291 w 1473"/>
              <a:gd name="T39" fmla="*/ 26350131 h 1324"/>
              <a:gd name="T40" fmla="*/ 106841588 w 1473"/>
              <a:gd name="T41" fmla="*/ 15143778 h 1324"/>
              <a:gd name="T42" fmla="*/ 81773690 w 1473"/>
              <a:gd name="T43" fmla="*/ 9893769 h 1324"/>
              <a:gd name="T44" fmla="*/ 66914883 w 1473"/>
              <a:gd name="T45" fmla="*/ 20696590 h 1324"/>
              <a:gd name="T46" fmla="*/ 77528362 w 1473"/>
              <a:gd name="T47" fmla="*/ 13225586 h 1324"/>
              <a:gd name="T48" fmla="*/ 78437962 w 1473"/>
              <a:gd name="T49" fmla="*/ 7975577 h 1324"/>
              <a:gd name="T50" fmla="*/ 73283034 w 1473"/>
              <a:gd name="T51" fmla="*/ 9893769 h 1324"/>
              <a:gd name="T52" fmla="*/ 66308590 w 1473"/>
              <a:gd name="T53" fmla="*/ 13831197 h 1324"/>
              <a:gd name="T54" fmla="*/ 72979728 w 1473"/>
              <a:gd name="T55" fmla="*/ 6865078 h 1324"/>
              <a:gd name="T56" fmla="*/ 67622597 w 1473"/>
              <a:gd name="T57" fmla="*/ 3634621 h 1324"/>
              <a:gd name="T58" fmla="*/ 57514628 w 1473"/>
              <a:gd name="T59" fmla="*/ 11307394 h 1324"/>
              <a:gd name="T60" fmla="*/ 65297570 w 1473"/>
              <a:gd name="T61" fmla="*/ 2019234 h 1324"/>
              <a:gd name="T62" fmla="*/ 60344847 w 1473"/>
              <a:gd name="T63" fmla="*/ 706653 h 1324"/>
              <a:gd name="T64" fmla="*/ 52864892 w 1473"/>
              <a:gd name="T65" fmla="*/ 6360508 h 1324"/>
              <a:gd name="T66" fmla="*/ 39016777 w 1473"/>
              <a:gd name="T67" fmla="*/ 4038468 h 1324"/>
              <a:gd name="T68" fmla="*/ 34872551 w 1473"/>
              <a:gd name="T69" fmla="*/ 7268925 h 1324"/>
              <a:gd name="T70" fmla="*/ 21327752 w 1473"/>
              <a:gd name="T71" fmla="*/ 9590964 h 1324"/>
              <a:gd name="T72" fmla="*/ 18699732 w 1473"/>
              <a:gd name="T73" fmla="*/ 4543038 h 1324"/>
              <a:gd name="T74" fmla="*/ 13140397 w 1473"/>
              <a:gd name="T75" fmla="*/ 9187117 h 1324"/>
              <a:gd name="T76" fmla="*/ 7277753 w 1473"/>
              <a:gd name="T77" fmla="*/ 4038468 h 132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473"/>
              <a:gd name="T118" fmla="*/ 0 h 1324"/>
              <a:gd name="T119" fmla="*/ 1473 w 1473"/>
              <a:gd name="T120" fmla="*/ 1324 h 132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473" h="1324">
                <a:moveTo>
                  <a:pt x="49" y="23"/>
                </a:moveTo>
                <a:lnTo>
                  <a:pt x="46" y="66"/>
                </a:lnTo>
                <a:lnTo>
                  <a:pt x="29" y="49"/>
                </a:lnTo>
                <a:lnTo>
                  <a:pt x="10" y="144"/>
                </a:lnTo>
                <a:lnTo>
                  <a:pt x="0" y="254"/>
                </a:lnTo>
                <a:lnTo>
                  <a:pt x="39" y="367"/>
                </a:lnTo>
                <a:lnTo>
                  <a:pt x="130" y="393"/>
                </a:lnTo>
                <a:lnTo>
                  <a:pt x="120" y="367"/>
                </a:lnTo>
                <a:lnTo>
                  <a:pt x="169" y="406"/>
                </a:lnTo>
                <a:lnTo>
                  <a:pt x="211" y="449"/>
                </a:lnTo>
                <a:lnTo>
                  <a:pt x="306" y="494"/>
                </a:lnTo>
                <a:lnTo>
                  <a:pt x="421" y="504"/>
                </a:lnTo>
                <a:lnTo>
                  <a:pt x="562" y="511"/>
                </a:lnTo>
                <a:lnTo>
                  <a:pt x="620" y="504"/>
                </a:lnTo>
                <a:lnTo>
                  <a:pt x="569" y="481"/>
                </a:lnTo>
                <a:lnTo>
                  <a:pt x="546" y="423"/>
                </a:lnTo>
                <a:lnTo>
                  <a:pt x="588" y="471"/>
                </a:lnTo>
                <a:lnTo>
                  <a:pt x="641" y="501"/>
                </a:lnTo>
                <a:lnTo>
                  <a:pt x="688" y="527"/>
                </a:lnTo>
                <a:lnTo>
                  <a:pt x="737" y="520"/>
                </a:lnTo>
                <a:lnTo>
                  <a:pt x="706" y="497"/>
                </a:lnTo>
                <a:lnTo>
                  <a:pt x="672" y="469"/>
                </a:lnTo>
                <a:lnTo>
                  <a:pt x="725" y="488"/>
                </a:lnTo>
                <a:lnTo>
                  <a:pt x="776" y="527"/>
                </a:lnTo>
                <a:lnTo>
                  <a:pt x="946" y="546"/>
                </a:lnTo>
                <a:lnTo>
                  <a:pt x="1114" y="572"/>
                </a:lnTo>
                <a:lnTo>
                  <a:pt x="1165" y="585"/>
                </a:lnTo>
                <a:lnTo>
                  <a:pt x="1122" y="833"/>
                </a:lnTo>
                <a:lnTo>
                  <a:pt x="1155" y="1063"/>
                </a:lnTo>
                <a:lnTo>
                  <a:pt x="1159" y="1288"/>
                </a:lnTo>
                <a:lnTo>
                  <a:pt x="1266" y="1310"/>
                </a:lnTo>
                <a:lnTo>
                  <a:pt x="1360" y="1324"/>
                </a:lnTo>
                <a:lnTo>
                  <a:pt x="1473" y="1321"/>
                </a:lnTo>
                <a:lnTo>
                  <a:pt x="1468" y="998"/>
                </a:lnTo>
                <a:lnTo>
                  <a:pt x="1468" y="729"/>
                </a:lnTo>
                <a:lnTo>
                  <a:pt x="1451" y="579"/>
                </a:lnTo>
                <a:lnTo>
                  <a:pt x="1465" y="485"/>
                </a:lnTo>
                <a:lnTo>
                  <a:pt x="1455" y="381"/>
                </a:lnTo>
                <a:lnTo>
                  <a:pt x="1436" y="314"/>
                </a:lnTo>
                <a:lnTo>
                  <a:pt x="1355" y="261"/>
                </a:lnTo>
                <a:lnTo>
                  <a:pt x="1253" y="215"/>
                </a:lnTo>
                <a:lnTo>
                  <a:pt x="1057" y="150"/>
                </a:lnTo>
                <a:lnTo>
                  <a:pt x="897" y="105"/>
                </a:lnTo>
                <a:lnTo>
                  <a:pt x="809" y="98"/>
                </a:lnTo>
                <a:lnTo>
                  <a:pt x="773" y="150"/>
                </a:lnTo>
                <a:lnTo>
                  <a:pt x="662" y="205"/>
                </a:lnTo>
                <a:lnTo>
                  <a:pt x="722" y="157"/>
                </a:lnTo>
                <a:lnTo>
                  <a:pt x="767" y="131"/>
                </a:lnTo>
                <a:lnTo>
                  <a:pt x="783" y="95"/>
                </a:lnTo>
                <a:lnTo>
                  <a:pt x="776" y="79"/>
                </a:lnTo>
                <a:lnTo>
                  <a:pt x="744" y="79"/>
                </a:lnTo>
                <a:lnTo>
                  <a:pt x="725" y="98"/>
                </a:lnTo>
                <a:lnTo>
                  <a:pt x="706" y="117"/>
                </a:lnTo>
                <a:lnTo>
                  <a:pt x="656" y="137"/>
                </a:lnTo>
                <a:lnTo>
                  <a:pt x="702" y="98"/>
                </a:lnTo>
                <a:lnTo>
                  <a:pt x="722" y="68"/>
                </a:lnTo>
                <a:lnTo>
                  <a:pt x="708" y="49"/>
                </a:lnTo>
                <a:lnTo>
                  <a:pt x="669" y="36"/>
                </a:lnTo>
                <a:lnTo>
                  <a:pt x="618" y="82"/>
                </a:lnTo>
                <a:lnTo>
                  <a:pt x="569" y="112"/>
                </a:lnTo>
                <a:lnTo>
                  <a:pt x="627" y="45"/>
                </a:lnTo>
                <a:lnTo>
                  <a:pt x="646" y="20"/>
                </a:lnTo>
                <a:lnTo>
                  <a:pt x="646" y="0"/>
                </a:lnTo>
                <a:lnTo>
                  <a:pt x="597" y="7"/>
                </a:lnTo>
                <a:lnTo>
                  <a:pt x="553" y="40"/>
                </a:lnTo>
                <a:lnTo>
                  <a:pt x="523" y="63"/>
                </a:lnTo>
                <a:lnTo>
                  <a:pt x="383" y="75"/>
                </a:lnTo>
                <a:lnTo>
                  <a:pt x="386" y="40"/>
                </a:lnTo>
                <a:lnTo>
                  <a:pt x="345" y="26"/>
                </a:lnTo>
                <a:lnTo>
                  <a:pt x="345" y="72"/>
                </a:lnTo>
                <a:lnTo>
                  <a:pt x="303" y="82"/>
                </a:lnTo>
                <a:lnTo>
                  <a:pt x="211" y="95"/>
                </a:lnTo>
                <a:lnTo>
                  <a:pt x="218" y="45"/>
                </a:lnTo>
                <a:lnTo>
                  <a:pt x="185" y="45"/>
                </a:lnTo>
                <a:lnTo>
                  <a:pt x="182" y="95"/>
                </a:lnTo>
                <a:lnTo>
                  <a:pt x="130" y="91"/>
                </a:lnTo>
                <a:lnTo>
                  <a:pt x="75" y="79"/>
                </a:lnTo>
                <a:lnTo>
                  <a:pt x="72" y="40"/>
                </a:lnTo>
                <a:lnTo>
                  <a:pt x="49" y="2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99" name="Freeform 152">
            <a:extLst>
              <a:ext uri="{FF2B5EF4-FFF2-40B4-BE49-F238E27FC236}">
                <a16:creationId xmlns:a16="http://schemas.microsoft.com/office/drawing/2014/main" id="{44B65A16-F138-498B-909B-1D26FE0893B3}"/>
              </a:ext>
            </a:extLst>
          </p:cNvPr>
          <p:cNvSpPr>
            <a:spLocks/>
          </p:cNvSpPr>
          <p:nvPr/>
        </p:nvSpPr>
        <p:spPr bwMode="auto">
          <a:xfrm>
            <a:off x="349250" y="3576638"/>
            <a:ext cx="63500" cy="11112"/>
          </a:xfrm>
          <a:custGeom>
            <a:avLst/>
            <a:gdLst>
              <a:gd name="T0" fmla="*/ 0 w 199"/>
              <a:gd name="T1" fmla="*/ 0 h 33"/>
              <a:gd name="T2" fmla="*/ 9469477 w 199"/>
              <a:gd name="T3" fmla="*/ 3741713 h 33"/>
              <a:gd name="T4" fmla="*/ 20262562 w 199"/>
              <a:gd name="T5" fmla="*/ 2834570 h 33"/>
              <a:gd name="T6" fmla="*/ 0 w 199"/>
              <a:gd name="T7" fmla="*/ 0 h 33"/>
              <a:gd name="T8" fmla="*/ 0 60000 65536"/>
              <a:gd name="T9" fmla="*/ 0 60000 65536"/>
              <a:gd name="T10" fmla="*/ 0 60000 65536"/>
              <a:gd name="T11" fmla="*/ 0 60000 65536"/>
              <a:gd name="T12" fmla="*/ 0 w 199"/>
              <a:gd name="T13" fmla="*/ 0 h 33"/>
              <a:gd name="T14" fmla="*/ 199 w 199"/>
              <a:gd name="T15" fmla="*/ 33 h 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9" h="33">
                <a:moveTo>
                  <a:pt x="0" y="0"/>
                </a:moveTo>
                <a:lnTo>
                  <a:pt x="93" y="33"/>
                </a:lnTo>
                <a:lnTo>
                  <a:pt x="199" y="25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00" name="Freeform 153">
            <a:extLst>
              <a:ext uri="{FF2B5EF4-FFF2-40B4-BE49-F238E27FC236}">
                <a16:creationId xmlns:a16="http://schemas.microsoft.com/office/drawing/2014/main" id="{A1367560-18C6-4FDE-A234-A0D7DFF54088}"/>
              </a:ext>
            </a:extLst>
          </p:cNvPr>
          <p:cNvSpPr>
            <a:spLocks/>
          </p:cNvSpPr>
          <p:nvPr/>
        </p:nvSpPr>
        <p:spPr bwMode="auto">
          <a:xfrm>
            <a:off x="285750" y="3559175"/>
            <a:ext cx="39688" cy="12700"/>
          </a:xfrm>
          <a:custGeom>
            <a:avLst/>
            <a:gdLst>
              <a:gd name="T0" fmla="*/ 0 w 122"/>
              <a:gd name="T1" fmla="*/ 0 h 40"/>
              <a:gd name="T2" fmla="*/ 3386493 w 122"/>
              <a:gd name="T3" fmla="*/ 2519997 h 40"/>
              <a:gd name="T4" fmla="*/ 12910964 w 122"/>
              <a:gd name="T5" fmla="*/ 3830637 h 40"/>
              <a:gd name="T6" fmla="*/ 3174715 w 122"/>
              <a:gd name="T7" fmla="*/ 4032250 h 40"/>
              <a:gd name="T8" fmla="*/ 0 w 122"/>
              <a:gd name="T9" fmla="*/ 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"/>
              <a:gd name="T16" fmla="*/ 0 h 40"/>
              <a:gd name="T17" fmla="*/ 122 w 122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" h="40">
                <a:moveTo>
                  <a:pt x="0" y="0"/>
                </a:moveTo>
                <a:lnTo>
                  <a:pt x="32" y="25"/>
                </a:lnTo>
                <a:lnTo>
                  <a:pt x="122" y="38"/>
                </a:lnTo>
                <a:lnTo>
                  <a:pt x="30" y="40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01" name="Freeform 154">
            <a:extLst>
              <a:ext uri="{FF2B5EF4-FFF2-40B4-BE49-F238E27FC236}">
                <a16:creationId xmlns:a16="http://schemas.microsoft.com/office/drawing/2014/main" id="{5531A7D1-2B27-4A9D-8D99-54EE7F69B5F1}"/>
              </a:ext>
            </a:extLst>
          </p:cNvPr>
          <p:cNvSpPr>
            <a:spLocks/>
          </p:cNvSpPr>
          <p:nvPr/>
        </p:nvSpPr>
        <p:spPr bwMode="auto">
          <a:xfrm>
            <a:off x="447675" y="3549650"/>
            <a:ext cx="60325" cy="31750"/>
          </a:xfrm>
          <a:custGeom>
            <a:avLst/>
            <a:gdLst>
              <a:gd name="T0" fmla="*/ 0 w 187"/>
              <a:gd name="T1" fmla="*/ 0 h 102"/>
              <a:gd name="T2" fmla="*/ 8741641 w 187"/>
              <a:gd name="T3" fmla="*/ 871880 h 102"/>
              <a:gd name="T4" fmla="*/ 10510743 w 187"/>
              <a:gd name="T5" fmla="*/ 2228414 h 102"/>
              <a:gd name="T6" fmla="*/ 10510743 w 187"/>
              <a:gd name="T7" fmla="*/ 5232214 h 102"/>
              <a:gd name="T8" fmla="*/ 11031089 w 187"/>
              <a:gd name="T9" fmla="*/ 8623238 h 102"/>
              <a:gd name="T10" fmla="*/ 19460457 w 187"/>
              <a:gd name="T11" fmla="*/ 9882965 h 102"/>
              <a:gd name="T12" fmla="*/ 9365859 w 187"/>
              <a:gd name="T13" fmla="*/ 9495429 h 102"/>
              <a:gd name="T14" fmla="*/ 7700954 w 187"/>
              <a:gd name="T15" fmla="*/ 3294218 h 102"/>
              <a:gd name="T16" fmla="*/ 0 w 187"/>
              <a:gd name="T17" fmla="*/ 0 h 1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7"/>
              <a:gd name="T28" fmla="*/ 0 h 102"/>
              <a:gd name="T29" fmla="*/ 187 w 187"/>
              <a:gd name="T30" fmla="*/ 102 h 1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7" h="102">
                <a:moveTo>
                  <a:pt x="0" y="0"/>
                </a:moveTo>
                <a:lnTo>
                  <a:pt x="84" y="9"/>
                </a:lnTo>
                <a:lnTo>
                  <a:pt x="101" y="23"/>
                </a:lnTo>
                <a:lnTo>
                  <a:pt x="101" y="54"/>
                </a:lnTo>
                <a:lnTo>
                  <a:pt x="106" y="89"/>
                </a:lnTo>
                <a:lnTo>
                  <a:pt x="187" y="102"/>
                </a:lnTo>
                <a:lnTo>
                  <a:pt x="90" y="98"/>
                </a:lnTo>
                <a:lnTo>
                  <a:pt x="74" y="34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02" name="Freeform 155">
            <a:extLst>
              <a:ext uri="{FF2B5EF4-FFF2-40B4-BE49-F238E27FC236}">
                <a16:creationId xmlns:a16="http://schemas.microsoft.com/office/drawing/2014/main" id="{E8089BA9-B9F3-4677-A88F-B4E46B7D6762}"/>
              </a:ext>
            </a:extLst>
          </p:cNvPr>
          <p:cNvSpPr>
            <a:spLocks/>
          </p:cNvSpPr>
          <p:nvPr/>
        </p:nvSpPr>
        <p:spPr bwMode="auto">
          <a:xfrm>
            <a:off x="508000" y="3622675"/>
            <a:ext cx="193675" cy="47625"/>
          </a:xfrm>
          <a:custGeom>
            <a:avLst/>
            <a:gdLst>
              <a:gd name="T0" fmla="*/ 0 w 609"/>
              <a:gd name="T1" fmla="*/ 0 h 150"/>
              <a:gd name="T2" fmla="*/ 15575094 w 609"/>
              <a:gd name="T3" fmla="*/ 705485 h 150"/>
              <a:gd name="T4" fmla="*/ 31656160 w 609"/>
              <a:gd name="T5" fmla="*/ 4435474 h 150"/>
              <a:gd name="T6" fmla="*/ 43590234 w 609"/>
              <a:gd name="T7" fmla="*/ 5140959 h 150"/>
              <a:gd name="T8" fmla="*/ 53299422 w 609"/>
              <a:gd name="T9" fmla="*/ 7157402 h 150"/>
              <a:gd name="T10" fmla="*/ 56940447 w 609"/>
              <a:gd name="T11" fmla="*/ 12298362 h 150"/>
              <a:gd name="T12" fmla="*/ 61592779 w 609"/>
              <a:gd name="T13" fmla="*/ 15120936 h 150"/>
              <a:gd name="T14" fmla="*/ 56940447 w 609"/>
              <a:gd name="T15" fmla="*/ 14213839 h 150"/>
              <a:gd name="T16" fmla="*/ 52692638 w 609"/>
              <a:gd name="T17" fmla="*/ 8467724 h 150"/>
              <a:gd name="T18" fmla="*/ 39645807 w 609"/>
              <a:gd name="T19" fmla="*/ 5846763 h 150"/>
              <a:gd name="T20" fmla="*/ 31656160 w 609"/>
              <a:gd name="T21" fmla="*/ 5846763 h 150"/>
              <a:gd name="T22" fmla="*/ 25486548 w 609"/>
              <a:gd name="T23" fmla="*/ 4435474 h 150"/>
              <a:gd name="T24" fmla="*/ 14766048 w 609"/>
              <a:gd name="T25" fmla="*/ 1713865 h 150"/>
              <a:gd name="T26" fmla="*/ 0 w 609"/>
              <a:gd name="T27" fmla="*/ 0 h 15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09"/>
              <a:gd name="T43" fmla="*/ 0 h 150"/>
              <a:gd name="T44" fmla="*/ 609 w 609"/>
              <a:gd name="T45" fmla="*/ 150 h 15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09" h="150">
                <a:moveTo>
                  <a:pt x="0" y="0"/>
                </a:moveTo>
                <a:lnTo>
                  <a:pt x="154" y="7"/>
                </a:lnTo>
                <a:lnTo>
                  <a:pt x="313" y="44"/>
                </a:lnTo>
                <a:lnTo>
                  <a:pt x="431" y="51"/>
                </a:lnTo>
                <a:lnTo>
                  <a:pt x="527" y="71"/>
                </a:lnTo>
                <a:lnTo>
                  <a:pt x="563" y="122"/>
                </a:lnTo>
                <a:lnTo>
                  <a:pt x="609" y="150"/>
                </a:lnTo>
                <a:lnTo>
                  <a:pt x="563" y="141"/>
                </a:lnTo>
                <a:lnTo>
                  <a:pt x="521" y="84"/>
                </a:lnTo>
                <a:lnTo>
                  <a:pt x="392" y="58"/>
                </a:lnTo>
                <a:lnTo>
                  <a:pt x="313" y="58"/>
                </a:lnTo>
                <a:lnTo>
                  <a:pt x="252" y="44"/>
                </a:lnTo>
                <a:lnTo>
                  <a:pt x="146" y="17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03" name="Freeform 156">
            <a:extLst>
              <a:ext uri="{FF2B5EF4-FFF2-40B4-BE49-F238E27FC236}">
                <a16:creationId xmlns:a16="http://schemas.microsoft.com/office/drawing/2014/main" id="{DE82EA8D-5DAC-4740-B931-F21543108D50}"/>
              </a:ext>
            </a:extLst>
          </p:cNvPr>
          <p:cNvSpPr>
            <a:spLocks/>
          </p:cNvSpPr>
          <p:nvPr/>
        </p:nvSpPr>
        <p:spPr bwMode="auto">
          <a:xfrm>
            <a:off x="314325" y="2971800"/>
            <a:ext cx="168275" cy="184150"/>
          </a:xfrm>
          <a:custGeom>
            <a:avLst/>
            <a:gdLst>
              <a:gd name="T0" fmla="*/ 36124087 w 529"/>
              <a:gd name="T1" fmla="*/ 2016125 h 580"/>
              <a:gd name="T2" fmla="*/ 40778527 w 529"/>
              <a:gd name="T3" fmla="*/ 5342573 h 580"/>
              <a:gd name="T4" fmla="*/ 43308386 w 529"/>
              <a:gd name="T5" fmla="*/ 9475786 h 580"/>
              <a:gd name="T6" fmla="*/ 45635606 w 529"/>
              <a:gd name="T7" fmla="*/ 13911262 h 580"/>
              <a:gd name="T8" fmla="*/ 46950950 w 529"/>
              <a:gd name="T9" fmla="*/ 16229646 h 580"/>
              <a:gd name="T10" fmla="*/ 46950950 w 529"/>
              <a:gd name="T11" fmla="*/ 18749960 h 580"/>
              <a:gd name="T12" fmla="*/ 45837918 w 529"/>
              <a:gd name="T13" fmla="*/ 21774151 h 580"/>
              <a:gd name="T14" fmla="*/ 48165456 w 529"/>
              <a:gd name="T15" fmla="*/ 24092535 h 580"/>
              <a:gd name="T16" fmla="*/ 51706864 w 529"/>
              <a:gd name="T17" fmla="*/ 30342520 h 580"/>
              <a:gd name="T18" fmla="*/ 53528304 w 529"/>
              <a:gd name="T19" fmla="*/ 33669283 h 580"/>
              <a:gd name="T20" fmla="*/ 53528304 w 529"/>
              <a:gd name="T21" fmla="*/ 34878958 h 580"/>
              <a:gd name="T22" fmla="*/ 53224837 w 529"/>
              <a:gd name="T23" fmla="*/ 35987667 h 580"/>
              <a:gd name="T24" fmla="*/ 51605708 w 529"/>
              <a:gd name="T25" fmla="*/ 36390892 h 580"/>
              <a:gd name="T26" fmla="*/ 49278488 w 529"/>
              <a:gd name="T27" fmla="*/ 36491857 h 580"/>
              <a:gd name="T28" fmla="*/ 48064300 w 529"/>
              <a:gd name="T29" fmla="*/ 36895082 h 580"/>
              <a:gd name="T30" fmla="*/ 48165456 w 529"/>
              <a:gd name="T31" fmla="*/ 39415078 h 580"/>
              <a:gd name="T32" fmla="*/ 48873547 w 529"/>
              <a:gd name="T33" fmla="*/ 42439274 h 580"/>
              <a:gd name="T34" fmla="*/ 47457047 w 529"/>
              <a:gd name="T35" fmla="*/ 44052174 h 580"/>
              <a:gd name="T36" fmla="*/ 47861670 w 529"/>
              <a:gd name="T37" fmla="*/ 46269910 h 580"/>
              <a:gd name="T38" fmla="*/ 46748638 w 529"/>
              <a:gd name="T39" fmla="*/ 47580550 h 580"/>
              <a:gd name="T40" fmla="*/ 45736762 w 529"/>
              <a:gd name="T41" fmla="*/ 51511833 h 580"/>
              <a:gd name="T42" fmla="*/ 44117951 w 529"/>
              <a:gd name="T43" fmla="*/ 52721825 h 580"/>
              <a:gd name="T44" fmla="*/ 41588091 w 529"/>
              <a:gd name="T45" fmla="*/ 52721825 h 580"/>
              <a:gd name="T46" fmla="*/ 37945528 w 529"/>
              <a:gd name="T47" fmla="*/ 52116988 h 580"/>
              <a:gd name="T48" fmla="*/ 34302646 w 529"/>
              <a:gd name="T49" fmla="*/ 51511833 h 580"/>
              <a:gd name="T50" fmla="*/ 34606114 w 529"/>
              <a:gd name="T51" fmla="*/ 58467620 h 580"/>
              <a:gd name="T52" fmla="*/ 6071260 w 529"/>
              <a:gd name="T53" fmla="*/ 49193449 h 580"/>
              <a:gd name="T54" fmla="*/ 8398480 w 529"/>
              <a:gd name="T55" fmla="*/ 43850561 h 580"/>
              <a:gd name="T56" fmla="*/ 7892701 w 529"/>
              <a:gd name="T57" fmla="*/ 39717656 h 580"/>
              <a:gd name="T58" fmla="*/ 0 w 529"/>
              <a:gd name="T59" fmla="*/ 31854772 h 580"/>
              <a:gd name="T60" fmla="*/ 0 w 529"/>
              <a:gd name="T61" fmla="*/ 11189335 h 580"/>
              <a:gd name="T62" fmla="*/ 5261695 w 529"/>
              <a:gd name="T63" fmla="*/ 5544185 h 580"/>
              <a:gd name="T64" fmla="*/ 11839052 w 529"/>
              <a:gd name="T65" fmla="*/ 2519997 h 580"/>
              <a:gd name="T66" fmla="*/ 18821030 w 529"/>
              <a:gd name="T67" fmla="*/ 0 h 580"/>
              <a:gd name="T68" fmla="*/ 27927921 w 529"/>
              <a:gd name="T69" fmla="*/ 1310323 h 580"/>
              <a:gd name="T70" fmla="*/ 36124087 w 529"/>
              <a:gd name="T71" fmla="*/ 2016125 h 58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9"/>
              <a:gd name="T109" fmla="*/ 0 h 580"/>
              <a:gd name="T110" fmla="*/ 529 w 529"/>
              <a:gd name="T111" fmla="*/ 580 h 58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9" h="580">
                <a:moveTo>
                  <a:pt x="357" y="20"/>
                </a:moveTo>
                <a:lnTo>
                  <a:pt x="403" y="53"/>
                </a:lnTo>
                <a:lnTo>
                  <a:pt x="428" y="94"/>
                </a:lnTo>
                <a:lnTo>
                  <a:pt x="451" y="138"/>
                </a:lnTo>
                <a:lnTo>
                  <a:pt x="464" y="161"/>
                </a:lnTo>
                <a:lnTo>
                  <a:pt x="464" y="186"/>
                </a:lnTo>
                <a:lnTo>
                  <a:pt x="453" y="216"/>
                </a:lnTo>
                <a:lnTo>
                  <a:pt x="476" y="239"/>
                </a:lnTo>
                <a:lnTo>
                  <a:pt x="511" y="301"/>
                </a:lnTo>
                <a:lnTo>
                  <a:pt x="529" y="334"/>
                </a:lnTo>
                <a:lnTo>
                  <a:pt x="529" y="346"/>
                </a:lnTo>
                <a:lnTo>
                  <a:pt x="526" y="357"/>
                </a:lnTo>
                <a:lnTo>
                  <a:pt x="510" y="361"/>
                </a:lnTo>
                <a:lnTo>
                  <a:pt x="487" y="362"/>
                </a:lnTo>
                <a:lnTo>
                  <a:pt x="475" y="366"/>
                </a:lnTo>
                <a:lnTo>
                  <a:pt x="476" y="391"/>
                </a:lnTo>
                <a:lnTo>
                  <a:pt x="483" y="421"/>
                </a:lnTo>
                <a:lnTo>
                  <a:pt x="469" y="437"/>
                </a:lnTo>
                <a:lnTo>
                  <a:pt x="473" y="459"/>
                </a:lnTo>
                <a:lnTo>
                  <a:pt x="462" y="472"/>
                </a:lnTo>
                <a:lnTo>
                  <a:pt x="452" y="511"/>
                </a:lnTo>
                <a:lnTo>
                  <a:pt x="436" y="523"/>
                </a:lnTo>
                <a:lnTo>
                  <a:pt x="411" y="523"/>
                </a:lnTo>
                <a:lnTo>
                  <a:pt x="375" y="517"/>
                </a:lnTo>
                <a:lnTo>
                  <a:pt x="339" y="511"/>
                </a:lnTo>
                <a:lnTo>
                  <a:pt x="342" y="580"/>
                </a:lnTo>
                <a:lnTo>
                  <a:pt x="60" y="488"/>
                </a:lnTo>
                <a:lnTo>
                  <a:pt x="83" y="435"/>
                </a:lnTo>
                <a:lnTo>
                  <a:pt x="78" y="394"/>
                </a:lnTo>
                <a:lnTo>
                  <a:pt x="0" y="316"/>
                </a:lnTo>
                <a:lnTo>
                  <a:pt x="0" y="111"/>
                </a:lnTo>
                <a:lnTo>
                  <a:pt x="52" y="55"/>
                </a:lnTo>
                <a:lnTo>
                  <a:pt x="117" y="25"/>
                </a:lnTo>
                <a:lnTo>
                  <a:pt x="186" y="0"/>
                </a:lnTo>
                <a:lnTo>
                  <a:pt x="276" y="13"/>
                </a:lnTo>
                <a:lnTo>
                  <a:pt x="357" y="20"/>
                </a:lnTo>
                <a:close/>
              </a:path>
            </a:pathLst>
          </a:custGeom>
          <a:solidFill>
            <a:srgbClr val="FFC080"/>
          </a:solidFill>
          <a:ln w="3175">
            <a:solidFill>
              <a:srgbClr val="402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04" name="Freeform 157">
            <a:extLst>
              <a:ext uri="{FF2B5EF4-FFF2-40B4-BE49-F238E27FC236}">
                <a16:creationId xmlns:a16="http://schemas.microsoft.com/office/drawing/2014/main" id="{B99C62BD-ECEE-4602-B59A-8AD89E7C4195}"/>
              </a:ext>
            </a:extLst>
          </p:cNvPr>
          <p:cNvSpPr>
            <a:spLocks/>
          </p:cNvSpPr>
          <p:nvPr/>
        </p:nvSpPr>
        <p:spPr bwMode="auto">
          <a:xfrm>
            <a:off x="463550" y="3082925"/>
            <a:ext cx="9525" cy="1588"/>
          </a:xfrm>
          <a:custGeom>
            <a:avLst/>
            <a:gdLst>
              <a:gd name="T0" fmla="*/ 3024188 w 30"/>
              <a:gd name="T1" fmla="*/ 140009 h 6"/>
              <a:gd name="T2" fmla="*/ 2318703 w 30"/>
              <a:gd name="T3" fmla="*/ 420291 h 6"/>
              <a:gd name="T4" fmla="*/ 806450 w 30"/>
              <a:gd name="T5" fmla="*/ 350154 h 6"/>
              <a:gd name="T6" fmla="*/ 201613 w 30"/>
              <a:gd name="T7" fmla="*/ 420291 h 6"/>
              <a:gd name="T8" fmla="*/ 0 w 30"/>
              <a:gd name="T9" fmla="*/ 70137 h 6"/>
              <a:gd name="T10" fmla="*/ 907415 w 30"/>
              <a:gd name="T11" fmla="*/ 0 h 6"/>
              <a:gd name="T12" fmla="*/ 3024188 w 30"/>
              <a:gd name="T13" fmla="*/ 140009 h 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"/>
              <a:gd name="T22" fmla="*/ 0 h 6"/>
              <a:gd name="T23" fmla="*/ 30 w 30"/>
              <a:gd name="T24" fmla="*/ 6 h 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" h="6">
                <a:moveTo>
                  <a:pt x="30" y="2"/>
                </a:moveTo>
                <a:lnTo>
                  <a:pt x="23" y="6"/>
                </a:lnTo>
                <a:lnTo>
                  <a:pt x="8" y="5"/>
                </a:lnTo>
                <a:lnTo>
                  <a:pt x="2" y="6"/>
                </a:lnTo>
                <a:lnTo>
                  <a:pt x="0" y="1"/>
                </a:lnTo>
                <a:lnTo>
                  <a:pt x="9" y="0"/>
                </a:lnTo>
                <a:lnTo>
                  <a:pt x="30" y="2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05" name="Freeform 158">
            <a:extLst>
              <a:ext uri="{FF2B5EF4-FFF2-40B4-BE49-F238E27FC236}">
                <a16:creationId xmlns:a16="http://schemas.microsoft.com/office/drawing/2014/main" id="{4B0E3D61-08A1-4DD9-B962-88BA7104E5ED}"/>
              </a:ext>
            </a:extLst>
          </p:cNvPr>
          <p:cNvSpPr>
            <a:spLocks/>
          </p:cNvSpPr>
          <p:nvPr/>
        </p:nvSpPr>
        <p:spPr bwMode="auto">
          <a:xfrm>
            <a:off x="460375" y="3076575"/>
            <a:ext cx="3175" cy="6350"/>
          </a:xfrm>
          <a:custGeom>
            <a:avLst/>
            <a:gdLst>
              <a:gd name="T0" fmla="*/ 916420 w 11"/>
              <a:gd name="T1" fmla="*/ 0 h 22"/>
              <a:gd name="T2" fmla="*/ 249959 w 11"/>
              <a:gd name="T3" fmla="*/ 499918 h 22"/>
              <a:gd name="T4" fmla="*/ 249959 w 11"/>
              <a:gd name="T5" fmla="*/ 999836 h 22"/>
              <a:gd name="T6" fmla="*/ 166543 w 11"/>
              <a:gd name="T7" fmla="*/ 1832841 h 22"/>
              <a:gd name="T8" fmla="*/ 0 w 11"/>
              <a:gd name="T9" fmla="*/ 666461 h 22"/>
              <a:gd name="T10" fmla="*/ 0 w 11"/>
              <a:gd name="T11" fmla="*/ 83416 h 22"/>
              <a:gd name="T12" fmla="*/ 916420 w 11"/>
              <a:gd name="T13" fmla="*/ 0 h 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"/>
              <a:gd name="T22" fmla="*/ 0 h 22"/>
              <a:gd name="T23" fmla="*/ 11 w 11"/>
              <a:gd name="T24" fmla="*/ 22 h 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" h="22">
                <a:moveTo>
                  <a:pt x="11" y="0"/>
                </a:moveTo>
                <a:lnTo>
                  <a:pt x="3" y="6"/>
                </a:lnTo>
                <a:lnTo>
                  <a:pt x="3" y="12"/>
                </a:lnTo>
                <a:lnTo>
                  <a:pt x="2" y="22"/>
                </a:lnTo>
                <a:lnTo>
                  <a:pt x="0" y="8"/>
                </a:lnTo>
                <a:lnTo>
                  <a:pt x="0" y="1"/>
                </a:lnTo>
                <a:lnTo>
                  <a:pt x="11" y="0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06" name="Freeform 159">
            <a:extLst>
              <a:ext uri="{FF2B5EF4-FFF2-40B4-BE49-F238E27FC236}">
                <a16:creationId xmlns:a16="http://schemas.microsoft.com/office/drawing/2014/main" id="{67402642-2083-4FCE-AEBF-E08EF3343E00}"/>
              </a:ext>
            </a:extLst>
          </p:cNvPr>
          <p:cNvSpPr>
            <a:spLocks/>
          </p:cNvSpPr>
          <p:nvPr/>
        </p:nvSpPr>
        <p:spPr bwMode="auto">
          <a:xfrm>
            <a:off x="452438" y="3054350"/>
            <a:ext cx="4762" cy="12700"/>
          </a:xfrm>
          <a:custGeom>
            <a:avLst/>
            <a:gdLst>
              <a:gd name="T0" fmla="*/ 0 w 13"/>
              <a:gd name="T1" fmla="*/ 0 h 42"/>
              <a:gd name="T2" fmla="*/ 1207716 w 13"/>
              <a:gd name="T3" fmla="*/ 2194378 h 42"/>
              <a:gd name="T4" fmla="*/ 1744357 w 13"/>
              <a:gd name="T5" fmla="*/ 3840238 h 42"/>
              <a:gd name="T6" fmla="*/ 805144 w 13"/>
              <a:gd name="T7" fmla="*/ 2742898 h 42"/>
              <a:gd name="T8" fmla="*/ 0 w 13"/>
              <a:gd name="T9" fmla="*/ 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42"/>
              <a:gd name="T17" fmla="*/ 13 w 13"/>
              <a:gd name="T18" fmla="*/ 42 h 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42">
                <a:moveTo>
                  <a:pt x="0" y="0"/>
                </a:moveTo>
                <a:lnTo>
                  <a:pt x="9" y="24"/>
                </a:lnTo>
                <a:lnTo>
                  <a:pt x="13" y="42"/>
                </a:lnTo>
                <a:lnTo>
                  <a:pt x="6" y="30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07" name="Freeform 160">
            <a:extLst>
              <a:ext uri="{FF2B5EF4-FFF2-40B4-BE49-F238E27FC236}">
                <a16:creationId xmlns:a16="http://schemas.microsoft.com/office/drawing/2014/main" id="{B6F51357-2C85-4657-B81E-B7FBBA0E8A21}"/>
              </a:ext>
            </a:extLst>
          </p:cNvPr>
          <p:cNvSpPr>
            <a:spLocks/>
          </p:cNvSpPr>
          <p:nvPr/>
        </p:nvSpPr>
        <p:spPr bwMode="auto">
          <a:xfrm>
            <a:off x="434975" y="3040063"/>
            <a:ext cx="19050" cy="11112"/>
          </a:xfrm>
          <a:custGeom>
            <a:avLst/>
            <a:gdLst>
              <a:gd name="T0" fmla="*/ 6480403 w 56"/>
              <a:gd name="T1" fmla="*/ 0 h 36"/>
              <a:gd name="T2" fmla="*/ 5207453 w 56"/>
              <a:gd name="T3" fmla="*/ 1905399 h 36"/>
              <a:gd name="T4" fmla="*/ 5438775 w 56"/>
              <a:gd name="T5" fmla="*/ 2477050 h 36"/>
              <a:gd name="T6" fmla="*/ 5438775 w 56"/>
              <a:gd name="T7" fmla="*/ 2762875 h 36"/>
              <a:gd name="T8" fmla="*/ 5901759 w 56"/>
              <a:gd name="T9" fmla="*/ 3429904 h 36"/>
              <a:gd name="T10" fmla="*/ 4976132 w 56"/>
              <a:gd name="T11" fmla="*/ 2286602 h 36"/>
              <a:gd name="T12" fmla="*/ 3703184 w 56"/>
              <a:gd name="T13" fmla="*/ 2286602 h 36"/>
              <a:gd name="T14" fmla="*/ 2314575 w 56"/>
              <a:gd name="T15" fmla="*/ 1905399 h 36"/>
              <a:gd name="T16" fmla="*/ 0 w 56"/>
              <a:gd name="T17" fmla="*/ 1810330 h 36"/>
              <a:gd name="T18" fmla="*/ 2314575 w 56"/>
              <a:gd name="T19" fmla="*/ 667029 h 36"/>
              <a:gd name="T20" fmla="*/ 6480403 w 56"/>
              <a:gd name="T21" fmla="*/ 0 h 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"/>
              <a:gd name="T34" fmla="*/ 0 h 36"/>
              <a:gd name="T35" fmla="*/ 56 w 56"/>
              <a:gd name="T36" fmla="*/ 36 h 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" h="36">
                <a:moveTo>
                  <a:pt x="56" y="0"/>
                </a:moveTo>
                <a:lnTo>
                  <a:pt x="45" y="20"/>
                </a:lnTo>
                <a:lnTo>
                  <a:pt x="47" y="26"/>
                </a:lnTo>
                <a:lnTo>
                  <a:pt x="47" y="29"/>
                </a:lnTo>
                <a:lnTo>
                  <a:pt x="51" y="36"/>
                </a:lnTo>
                <a:lnTo>
                  <a:pt x="43" y="24"/>
                </a:lnTo>
                <a:lnTo>
                  <a:pt x="32" y="24"/>
                </a:lnTo>
                <a:lnTo>
                  <a:pt x="20" y="20"/>
                </a:lnTo>
                <a:lnTo>
                  <a:pt x="0" y="19"/>
                </a:lnTo>
                <a:lnTo>
                  <a:pt x="20" y="7"/>
                </a:lnTo>
                <a:lnTo>
                  <a:pt x="56" y="0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08" name="Freeform 161">
            <a:extLst>
              <a:ext uri="{FF2B5EF4-FFF2-40B4-BE49-F238E27FC236}">
                <a16:creationId xmlns:a16="http://schemas.microsoft.com/office/drawing/2014/main" id="{9FB25610-8844-44D7-9E06-35C1BDE48136}"/>
              </a:ext>
            </a:extLst>
          </p:cNvPr>
          <p:cNvSpPr>
            <a:spLocks/>
          </p:cNvSpPr>
          <p:nvPr/>
        </p:nvSpPr>
        <p:spPr bwMode="auto">
          <a:xfrm>
            <a:off x="427038" y="3022600"/>
            <a:ext cx="31750" cy="11113"/>
          </a:xfrm>
          <a:custGeom>
            <a:avLst/>
            <a:gdLst>
              <a:gd name="T0" fmla="*/ 10500650 w 96"/>
              <a:gd name="T1" fmla="*/ 1816322 h 34"/>
              <a:gd name="T2" fmla="*/ 10063096 w 96"/>
              <a:gd name="T3" fmla="*/ 3098239 h 34"/>
              <a:gd name="T4" fmla="*/ 8859903 w 96"/>
              <a:gd name="T5" fmla="*/ 3632316 h 34"/>
              <a:gd name="T6" fmla="*/ 7219157 w 96"/>
              <a:gd name="T7" fmla="*/ 2563834 h 34"/>
              <a:gd name="T8" fmla="*/ 5140854 w 96"/>
              <a:gd name="T9" fmla="*/ 1816322 h 34"/>
              <a:gd name="T10" fmla="*/ 1640748 w 96"/>
              <a:gd name="T11" fmla="*/ 1816322 h 34"/>
              <a:gd name="T12" fmla="*/ 0 w 96"/>
              <a:gd name="T13" fmla="*/ 1922876 h 34"/>
              <a:gd name="T14" fmla="*/ 2625328 w 96"/>
              <a:gd name="T15" fmla="*/ 961601 h 34"/>
              <a:gd name="T16" fmla="*/ 4484687 w 96"/>
              <a:gd name="T17" fmla="*/ 427197 h 34"/>
              <a:gd name="T18" fmla="*/ 4265745 w 96"/>
              <a:gd name="T19" fmla="*/ 0 h 34"/>
              <a:gd name="T20" fmla="*/ 6125436 w 96"/>
              <a:gd name="T21" fmla="*/ 747840 h 34"/>
              <a:gd name="T22" fmla="*/ 5906493 w 96"/>
              <a:gd name="T23" fmla="*/ 213762 h 34"/>
              <a:gd name="T24" fmla="*/ 7438099 w 96"/>
              <a:gd name="T25" fmla="*/ 961601 h 34"/>
              <a:gd name="T26" fmla="*/ 8641292 w 96"/>
              <a:gd name="T27" fmla="*/ 961601 h 34"/>
              <a:gd name="T28" fmla="*/ 10500650 w 96"/>
              <a:gd name="T29" fmla="*/ 1816322 h 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96"/>
              <a:gd name="T46" fmla="*/ 0 h 34"/>
              <a:gd name="T47" fmla="*/ 96 w 96"/>
              <a:gd name="T48" fmla="*/ 34 h 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96" h="34">
                <a:moveTo>
                  <a:pt x="96" y="17"/>
                </a:moveTo>
                <a:lnTo>
                  <a:pt x="92" y="29"/>
                </a:lnTo>
                <a:lnTo>
                  <a:pt x="81" y="34"/>
                </a:lnTo>
                <a:lnTo>
                  <a:pt x="66" y="24"/>
                </a:lnTo>
                <a:lnTo>
                  <a:pt x="47" y="17"/>
                </a:lnTo>
                <a:lnTo>
                  <a:pt x="15" y="17"/>
                </a:lnTo>
                <a:lnTo>
                  <a:pt x="0" y="18"/>
                </a:lnTo>
                <a:lnTo>
                  <a:pt x="24" y="9"/>
                </a:lnTo>
                <a:lnTo>
                  <a:pt x="41" y="4"/>
                </a:lnTo>
                <a:lnTo>
                  <a:pt x="39" y="0"/>
                </a:lnTo>
                <a:lnTo>
                  <a:pt x="56" y="7"/>
                </a:lnTo>
                <a:lnTo>
                  <a:pt x="54" y="2"/>
                </a:lnTo>
                <a:lnTo>
                  <a:pt x="68" y="9"/>
                </a:lnTo>
                <a:lnTo>
                  <a:pt x="79" y="9"/>
                </a:lnTo>
                <a:lnTo>
                  <a:pt x="96" y="17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09" name="Freeform 162">
            <a:extLst>
              <a:ext uri="{FF2B5EF4-FFF2-40B4-BE49-F238E27FC236}">
                <a16:creationId xmlns:a16="http://schemas.microsoft.com/office/drawing/2014/main" id="{A7C6A8B2-BF07-4E05-960A-FB97DA16C167}"/>
              </a:ext>
            </a:extLst>
          </p:cNvPr>
          <p:cNvSpPr>
            <a:spLocks/>
          </p:cNvSpPr>
          <p:nvPr/>
        </p:nvSpPr>
        <p:spPr bwMode="auto">
          <a:xfrm>
            <a:off x="371475" y="3038475"/>
            <a:ext cx="17463" cy="34925"/>
          </a:xfrm>
          <a:custGeom>
            <a:avLst/>
            <a:gdLst>
              <a:gd name="T0" fmla="*/ 5445650 w 56"/>
              <a:gd name="T1" fmla="*/ 2005870 h 113"/>
              <a:gd name="T2" fmla="*/ 3792590 w 56"/>
              <a:gd name="T3" fmla="*/ 764332 h 113"/>
              <a:gd name="T4" fmla="*/ 1847648 w 56"/>
              <a:gd name="T5" fmla="*/ 1050841 h 113"/>
              <a:gd name="T6" fmla="*/ 778039 w 56"/>
              <a:gd name="T7" fmla="*/ 2770202 h 113"/>
              <a:gd name="T8" fmla="*/ 583451 w 56"/>
              <a:gd name="T9" fmla="*/ 5253895 h 113"/>
              <a:gd name="T10" fmla="*/ 778039 w 56"/>
              <a:gd name="T11" fmla="*/ 7164262 h 113"/>
              <a:gd name="T12" fmla="*/ 1458784 w 56"/>
              <a:gd name="T13" fmla="*/ 8692616 h 113"/>
              <a:gd name="T14" fmla="*/ 2333805 w 56"/>
              <a:gd name="T15" fmla="*/ 6304736 h 113"/>
              <a:gd name="T16" fmla="*/ 3403414 w 56"/>
              <a:gd name="T17" fmla="*/ 4967386 h 113"/>
              <a:gd name="T18" fmla="*/ 5153769 w 56"/>
              <a:gd name="T19" fmla="*/ 4012048 h 113"/>
              <a:gd name="T20" fmla="*/ 3695296 w 56"/>
              <a:gd name="T21" fmla="*/ 5922415 h 113"/>
              <a:gd name="T22" fmla="*/ 2139218 w 56"/>
              <a:gd name="T23" fmla="*/ 7546582 h 113"/>
              <a:gd name="T24" fmla="*/ 2042236 w 56"/>
              <a:gd name="T25" fmla="*/ 9074937 h 113"/>
              <a:gd name="T26" fmla="*/ 2722981 w 56"/>
              <a:gd name="T27" fmla="*/ 10507791 h 113"/>
              <a:gd name="T28" fmla="*/ 3598002 w 56"/>
              <a:gd name="T29" fmla="*/ 10794299 h 113"/>
              <a:gd name="T30" fmla="*/ 1361491 w 56"/>
              <a:gd name="T31" fmla="*/ 10221282 h 113"/>
              <a:gd name="T32" fmla="*/ 194588 w 56"/>
              <a:gd name="T33" fmla="*/ 7928593 h 113"/>
              <a:gd name="T34" fmla="*/ 0 w 56"/>
              <a:gd name="T35" fmla="*/ 4967386 h 113"/>
              <a:gd name="T36" fmla="*/ 194588 w 56"/>
              <a:gd name="T37" fmla="*/ 2292687 h 113"/>
              <a:gd name="T38" fmla="*/ 1458784 w 56"/>
              <a:gd name="T39" fmla="*/ 477514 h 113"/>
              <a:gd name="T40" fmla="*/ 3111845 w 56"/>
              <a:gd name="T41" fmla="*/ 0 h 113"/>
              <a:gd name="T42" fmla="*/ 4667610 w 56"/>
              <a:gd name="T43" fmla="*/ 286509 h 113"/>
              <a:gd name="T44" fmla="*/ 5445650 w 56"/>
              <a:gd name="T45" fmla="*/ 2005870 h 11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56"/>
              <a:gd name="T70" fmla="*/ 0 h 113"/>
              <a:gd name="T71" fmla="*/ 56 w 56"/>
              <a:gd name="T72" fmla="*/ 113 h 113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56" h="113">
                <a:moveTo>
                  <a:pt x="56" y="21"/>
                </a:moveTo>
                <a:lnTo>
                  <a:pt x="39" y="8"/>
                </a:lnTo>
                <a:lnTo>
                  <a:pt x="19" y="11"/>
                </a:lnTo>
                <a:lnTo>
                  <a:pt x="8" y="29"/>
                </a:lnTo>
                <a:lnTo>
                  <a:pt x="6" y="55"/>
                </a:lnTo>
                <a:lnTo>
                  <a:pt x="8" y="75"/>
                </a:lnTo>
                <a:lnTo>
                  <a:pt x="15" y="91"/>
                </a:lnTo>
                <a:lnTo>
                  <a:pt x="24" y="66"/>
                </a:lnTo>
                <a:lnTo>
                  <a:pt x="35" y="52"/>
                </a:lnTo>
                <a:lnTo>
                  <a:pt x="53" y="42"/>
                </a:lnTo>
                <a:lnTo>
                  <a:pt x="38" y="62"/>
                </a:lnTo>
                <a:lnTo>
                  <a:pt x="22" y="79"/>
                </a:lnTo>
                <a:lnTo>
                  <a:pt x="21" y="95"/>
                </a:lnTo>
                <a:lnTo>
                  <a:pt x="28" y="110"/>
                </a:lnTo>
                <a:lnTo>
                  <a:pt x="37" y="113"/>
                </a:lnTo>
                <a:lnTo>
                  <a:pt x="14" y="107"/>
                </a:lnTo>
                <a:lnTo>
                  <a:pt x="2" y="83"/>
                </a:lnTo>
                <a:lnTo>
                  <a:pt x="0" y="52"/>
                </a:lnTo>
                <a:lnTo>
                  <a:pt x="2" y="24"/>
                </a:lnTo>
                <a:lnTo>
                  <a:pt x="15" y="5"/>
                </a:lnTo>
                <a:lnTo>
                  <a:pt x="32" y="0"/>
                </a:lnTo>
                <a:lnTo>
                  <a:pt x="48" y="3"/>
                </a:lnTo>
                <a:lnTo>
                  <a:pt x="56" y="21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10" name="Freeform 163">
            <a:extLst>
              <a:ext uri="{FF2B5EF4-FFF2-40B4-BE49-F238E27FC236}">
                <a16:creationId xmlns:a16="http://schemas.microsoft.com/office/drawing/2014/main" id="{A9F5F984-6D68-450B-B02C-8E2A9485A1FD}"/>
              </a:ext>
            </a:extLst>
          </p:cNvPr>
          <p:cNvSpPr>
            <a:spLocks/>
          </p:cNvSpPr>
          <p:nvPr/>
        </p:nvSpPr>
        <p:spPr bwMode="auto">
          <a:xfrm>
            <a:off x="365125" y="3032125"/>
            <a:ext cx="28575" cy="49213"/>
          </a:xfrm>
          <a:custGeom>
            <a:avLst/>
            <a:gdLst>
              <a:gd name="T0" fmla="*/ 8972863 w 91"/>
              <a:gd name="T1" fmla="*/ 3931572 h 153"/>
              <a:gd name="T2" fmla="*/ 7493872 w 91"/>
              <a:gd name="T3" fmla="*/ 1344834 h 153"/>
              <a:gd name="T4" fmla="*/ 5324685 w 91"/>
              <a:gd name="T5" fmla="*/ 724364 h 153"/>
              <a:gd name="T6" fmla="*/ 2366387 w 91"/>
              <a:gd name="T7" fmla="*/ 1241583 h 153"/>
              <a:gd name="T8" fmla="*/ 1380392 w 91"/>
              <a:gd name="T9" fmla="*/ 2586416 h 153"/>
              <a:gd name="T10" fmla="*/ 690196 w 91"/>
              <a:gd name="T11" fmla="*/ 4966009 h 153"/>
              <a:gd name="T12" fmla="*/ 690196 w 91"/>
              <a:gd name="T13" fmla="*/ 6828384 h 153"/>
              <a:gd name="T14" fmla="*/ 1084594 w 91"/>
              <a:gd name="T15" fmla="*/ 8173539 h 153"/>
              <a:gd name="T16" fmla="*/ 1084594 w 91"/>
              <a:gd name="T17" fmla="*/ 10139163 h 153"/>
              <a:gd name="T18" fmla="*/ 1478992 w 91"/>
              <a:gd name="T19" fmla="*/ 12415186 h 153"/>
              <a:gd name="T20" fmla="*/ 3352381 w 91"/>
              <a:gd name="T21" fmla="*/ 14691527 h 153"/>
              <a:gd name="T22" fmla="*/ 4634488 w 91"/>
              <a:gd name="T23" fmla="*/ 14691527 h 153"/>
              <a:gd name="T24" fmla="*/ 6212080 w 91"/>
              <a:gd name="T25" fmla="*/ 14691527 h 153"/>
              <a:gd name="T26" fmla="*/ 6212080 w 91"/>
              <a:gd name="T27" fmla="*/ 14898350 h 153"/>
              <a:gd name="T28" fmla="*/ 5028886 w 91"/>
              <a:gd name="T29" fmla="*/ 15829537 h 153"/>
              <a:gd name="T30" fmla="*/ 3549580 w 91"/>
              <a:gd name="T31" fmla="*/ 15622714 h 153"/>
              <a:gd name="T32" fmla="*/ 1873390 w 91"/>
              <a:gd name="T33" fmla="*/ 14898350 h 153"/>
              <a:gd name="T34" fmla="*/ 591597 w 91"/>
              <a:gd name="T35" fmla="*/ 12518758 h 153"/>
              <a:gd name="T36" fmla="*/ 492997 w 91"/>
              <a:gd name="T37" fmla="*/ 8897581 h 153"/>
              <a:gd name="T38" fmla="*/ 0 w 91"/>
              <a:gd name="T39" fmla="*/ 6414738 h 153"/>
              <a:gd name="T40" fmla="*/ 0 w 91"/>
              <a:gd name="T41" fmla="*/ 4241967 h 153"/>
              <a:gd name="T42" fmla="*/ 887395 w 91"/>
              <a:gd name="T43" fmla="*/ 2379593 h 153"/>
              <a:gd name="T44" fmla="*/ 1774790 w 91"/>
              <a:gd name="T45" fmla="*/ 724364 h 153"/>
              <a:gd name="T46" fmla="*/ 4141177 w 91"/>
              <a:gd name="T47" fmla="*/ 0 h 153"/>
              <a:gd name="T48" fmla="*/ 7493872 w 91"/>
              <a:gd name="T49" fmla="*/ 517219 h 153"/>
              <a:gd name="T50" fmla="*/ 8775665 w 91"/>
              <a:gd name="T51" fmla="*/ 1344834 h 153"/>
              <a:gd name="T52" fmla="*/ 8972863 w 91"/>
              <a:gd name="T53" fmla="*/ 3931572 h 15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91"/>
              <a:gd name="T82" fmla="*/ 0 h 153"/>
              <a:gd name="T83" fmla="*/ 91 w 91"/>
              <a:gd name="T84" fmla="*/ 153 h 153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91" h="153">
                <a:moveTo>
                  <a:pt x="91" y="38"/>
                </a:moveTo>
                <a:lnTo>
                  <a:pt x="76" y="13"/>
                </a:lnTo>
                <a:lnTo>
                  <a:pt x="54" y="7"/>
                </a:lnTo>
                <a:lnTo>
                  <a:pt x="24" y="12"/>
                </a:lnTo>
                <a:lnTo>
                  <a:pt x="14" y="25"/>
                </a:lnTo>
                <a:lnTo>
                  <a:pt x="7" y="48"/>
                </a:lnTo>
                <a:lnTo>
                  <a:pt x="7" y="66"/>
                </a:lnTo>
                <a:lnTo>
                  <a:pt x="11" y="79"/>
                </a:lnTo>
                <a:lnTo>
                  <a:pt x="11" y="98"/>
                </a:lnTo>
                <a:lnTo>
                  <a:pt x="15" y="120"/>
                </a:lnTo>
                <a:lnTo>
                  <a:pt x="34" y="142"/>
                </a:lnTo>
                <a:lnTo>
                  <a:pt x="47" y="142"/>
                </a:lnTo>
                <a:lnTo>
                  <a:pt x="63" y="142"/>
                </a:lnTo>
                <a:lnTo>
                  <a:pt x="63" y="144"/>
                </a:lnTo>
                <a:lnTo>
                  <a:pt x="51" y="153"/>
                </a:lnTo>
                <a:lnTo>
                  <a:pt x="36" y="151"/>
                </a:lnTo>
                <a:lnTo>
                  <a:pt x="19" y="144"/>
                </a:lnTo>
                <a:lnTo>
                  <a:pt x="6" y="121"/>
                </a:lnTo>
                <a:lnTo>
                  <a:pt x="5" y="86"/>
                </a:lnTo>
                <a:lnTo>
                  <a:pt x="0" y="62"/>
                </a:lnTo>
                <a:lnTo>
                  <a:pt x="0" y="41"/>
                </a:lnTo>
                <a:lnTo>
                  <a:pt x="9" y="23"/>
                </a:lnTo>
                <a:lnTo>
                  <a:pt x="18" y="7"/>
                </a:lnTo>
                <a:lnTo>
                  <a:pt x="42" y="0"/>
                </a:lnTo>
                <a:lnTo>
                  <a:pt x="76" y="5"/>
                </a:lnTo>
                <a:lnTo>
                  <a:pt x="89" y="13"/>
                </a:lnTo>
                <a:lnTo>
                  <a:pt x="91" y="38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11" name="Freeform 164">
            <a:extLst>
              <a:ext uri="{FF2B5EF4-FFF2-40B4-BE49-F238E27FC236}">
                <a16:creationId xmlns:a16="http://schemas.microsoft.com/office/drawing/2014/main" id="{34A2D5B4-CA5D-46EE-BD1E-AEBC75875820}"/>
              </a:ext>
            </a:extLst>
          </p:cNvPr>
          <p:cNvSpPr>
            <a:spLocks/>
          </p:cNvSpPr>
          <p:nvPr/>
        </p:nvSpPr>
        <p:spPr bwMode="auto">
          <a:xfrm>
            <a:off x="382588" y="3084513"/>
            <a:ext cx="26987" cy="41275"/>
          </a:xfrm>
          <a:custGeom>
            <a:avLst/>
            <a:gdLst>
              <a:gd name="T0" fmla="*/ 0 w 83"/>
              <a:gd name="T1" fmla="*/ 0 h 127"/>
              <a:gd name="T2" fmla="*/ 1057045 w 83"/>
              <a:gd name="T3" fmla="*/ 2851876 h 127"/>
              <a:gd name="T4" fmla="*/ 2854444 w 83"/>
              <a:gd name="T5" fmla="*/ 6020626 h 127"/>
              <a:gd name="T6" fmla="*/ 4757515 w 83"/>
              <a:gd name="T7" fmla="*/ 8766875 h 127"/>
              <a:gd name="T8" fmla="*/ 7400290 w 83"/>
              <a:gd name="T9" fmla="*/ 12252502 h 127"/>
              <a:gd name="T10" fmla="*/ 8774676 w 83"/>
              <a:gd name="T11" fmla="*/ 13414377 h 127"/>
              <a:gd name="T12" fmla="*/ 5814561 w 83"/>
              <a:gd name="T13" fmla="*/ 11935627 h 127"/>
              <a:gd name="T14" fmla="*/ 3488801 w 83"/>
              <a:gd name="T15" fmla="*/ 8661250 h 127"/>
              <a:gd name="T16" fmla="*/ 1268714 w 83"/>
              <a:gd name="T17" fmla="*/ 4858750 h 127"/>
              <a:gd name="T18" fmla="*/ 0 w 83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3"/>
              <a:gd name="T31" fmla="*/ 0 h 127"/>
              <a:gd name="T32" fmla="*/ 83 w 83"/>
              <a:gd name="T33" fmla="*/ 127 h 12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3" h="127">
                <a:moveTo>
                  <a:pt x="0" y="0"/>
                </a:moveTo>
                <a:lnTo>
                  <a:pt x="10" y="27"/>
                </a:lnTo>
                <a:lnTo>
                  <a:pt x="27" y="57"/>
                </a:lnTo>
                <a:lnTo>
                  <a:pt x="45" y="83"/>
                </a:lnTo>
                <a:lnTo>
                  <a:pt x="70" y="116"/>
                </a:lnTo>
                <a:lnTo>
                  <a:pt x="83" y="127"/>
                </a:lnTo>
                <a:lnTo>
                  <a:pt x="55" y="113"/>
                </a:lnTo>
                <a:lnTo>
                  <a:pt x="33" y="82"/>
                </a:lnTo>
                <a:lnTo>
                  <a:pt x="12" y="46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12" name="Freeform 165">
            <a:extLst>
              <a:ext uri="{FF2B5EF4-FFF2-40B4-BE49-F238E27FC236}">
                <a16:creationId xmlns:a16="http://schemas.microsoft.com/office/drawing/2014/main" id="{8D4CA9A4-5EA0-483B-9AD1-31070CC59940}"/>
              </a:ext>
            </a:extLst>
          </p:cNvPr>
          <p:cNvSpPr>
            <a:spLocks/>
          </p:cNvSpPr>
          <p:nvPr/>
        </p:nvSpPr>
        <p:spPr bwMode="auto">
          <a:xfrm>
            <a:off x="301625" y="2946400"/>
            <a:ext cx="150813" cy="152400"/>
          </a:xfrm>
          <a:custGeom>
            <a:avLst/>
            <a:gdLst>
              <a:gd name="T0" fmla="*/ 43800142 w 478"/>
              <a:gd name="T1" fmla="*/ 13911264 h 480"/>
              <a:gd name="T2" fmla="*/ 36533346 w 478"/>
              <a:gd name="T3" fmla="*/ 12802237 h 480"/>
              <a:gd name="T4" fmla="*/ 31854673 w 478"/>
              <a:gd name="T5" fmla="*/ 13407392 h 480"/>
              <a:gd name="T6" fmla="*/ 28868072 w 478"/>
              <a:gd name="T7" fmla="*/ 16935451 h 480"/>
              <a:gd name="T8" fmla="*/ 30660159 w 478"/>
              <a:gd name="T9" fmla="*/ 21068670 h 480"/>
              <a:gd name="T10" fmla="*/ 32949487 w 478"/>
              <a:gd name="T11" fmla="*/ 22580604 h 480"/>
              <a:gd name="T12" fmla="*/ 33646445 w 478"/>
              <a:gd name="T13" fmla="*/ 26411241 h 480"/>
              <a:gd name="T14" fmla="*/ 32252845 w 478"/>
              <a:gd name="T15" fmla="*/ 28931555 h 480"/>
              <a:gd name="T16" fmla="*/ 33347658 w 478"/>
              <a:gd name="T17" fmla="*/ 32762192 h 480"/>
              <a:gd name="T18" fmla="*/ 30461073 w 478"/>
              <a:gd name="T19" fmla="*/ 32762192 h 480"/>
              <a:gd name="T20" fmla="*/ 29664730 w 478"/>
              <a:gd name="T21" fmla="*/ 28427365 h 480"/>
              <a:gd name="T22" fmla="*/ 27872643 w 478"/>
              <a:gd name="T23" fmla="*/ 26411241 h 480"/>
              <a:gd name="T24" fmla="*/ 24189715 w 478"/>
              <a:gd name="T25" fmla="*/ 26411241 h 480"/>
              <a:gd name="T26" fmla="*/ 20804942 w 478"/>
              <a:gd name="T27" fmla="*/ 27318655 h 480"/>
              <a:gd name="T28" fmla="*/ 19610423 w 478"/>
              <a:gd name="T29" fmla="*/ 30342842 h 480"/>
              <a:gd name="T30" fmla="*/ 19212251 w 478"/>
              <a:gd name="T31" fmla="*/ 34375091 h 480"/>
              <a:gd name="T32" fmla="*/ 19610423 w 478"/>
              <a:gd name="T33" fmla="*/ 37298313 h 480"/>
              <a:gd name="T34" fmla="*/ 19610423 w 478"/>
              <a:gd name="T35" fmla="*/ 39415402 h 480"/>
              <a:gd name="T36" fmla="*/ 19411337 w 478"/>
              <a:gd name="T37" fmla="*/ 41935409 h 480"/>
              <a:gd name="T38" fmla="*/ 17121693 w 478"/>
              <a:gd name="T39" fmla="*/ 44254111 h 480"/>
              <a:gd name="T40" fmla="*/ 15529007 w 478"/>
              <a:gd name="T41" fmla="*/ 45665398 h 480"/>
              <a:gd name="T42" fmla="*/ 11447592 w 478"/>
              <a:gd name="T43" fmla="*/ 48387008 h 480"/>
              <a:gd name="T44" fmla="*/ 3683245 w 478"/>
              <a:gd name="T45" fmla="*/ 40221852 h 480"/>
              <a:gd name="T46" fmla="*/ 1393601 w 478"/>
              <a:gd name="T47" fmla="*/ 33669289 h 480"/>
              <a:gd name="T48" fmla="*/ 497872 w 478"/>
              <a:gd name="T49" fmla="*/ 23084794 h 480"/>
              <a:gd name="T50" fmla="*/ 0 w 478"/>
              <a:gd name="T51" fmla="*/ 15524164 h 480"/>
              <a:gd name="T52" fmla="*/ 896044 w 478"/>
              <a:gd name="T53" fmla="*/ 8266113 h 480"/>
              <a:gd name="T54" fmla="*/ 2986287 w 478"/>
              <a:gd name="T55" fmla="*/ 4233863 h 480"/>
              <a:gd name="T56" fmla="*/ 7764661 w 478"/>
              <a:gd name="T57" fmla="*/ 1512253 h 480"/>
              <a:gd name="T58" fmla="*/ 12045165 w 478"/>
              <a:gd name="T59" fmla="*/ 705803 h 480"/>
              <a:gd name="T60" fmla="*/ 20307380 w 478"/>
              <a:gd name="T61" fmla="*/ 0 h 480"/>
              <a:gd name="T62" fmla="*/ 28370515 w 478"/>
              <a:gd name="T63" fmla="*/ 504190 h 480"/>
              <a:gd name="T64" fmla="*/ 38524203 w 478"/>
              <a:gd name="T65" fmla="*/ 2217738 h 480"/>
              <a:gd name="T66" fmla="*/ 43003799 w 478"/>
              <a:gd name="T67" fmla="*/ 4435475 h 480"/>
              <a:gd name="T68" fmla="*/ 45293127 w 478"/>
              <a:gd name="T69" fmla="*/ 6754178 h 480"/>
              <a:gd name="T70" fmla="*/ 47582771 w 478"/>
              <a:gd name="T71" fmla="*/ 10282237 h 480"/>
              <a:gd name="T72" fmla="*/ 47283985 w 478"/>
              <a:gd name="T73" fmla="*/ 12096752 h 480"/>
              <a:gd name="T74" fmla="*/ 43800142 w 478"/>
              <a:gd name="T75" fmla="*/ 13911264 h 48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478"/>
              <a:gd name="T115" fmla="*/ 0 h 480"/>
              <a:gd name="T116" fmla="*/ 478 w 478"/>
              <a:gd name="T117" fmla="*/ 480 h 480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478" h="480">
                <a:moveTo>
                  <a:pt x="440" y="138"/>
                </a:moveTo>
                <a:lnTo>
                  <a:pt x="367" y="127"/>
                </a:lnTo>
                <a:lnTo>
                  <a:pt x="320" y="133"/>
                </a:lnTo>
                <a:lnTo>
                  <a:pt x="290" y="168"/>
                </a:lnTo>
                <a:lnTo>
                  <a:pt x="308" y="209"/>
                </a:lnTo>
                <a:lnTo>
                  <a:pt x="331" y="224"/>
                </a:lnTo>
                <a:lnTo>
                  <a:pt x="338" y="262"/>
                </a:lnTo>
                <a:lnTo>
                  <a:pt x="324" y="287"/>
                </a:lnTo>
                <a:lnTo>
                  <a:pt x="335" y="325"/>
                </a:lnTo>
                <a:lnTo>
                  <a:pt x="306" y="325"/>
                </a:lnTo>
                <a:lnTo>
                  <a:pt x="298" y="282"/>
                </a:lnTo>
                <a:lnTo>
                  <a:pt x="280" y="262"/>
                </a:lnTo>
                <a:lnTo>
                  <a:pt x="243" y="262"/>
                </a:lnTo>
                <a:lnTo>
                  <a:pt x="209" y="271"/>
                </a:lnTo>
                <a:lnTo>
                  <a:pt x="197" y="301"/>
                </a:lnTo>
                <a:lnTo>
                  <a:pt x="193" y="341"/>
                </a:lnTo>
                <a:lnTo>
                  <a:pt x="197" y="370"/>
                </a:lnTo>
                <a:lnTo>
                  <a:pt x="197" y="391"/>
                </a:lnTo>
                <a:lnTo>
                  <a:pt x="195" y="416"/>
                </a:lnTo>
                <a:lnTo>
                  <a:pt x="172" y="439"/>
                </a:lnTo>
                <a:lnTo>
                  <a:pt x="156" y="453"/>
                </a:lnTo>
                <a:lnTo>
                  <a:pt x="115" y="480"/>
                </a:lnTo>
                <a:lnTo>
                  <a:pt x="37" y="399"/>
                </a:lnTo>
                <a:lnTo>
                  <a:pt x="14" y="334"/>
                </a:lnTo>
                <a:lnTo>
                  <a:pt x="5" y="229"/>
                </a:lnTo>
                <a:lnTo>
                  <a:pt x="0" y="154"/>
                </a:lnTo>
                <a:lnTo>
                  <a:pt x="9" y="82"/>
                </a:lnTo>
                <a:lnTo>
                  <a:pt x="30" y="42"/>
                </a:lnTo>
                <a:lnTo>
                  <a:pt x="78" y="15"/>
                </a:lnTo>
                <a:lnTo>
                  <a:pt x="121" y="7"/>
                </a:lnTo>
                <a:lnTo>
                  <a:pt x="204" y="0"/>
                </a:lnTo>
                <a:lnTo>
                  <a:pt x="285" y="5"/>
                </a:lnTo>
                <a:lnTo>
                  <a:pt x="387" y="22"/>
                </a:lnTo>
                <a:lnTo>
                  <a:pt x="432" y="44"/>
                </a:lnTo>
                <a:lnTo>
                  <a:pt x="455" y="67"/>
                </a:lnTo>
                <a:lnTo>
                  <a:pt x="478" y="102"/>
                </a:lnTo>
                <a:lnTo>
                  <a:pt x="475" y="120"/>
                </a:lnTo>
                <a:lnTo>
                  <a:pt x="440" y="138"/>
                </a:lnTo>
                <a:close/>
              </a:path>
            </a:pathLst>
          </a:custGeom>
          <a:solidFill>
            <a:srgbClr val="603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13" name="Freeform 166">
            <a:extLst>
              <a:ext uri="{FF2B5EF4-FFF2-40B4-BE49-F238E27FC236}">
                <a16:creationId xmlns:a16="http://schemas.microsoft.com/office/drawing/2014/main" id="{0EB83F9D-90F9-44C7-93E9-C7817F43D756}"/>
              </a:ext>
            </a:extLst>
          </p:cNvPr>
          <p:cNvSpPr>
            <a:spLocks/>
          </p:cNvSpPr>
          <p:nvPr/>
        </p:nvSpPr>
        <p:spPr bwMode="auto">
          <a:xfrm>
            <a:off x="304800" y="2947988"/>
            <a:ext cx="144463" cy="146050"/>
          </a:xfrm>
          <a:custGeom>
            <a:avLst/>
            <a:gdLst>
              <a:gd name="T0" fmla="*/ 43951685 w 455"/>
              <a:gd name="T1" fmla="*/ 6955791 h 460"/>
              <a:gd name="T2" fmla="*/ 44758138 w 455"/>
              <a:gd name="T3" fmla="*/ 10887077 h 460"/>
              <a:gd name="T4" fmla="*/ 34173597 w 455"/>
              <a:gd name="T5" fmla="*/ 11391267 h 460"/>
              <a:gd name="T6" fmla="*/ 24899392 w 455"/>
              <a:gd name="T7" fmla="*/ 9072563 h 460"/>
              <a:gd name="T8" fmla="*/ 29334881 w 455"/>
              <a:gd name="T9" fmla="*/ 10584817 h 460"/>
              <a:gd name="T10" fmla="*/ 30443595 w 455"/>
              <a:gd name="T11" fmla="*/ 12096752 h 460"/>
              <a:gd name="T12" fmla="*/ 25806492 w 455"/>
              <a:gd name="T13" fmla="*/ 11693527 h 460"/>
              <a:gd name="T14" fmla="*/ 24798427 w 455"/>
              <a:gd name="T15" fmla="*/ 12298364 h 460"/>
              <a:gd name="T16" fmla="*/ 27419397 w 455"/>
              <a:gd name="T17" fmla="*/ 15524163 h 460"/>
              <a:gd name="T18" fmla="*/ 26612945 w 455"/>
              <a:gd name="T19" fmla="*/ 16229966 h 460"/>
              <a:gd name="T20" fmla="*/ 29133268 w 455"/>
              <a:gd name="T21" fmla="*/ 20060602 h 460"/>
              <a:gd name="T22" fmla="*/ 20665511 w 455"/>
              <a:gd name="T23" fmla="*/ 18246090 h 460"/>
              <a:gd name="T24" fmla="*/ 31754239 w 455"/>
              <a:gd name="T25" fmla="*/ 22378991 h 460"/>
              <a:gd name="T26" fmla="*/ 25604879 w 455"/>
              <a:gd name="T27" fmla="*/ 21572542 h 460"/>
              <a:gd name="T28" fmla="*/ 31149399 w 455"/>
              <a:gd name="T29" fmla="*/ 24395116 h 460"/>
              <a:gd name="T30" fmla="*/ 29334881 w 455"/>
              <a:gd name="T31" fmla="*/ 25705438 h 460"/>
              <a:gd name="T32" fmla="*/ 20362932 w 455"/>
              <a:gd name="T33" fmla="*/ 24798341 h 460"/>
              <a:gd name="T34" fmla="*/ 13810664 w 455"/>
              <a:gd name="T35" fmla="*/ 25503826 h 460"/>
              <a:gd name="T36" fmla="*/ 14213890 w 455"/>
              <a:gd name="T37" fmla="*/ 27318655 h 460"/>
              <a:gd name="T38" fmla="*/ 12701633 w 455"/>
              <a:gd name="T39" fmla="*/ 28225752 h 460"/>
              <a:gd name="T40" fmla="*/ 17943575 w 455"/>
              <a:gd name="T41" fmla="*/ 31955741 h 460"/>
              <a:gd name="T42" fmla="*/ 13205825 w 455"/>
              <a:gd name="T43" fmla="*/ 31754129 h 460"/>
              <a:gd name="T44" fmla="*/ 17943575 w 455"/>
              <a:gd name="T45" fmla="*/ 36794440 h 460"/>
              <a:gd name="T46" fmla="*/ 14617117 w 455"/>
              <a:gd name="T47" fmla="*/ 36592828 h 460"/>
              <a:gd name="T48" fmla="*/ 16028409 w 455"/>
              <a:gd name="T49" fmla="*/ 42137021 h 460"/>
              <a:gd name="T50" fmla="*/ 10080660 w 455"/>
              <a:gd name="T51" fmla="*/ 33971866 h 460"/>
              <a:gd name="T52" fmla="*/ 15725830 w 455"/>
              <a:gd name="T53" fmla="*/ 43246048 h 460"/>
              <a:gd name="T54" fmla="*/ 8870981 w 455"/>
              <a:gd name="T55" fmla="*/ 39818627 h 460"/>
              <a:gd name="T56" fmla="*/ 10483888 w 455"/>
              <a:gd name="T57" fmla="*/ 43346696 h 460"/>
              <a:gd name="T58" fmla="*/ 6955815 w 455"/>
              <a:gd name="T59" fmla="*/ 43246048 h 460"/>
              <a:gd name="T60" fmla="*/ 1209679 w 455"/>
              <a:gd name="T61" fmla="*/ 27721880 h 460"/>
              <a:gd name="T62" fmla="*/ 3931616 w 455"/>
              <a:gd name="T63" fmla="*/ 18246090 h 460"/>
              <a:gd name="T64" fmla="*/ 8870981 w 455"/>
              <a:gd name="T65" fmla="*/ 19052540 h 460"/>
              <a:gd name="T66" fmla="*/ 504192 w 455"/>
              <a:gd name="T67" fmla="*/ 15927388 h 460"/>
              <a:gd name="T68" fmla="*/ 6149362 w 455"/>
              <a:gd name="T69" fmla="*/ 10080625 h 460"/>
              <a:gd name="T70" fmla="*/ 9778399 w 455"/>
              <a:gd name="T71" fmla="*/ 10080625 h 460"/>
              <a:gd name="T72" fmla="*/ 2117097 w 455"/>
              <a:gd name="T73" fmla="*/ 4939665 h 460"/>
              <a:gd name="T74" fmla="*/ 11189693 w 455"/>
              <a:gd name="T75" fmla="*/ 2822575 h 460"/>
              <a:gd name="T76" fmla="*/ 8669368 w 455"/>
              <a:gd name="T77" fmla="*/ 1008063 h 460"/>
              <a:gd name="T78" fmla="*/ 19959706 w 455"/>
              <a:gd name="T79" fmla="*/ 806450 h 460"/>
              <a:gd name="T80" fmla="*/ 24294552 w 455"/>
              <a:gd name="T81" fmla="*/ 2318703 h 460"/>
              <a:gd name="T82" fmla="*/ 25101005 w 455"/>
              <a:gd name="T83" fmla="*/ 201613 h 460"/>
              <a:gd name="T84" fmla="*/ 33971983 w 455"/>
              <a:gd name="T85" fmla="*/ 3729990 h 460"/>
              <a:gd name="T86" fmla="*/ 32459726 w 455"/>
              <a:gd name="T87" fmla="*/ 1008063 h 46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55"/>
              <a:gd name="T133" fmla="*/ 0 h 460"/>
              <a:gd name="T134" fmla="*/ 455 w 455"/>
              <a:gd name="T135" fmla="*/ 460 h 46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55" h="460">
                <a:moveTo>
                  <a:pt x="379" y="28"/>
                </a:moveTo>
                <a:lnTo>
                  <a:pt x="418" y="44"/>
                </a:lnTo>
                <a:lnTo>
                  <a:pt x="436" y="69"/>
                </a:lnTo>
                <a:lnTo>
                  <a:pt x="447" y="85"/>
                </a:lnTo>
                <a:lnTo>
                  <a:pt x="455" y="98"/>
                </a:lnTo>
                <a:lnTo>
                  <a:pt x="444" y="108"/>
                </a:lnTo>
                <a:lnTo>
                  <a:pt x="425" y="120"/>
                </a:lnTo>
                <a:lnTo>
                  <a:pt x="376" y="113"/>
                </a:lnTo>
                <a:lnTo>
                  <a:pt x="339" y="113"/>
                </a:lnTo>
                <a:lnTo>
                  <a:pt x="315" y="100"/>
                </a:lnTo>
                <a:lnTo>
                  <a:pt x="279" y="92"/>
                </a:lnTo>
                <a:lnTo>
                  <a:pt x="247" y="90"/>
                </a:lnTo>
                <a:lnTo>
                  <a:pt x="209" y="92"/>
                </a:lnTo>
                <a:lnTo>
                  <a:pt x="264" y="98"/>
                </a:lnTo>
                <a:lnTo>
                  <a:pt x="291" y="105"/>
                </a:lnTo>
                <a:lnTo>
                  <a:pt x="311" y="113"/>
                </a:lnTo>
                <a:lnTo>
                  <a:pt x="315" y="115"/>
                </a:lnTo>
                <a:lnTo>
                  <a:pt x="302" y="120"/>
                </a:lnTo>
                <a:lnTo>
                  <a:pt x="291" y="131"/>
                </a:lnTo>
                <a:lnTo>
                  <a:pt x="272" y="120"/>
                </a:lnTo>
                <a:lnTo>
                  <a:pt x="256" y="116"/>
                </a:lnTo>
                <a:lnTo>
                  <a:pt x="223" y="110"/>
                </a:lnTo>
                <a:lnTo>
                  <a:pt x="212" y="110"/>
                </a:lnTo>
                <a:lnTo>
                  <a:pt x="246" y="122"/>
                </a:lnTo>
                <a:lnTo>
                  <a:pt x="270" y="133"/>
                </a:lnTo>
                <a:lnTo>
                  <a:pt x="283" y="142"/>
                </a:lnTo>
                <a:lnTo>
                  <a:pt x="272" y="154"/>
                </a:lnTo>
                <a:lnTo>
                  <a:pt x="246" y="145"/>
                </a:lnTo>
                <a:lnTo>
                  <a:pt x="223" y="140"/>
                </a:lnTo>
                <a:lnTo>
                  <a:pt x="264" y="161"/>
                </a:lnTo>
                <a:lnTo>
                  <a:pt x="277" y="170"/>
                </a:lnTo>
                <a:lnTo>
                  <a:pt x="281" y="189"/>
                </a:lnTo>
                <a:lnTo>
                  <a:pt x="289" y="199"/>
                </a:lnTo>
                <a:lnTo>
                  <a:pt x="264" y="187"/>
                </a:lnTo>
                <a:lnTo>
                  <a:pt x="241" y="183"/>
                </a:lnTo>
                <a:lnTo>
                  <a:pt x="205" y="181"/>
                </a:lnTo>
                <a:lnTo>
                  <a:pt x="259" y="197"/>
                </a:lnTo>
                <a:lnTo>
                  <a:pt x="293" y="210"/>
                </a:lnTo>
                <a:lnTo>
                  <a:pt x="315" y="222"/>
                </a:lnTo>
                <a:lnTo>
                  <a:pt x="318" y="239"/>
                </a:lnTo>
                <a:lnTo>
                  <a:pt x="291" y="227"/>
                </a:lnTo>
                <a:lnTo>
                  <a:pt x="254" y="214"/>
                </a:lnTo>
                <a:lnTo>
                  <a:pt x="237" y="214"/>
                </a:lnTo>
                <a:lnTo>
                  <a:pt x="277" y="228"/>
                </a:lnTo>
                <a:lnTo>
                  <a:pt x="309" y="242"/>
                </a:lnTo>
                <a:lnTo>
                  <a:pt x="320" y="253"/>
                </a:lnTo>
                <a:lnTo>
                  <a:pt x="315" y="264"/>
                </a:lnTo>
                <a:lnTo>
                  <a:pt x="291" y="255"/>
                </a:lnTo>
                <a:lnTo>
                  <a:pt x="269" y="246"/>
                </a:lnTo>
                <a:lnTo>
                  <a:pt x="221" y="244"/>
                </a:lnTo>
                <a:lnTo>
                  <a:pt x="202" y="246"/>
                </a:lnTo>
                <a:lnTo>
                  <a:pt x="158" y="249"/>
                </a:lnTo>
                <a:lnTo>
                  <a:pt x="107" y="242"/>
                </a:lnTo>
                <a:lnTo>
                  <a:pt x="137" y="253"/>
                </a:lnTo>
                <a:lnTo>
                  <a:pt x="191" y="262"/>
                </a:lnTo>
                <a:lnTo>
                  <a:pt x="181" y="280"/>
                </a:lnTo>
                <a:lnTo>
                  <a:pt x="141" y="271"/>
                </a:lnTo>
                <a:lnTo>
                  <a:pt x="104" y="258"/>
                </a:lnTo>
                <a:lnTo>
                  <a:pt x="79" y="246"/>
                </a:lnTo>
                <a:lnTo>
                  <a:pt x="126" y="280"/>
                </a:lnTo>
                <a:lnTo>
                  <a:pt x="156" y="290"/>
                </a:lnTo>
                <a:lnTo>
                  <a:pt x="181" y="298"/>
                </a:lnTo>
                <a:lnTo>
                  <a:pt x="178" y="317"/>
                </a:lnTo>
                <a:lnTo>
                  <a:pt x="141" y="310"/>
                </a:lnTo>
                <a:lnTo>
                  <a:pt x="113" y="302"/>
                </a:lnTo>
                <a:lnTo>
                  <a:pt x="131" y="315"/>
                </a:lnTo>
                <a:lnTo>
                  <a:pt x="161" y="323"/>
                </a:lnTo>
                <a:lnTo>
                  <a:pt x="178" y="325"/>
                </a:lnTo>
                <a:lnTo>
                  <a:pt x="178" y="365"/>
                </a:lnTo>
                <a:lnTo>
                  <a:pt x="143" y="351"/>
                </a:lnTo>
                <a:lnTo>
                  <a:pt x="116" y="341"/>
                </a:lnTo>
                <a:lnTo>
                  <a:pt x="145" y="363"/>
                </a:lnTo>
                <a:lnTo>
                  <a:pt x="182" y="379"/>
                </a:lnTo>
                <a:lnTo>
                  <a:pt x="181" y="397"/>
                </a:lnTo>
                <a:lnTo>
                  <a:pt x="159" y="418"/>
                </a:lnTo>
                <a:lnTo>
                  <a:pt x="141" y="395"/>
                </a:lnTo>
                <a:lnTo>
                  <a:pt x="116" y="365"/>
                </a:lnTo>
                <a:lnTo>
                  <a:pt x="100" y="337"/>
                </a:lnTo>
                <a:lnTo>
                  <a:pt x="116" y="381"/>
                </a:lnTo>
                <a:lnTo>
                  <a:pt x="131" y="397"/>
                </a:lnTo>
                <a:lnTo>
                  <a:pt x="156" y="429"/>
                </a:lnTo>
                <a:lnTo>
                  <a:pt x="137" y="449"/>
                </a:lnTo>
                <a:lnTo>
                  <a:pt x="109" y="424"/>
                </a:lnTo>
                <a:lnTo>
                  <a:pt x="88" y="395"/>
                </a:lnTo>
                <a:lnTo>
                  <a:pt x="69" y="363"/>
                </a:lnTo>
                <a:lnTo>
                  <a:pt x="86" y="409"/>
                </a:lnTo>
                <a:lnTo>
                  <a:pt x="104" y="430"/>
                </a:lnTo>
                <a:lnTo>
                  <a:pt x="121" y="452"/>
                </a:lnTo>
                <a:lnTo>
                  <a:pt x="107" y="460"/>
                </a:lnTo>
                <a:lnTo>
                  <a:pt x="69" y="429"/>
                </a:lnTo>
                <a:lnTo>
                  <a:pt x="34" y="379"/>
                </a:lnTo>
                <a:lnTo>
                  <a:pt x="21" y="341"/>
                </a:lnTo>
                <a:lnTo>
                  <a:pt x="12" y="275"/>
                </a:lnTo>
                <a:lnTo>
                  <a:pt x="7" y="227"/>
                </a:lnTo>
                <a:lnTo>
                  <a:pt x="0" y="170"/>
                </a:lnTo>
                <a:lnTo>
                  <a:pt x="39" y="181"/>
                </a:lnTo>
                <a:lnTo>
                  <a:pt x="81" y="197"/>
                </a:lnTo>
                <a:lnTo>
                  <a:pt x="145" y="212"/>
                </a:lnTo>
                <a:lnTo>
                  <a:pt x="88" y="189"/>
                </a:lnTo>
                <a:lnTo>
                  <a:pt x="67" y="177"/>
                </a:lnTo>
                <a:lnTo>
                  <a:pt x="26" y="162"/>
                </a:lnTo>
                <a:lnTo>
                  <a:pt x="5" y="158"/>
                </a:lnTo>
                <a:lnTo>
                  <a:pt x="5" y="129"/>
                </a:lnTo>
                <a:lnTo>
                  <a:pt x="10" y="92"/>
                </a:lnTo>
                <a:lnTo>
                  <a:pt x="61" y="100"/>
                </a:lnTo>
                <a:lnTo>
                  <a:pt x="94" y="110"/>
                </a:lnTo>
                <a:lnTo>
                  <a:pt x="135" y="129"/>
                </a:lnTo>
                <a:lnTo>
                  <a:pt x="97" y="100"/>
                </a:lnTo>
                <a:lnTo>
                  <a:pt x="54" y="88"/>
                </a:lnTo>
                <a:lnTo>
                  <a:pt x="12" y="77"/>
                </a:lnTo>
                <a:lnTo>
                  <a:pt x="21" y="49"/>
                </a:lnTo>
                <a:lnTo>
                  <a:pt x="34" y="31"/>
                </a:lnTo>
                <a:lnTo>
                  <a:pt x="73" y="19"/>
                </a:lnTo>
                <a:lnTo>
                  <a:pt x="111" y="28"/>
                </a:lnTo>
                <a:lnTo>
                  <a:pt x="145" y="53"/>
                </a:lnTo>
                <a:lnTo>
                  <a:pt x="121" y="25"/>
                </a:lnTo>
                <a:lnTo>
                  <a:pt x="86" y="10"/>
                </a:lnTo>
                <a:lnTo>
                  <a:pt x="126" y="4"/>
                </a:lnTo>
                <a:lnTo>
                  <a:pt x="156" y="2"/>
                </a:lnTo>
                <a:lnTo>
                  <a:pt x="198" y="8"/>
                </a:lnTo>
                <a:lnTo>
                  <a:pt x="226" y="27"/>
                </a:lnTo>
                <a:lnTo>
                  <a:pt x="272" y="35"/>
                </a:lnTo>
                <a:lnTo>
                  <a:pt x="241" y="23"/>
                </a:lnTo>
                <a:lnTo>
                  <a:pt x="218" y="8"/>
                </a:lnTo>
                <a:lnTo>
                  <a:pt x="205" y="0"/>
                </a:lnTo>
                <a:lnTo>
                  <a:pt x="249" y="2"/>
                </a:lnTo>
                <a:lnTo>
                  <a:pt x="289" y="4"/>
                </a:lnTo>
                <a:lnTo>
                  <a:pt x="313" y="15"/>
                </a:lnTo>
                <a:lnTo>
                  <a:pt x="337" y="37"/>
                </a:lnTo>
                <a:lnTo>
                  <a:pt x="356" y="67"/>
                </a:lnTo>
                <a:lnTo>
                  <a:pt x="346" y="33"/>
                </a:lnTo>
                <a:lnTo>
                  <a:pt x="322" y="10"/>
                </a:lnTo>
                <a:lnTo>
                  <a:pt x="379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114" name="Group 167">
            <a:extLst>
              <a:ext uri="{FF2B5EF4-FFF2-40B4-BE49-F238E27FC236}">
                <a16:creationId xmlns:a16="http://schemas.microsoft.com/office/drawing/2014/main" id="{84ADDAF0-1428-4CCB-902C-EFC5509F8DEE}"/>
              </a:ext>
            </a:extLst>
          </p:cNvPr>
          <p:cNvGrpSpPr>
            <a:grpSpLocks/>
          </p:cNvGrpSpPr>
          <p:nvPr/>
        </p:nvGrpSpPr>
        <p:grpSpPr bwMode="auto">
          <a:xfrm>
            <a:off x="598488" y="3317875"/>
            <a:ext cx="157162" cy="96838"/>
            <a:chOff x="377" y="1962"/>
            <a:chExt cx="99" cy="61"/>
          </a:xfrm>
        </p:grpSpPr>
        <p:sp>
          <p:nvSpPr>
            <p:cNvPr id="3312" name="Freeform 168">
              <a:extLst>
                <a:ext uri="{FF2B5EF4-FFF2-40B4-BE49-F238E27FC236}">
                  <a16:creationId xmlns:a16="http://schemas.microsoft.com/office/drawing/2014/main" id="{E9916D2A-91A6-4124-8252-DD526B8FE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" y="1962"/>
              <a:ext cx="99" cy="61"/>
            </a:xfrm>
            <a:custGeom>
              <a:avLst/>
              <a:gdLst>
                <a:gd name="T0" fmla="*/ 0 w 497"/>
                <a:gd name="T1" fmla="*/ 7 h 305"/>
                <a:gd name="T2" fmla="*/ 2 w 497"/>
                <a:gd name="T3" fmla="*/ 7 h 305"/>
                <a:gd name="T4" fmla="*/ 3 w 497"/>
                <a:gd name="T5" fmla="*/ 7 h 305"/>
                <a:gd name="T6" fmla="*/ 4 w 497"/>
                <a:gd name="T7" fmla="*/ 6 h 305"/>
                <a:gd name="T8" fmla="*/ 4 w 497"/>
                <a:gd name="T9" fmla="*/ 5 h 305"/>
                <a:gd name="T10" fmla="*/ 6 w 497"/>
                <a:gd name="T11" fmla="*/ 4 h 305"/>
                <a:gd name="T12" fmla="*/ 8 w 497"/>
                <a:gd name="T13" fmla="*/ 2 h 305"/>
                <a:gd name="T14" fmla="*/ 8 w 497"/>
                <a:gd name="T15" fmla="*/ 2 h 305"/>
                <a:gd name="T16" fmla="*/ 9 w 497"/>
                <a:gd name="T17" fmla="*/ 1 h 305"/>
                <a:gd name="T18" fmla="*/ 10 w 497"/>
                <a:gd name="T19" fmla="*/ 1 h 305"/>
                <a:gd name="T20" fmla="*/ 13 w 497"/>
                <a:gd name="T21" fmla="*/ 0 h 305"/>
                <a:gd name="T22" fmla="*/ 14 w 497"/>
                <a:gd name="T23" fmla="*/ 0 h 305"/>
                <a:gd name="T24" fmla="*/ 15 w 497"/>
                <a:gd name="T25" fmla="*/ 0 h 305"/>
                <a:gd name="T26" fmla="*/ 16 w 497"/>
                <a:gd name="T27" fmla="*/ 1 h 305"/>
                <a:gd name="T28" fmla="*/ 18 w 497"/>
                <a:gd name="T29" fmla="*/ 1 h 305"/>
                <a:gd name="T30" fmla="*/ 18 w 497"/>
                <a:gd name="T31" fmla="*/ 2 h 305"/>
                <a:gd name="T32" fmla="*/ 19 w 497"/>
                <a:gd name="T33" fmla="*/ 2 h 305"/>
                <a:gd name="T34" fmla="*/ 19 w 497"/>
                <a:gd name="T35" fmla="*/ 3 h 305"/>
                <a:gd name="T36" fmla="*/ 19 w 497"/>
                <a:gd name="T37" fmla="*/ 4 h 305"/>
                <a:gd name="T38" fmla="*/ 20 w 497"/>
                <a:gd name="T39" fmla="*/ 4 h 305"/>
                <a:gd name="T40" fmla="*/ 20 w 497"/>
                <a:gd name="T41" fmla="*/ 5 h 305"/>
                <a:gd name="T42" fmla="*/ 20 w 497"/>
                <a:gd name="T43" fmla="*/ 5 h 305"/>
                <a:gd name="T44" fmla="*/ 19 w 497"/>
                <a:gd name="T45" fmla="*/ 5 h 305"/>
                <a:gd name="T46" fmla="*/ 19 w 497"/>
                <a:gd name="T47" fmla="*/ 5 h 305"/>
                <a:gd name="T48" fmla="*/ 17 w 497"/>
                <a:gd name="T49" fmla="*/ 5 h 305"/>
                <a:gd name="T50" fmla="*/ 16 w 497"/>
                <a:gd name="T51" fmla="*/ 5 h 305"/>
                <a:gd name="T52" fmla="*/ 14 w 497"/>
                <a:gd name="T53" fmla="*/ 5 h 305"/>
                <a:gd name="T54" fmla="*/ 16 w 497"/>
                <a:gd name="T55" fmla="*/ 5 h 305"/>
                <a:gd name="T56" fmla="*/ 17 w 497"/>
                <a:gd name="T57" fmla="*/ 5 h 305"/>
                <a:gd name="T58" fmla="*/ 18 w 497"/>
                <a:gd name="T59" fmla="*/ 6 h 305"/>
                <a:gd name="T60" fmla="*/ 18 w 497"/>
                <a:gd name="T61" fmla="*/ 6 h 305"/>
                <a:gd name="T62" fmla="*/ 18 w 497"/>
                <a:gd name="T63" fmla="*/ 7 h 305"/>
                <a:gd name="T64" fmla="*/ 18 w 497"/>
                <a:gd name="T65" fmla="*/ 7 h 305"/>
                <a:gd name="T66" fmla="*/ 17 w 497"/>
                <a:gd name="T67" fmla="*/ 7 h 305"/>
                <a:gd name="T68" fmla="*/ 16 w 497"/>
                <a:gd name="T69" fmla="*/ 7 h 305"/>
                <a:gd name="T70" fmla="*/ 14 w 497"/>
                <a:gd name="T71" fmla="*/ 7 h 305"/>
                <a:gd name="T72" fmla="*/ 13 w 497"/>
                <a:gd name="T73" fmla="*/ 7 h 305"/>
                <a:gd name="T74" fmla="*/ 12 w 497"/>
                <a:gd name="T75" fmla="*/ 7 h 305"/>
                <a:gd name="T76" fmla="*/ 11 w 497"/>
                <a:gd name="T77" fmla="*/ 8 h 305"/>
                <a:gd name="T78" fmla="*/ 11 w 497"/>
                <a:gd name="T79" fmla="*/ 9 h 305"/>
                <a:gd name="T80" fmla="*/ 10 w 497"/>
                <a:gd name="T81" fmla="*/ 10 h 305"/>
                <a:gd name="T82" fmla="*/ 9 w 497"/>
                <a:gd name="T83" fmla="*/ 11 h 305"/>
                <a:gd name="T84" fmla="*/ 8 w 497"/>
                <a:gd name="T85" fmla="*/ 11 h 305"/>
                <a:gd name="T86" fmla="*/ 8 w 497"/>
                <a:gd name="T87" fmla="*/ 11 h 305"/>
                <a:gd name="T88" fmla="*/ 7 w 497"/>
                <a:gd name="T89" fmla="*/ 11 h 305"/>
                <a:gd name="T90" fmla="*/ 5 w 497"/>
                <a:gd name="T91" fmla="*/ 11 h 305"/>
                <a:gd name="T92" fmla="*/ 4 w 497"/>
                <a:gd name="T93" fmla="*/ 11 h 305"/>
                <a:gd name="T94" fmla="*/ 3 w 497"/>
                <a:gd name="T95" fmla="*/ 12 h 305"/>
                <a:gd name="T96" fmla="*/ 0 w 497"/>
                <a:gd name="T97" fmla="*/ 12 h 305"/>
                <a:gd name="T98" fmla="*/ 0 w 497"/>
                <a:gd name="T99" fmla="*/ 7 h 3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97"/>
                <a:gd name="T151" fmla="*/ 0 h 305"/>
                <a:gd name="T152" fmla="*/ 497 w 497"/>
                <a:gd name="T153" fmla="*/ 305 h 3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97" h="305">
                  <a:moveTo>
                    <a:pt x="0" y="182"/>
                  </a:moveTo>
                  <a:lnTo>
                    <a:pt x="61" y="168"/>
                  </a:lnTo>
                  <a:lnTo>
                    <a:pt x="84" y="163"/>
                  </a:lnTo>
                  <a:lnTo>
                    <a:pt x="98" y="150"/>
                  </a:lnTo>
                  <a:lnTo>
                    <a:pt x="112" y="130"/>
                  </a:lnTo>
                  <a:lnTo>
                    <a:pt x="142" y="102"/>
                  </a:lnTo>
                  <a:lnTo>
                    <a:pt x="197" y="56"/>
                  </a:lnTo>
                  <a:lnTo>
                    <a:pt x="206" y="41"/>
                  </a:lnTo>
                  <a:lnTo>
                    <a:pt x="221" y="28"/>
                  </a:lnTo>
                  <a:lnTo>
                    <a:pt x="249" y="23"/>
                  </a:lnTo>
                  <a:lnTo>
                    <a:pt x="336" y="8"/>
                  </a:lnTo>
                  <a:lnTo>
                    <a:pt x="360" y="0"/>
                  </a:lnTo>
                  <a:lnTo>
                    <a:pt x="382" y="11"/>
                  </a:lnTo>
                  <a:lnTo>
                    <a:pt x="393" y="20"/>
                  </a:lnTo>
                  <a:lnTo>
                    <a:pt x="443" y="37"/>
                  </a:lnTo>
                  <a:lnTo>
                    <a:pt x="464" y="45"/>
                  </a:lnTo>
                  <a:lnTo>
                    <a:pt x="471" y="53"/>
                  </a:lnTo>
                  <a:lnTo>
                    <a:pt x="481" y="81"/>
                  </a:lnTo>
                  <a:lnTo>
                    <a:pt x="486" y="96"/>
                  </a:lnTo>
                  <a:lnTo>
                    <a:pt x="490" y="104"/>
                  </a:lnTo>
                  <a:lnTo>
                    <a:pt x="497" y="119"/>
                  </a:lnTo>
                  <a:lnTo>
                    <a:pt x="497" y="129"/>
                  </a:lnTo>
                  <a:lnTo>
                    <a:pt x="487" y="137"/>
                  </a:lnTo>
                  <a:lnTo>
                    <a:pt x="466" y="136"/>
                  </a:lnTo>
                  <a:lnTo>
                    <a:pt x="434" y="121"/>
                  </a:lnTo>
                  <a:lnTo>
                    <a:pt x="393" y="113"/>
                  </a:lnTo>
                  <a:lnTo>
                    <a:pt x="356" y="119"/>
                  </a:lnTo>
                  <a:lnTo>
                    <a:pt x="395" y="128"/>
                  </a:lnTo>
                  <a:lnTo>
                    <a:pt x="422" y="137"/>
                  </a:lnTo>
                  <a:lnTo>
                    <a:pt x="454" y="150"/>
                  </a:lnTo>
                  <a:lnTo>
                    <a:pt x="462" y="161"/>
                  </a:lnTo>
                  <a:lnTo>
                    <a:pt x="462" y="173"/>
                  </a:lnTo>
                  <a:lnTo>
                    <a:pt x="449" y="182"/>
                  </a:lnTo>
                  <a:lnTo>
                    <a:pt x="435" y="179"/>
                  </a:lnTo>
                  <a:lnTo>
                    <a:pt x="391" y="168"/>
                  </a:lnTo>
                  <a:lnTo>
                    <a:pt x="351" y="166"/>
                  </a:lnTo>
                  <a:lnTo>
                    <a:pt x="320" y="168"/>
                  </a:lnTo>
                  <a:lnTo>
                    <a:pt x="303" y="179"/>
                  </a:lnTo>
                  <a:lnTo>
                    <a:pt x="282" y="200"/>
                  </a:lnTo>
                  <a:lnTo>
                    <a:pt x="267" y="223"/>
                  </a:lnTo>
                  <a:lnTo>
                    <a:pt x="251" y="246"/>
                  </a:lnTo>
                  <a:lnTo>
                    <a:pt x="237" y="263"/>
                  </a:lnTo>
                  <a:lnTo>
                    <a:pt x="213" y="280"/>
                  </a:lnTo>
                  <a:lnTo>
                    <a:pt x="190" y="284"/>
                  </a:lnTo>
                  <a:lnTo>
                    <a:pt x="165" y="287"/>
                  </a:lnTo>
                  <a:lnTo>
                    <a:pt x="135" y="284"/>
                  </a:lnTo>
                  <a:lnTo>
                    <a:pt x="112" y="282"/>
                  </a:lnTo>
                  <a:lnTo>
                    <a:pt x="82" y="290"/>
                  </a:lnTo>
                  <a:lnTo>
                    <a:pt x="0" y="305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13" name="Freeform 169">
              <a:extLst>
                <a:ext uri="{FF2B5EF4-FFF2-40B4-BE49-F238E27FC236}">
                  <a16:creationId xmlns:a16="http://schemas.microsoft.com/office/drawing/2014/main" id="{D41C1480-C47D-480E-AE85-95F9ADAE7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" y="1973"/>
              <a:ext cx="32" cy="7"/>
            </a:xfrm>
            <a:custGeom>
              <a:avLst/>
              <a:gdLst>
                <a:gd name="T0" fmla="*/ 6 w 159"/>
                <a:gd name="T1" fmla="*/ 1 h 37"/>
                <a:gd name="T2" fmla="*/ 5 w 159"/>
                <a:gd name="T3" fmla="*/ 1 h 37"/>
                <a:gd name="T4" fmla="*/ 4 w 159"/>
                <a:gd name="T5" fmla="*/ 1 h 37"/>
                <a:gd name="T6" fmla="*/ 3 w 159"/>
                <a:gd name="T7" fmla="*/ 0 h 37"/>
                <a:gd name="T8" fmla="*/ 2 w 159"/>
                <a:gd name="T9" fmla="*/ 0 h 37"/>
                <a:gd name="T10" fmla="*/ 1 w 159"/>
                <a:gd name="T11" fmla="*/ 0 h 37"/>
                <a:gd name="T12" fmla="*/ 0 w 159"/>
                <a:gd name="T13" fmla="*/ 0 h 37"/>
                <a:gd name="T14" fmla="*/ 2 w 159"/>
                <a:gd name="T15" fmla="*/ 0 h 37"/>
                <a:gd name="T16" fmla="*/ 3 w 159"/>
                <a:gd name="T17" fmla="*/ 0 h 37"/>
                <a:gd name="T18" fmla="*/ 4 w 159"/>
                <a:gd name="T19" fmla="*/ 1 h 37"/>
                <a:gd name="T20" fmla="*/ 5 w 159"/>
                <a:gd name="T21" fmla="*/ 1 h 37"/>
                <a:gd name="T22" fmla="*/ 6 w 159"/>
                <a:gd name="T23" fmla="*/ 1 h 37"/>
                <a:gd name="T24" fmla="*/ 6 w 159"/>
                <a:gd name="T25" fmla="*/ 1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9"/>
                <a:gd name="T40" fmla="*/ 0 h 37"/>
                <a:gd name="T41" fmla="*/ 159 w 159"/>
                <a:gd name="T42" fmla="*/ 37 h 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9" h="37">
                  <a:moveTo>
                    <a:pt x="159" y="37"/>
                  </a:moveTo>
                  <a:lnTo>
                    <a:pt x="132" y="24"/>
                  </a:lnTo>
                  <a:lnTo>
                    <a:pt x="110" y="21"/>
                  </a:lnTo>
                  <a:lnTo>
                    <a:pt x="84" y="13"/>
                  </a:lnTo>
                  <a:lnTo>
                    <a:pt x="61" y="7"/>
                  </a:lnTo>
                  <a:lnTo>
                    <a:pt x="25" y="10"/>
                  </a:lnTo>
                  <a:lnTo>
                    <a:pt x="0" y="13"/>
                  </a:lnTo>
                  <a:lnTo>
                    <a:pt x="38" y="5"/>
                  </a:lnTo>
                  <a:lnTo>
                    <a:pt x="69" y="0"/>
                  </a:lnTo>
                  <a:lnTo>
                    <a:pt x="110" y="17"/>
                  </a:lnTo>
                  <a:lnTo>
                    <a:pt x="132" y="19"/>
                  </a:lnTo>
                  <a:lnTo>
                    <a:pt x="157" y="31"/>
                  </a:lnTo>
                  <a:lnTo>
                    <a:pt x="159" y="37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14" name="Freeform 170">
              <a:extLst>
                <a:ext uri="{FF2B5EF4-FFF2-40B4-BE49-F238E27FC236}">
                  <a16:creationId xmlns:a16="http://schemas.microsoft.com/office/drawing/2014/main" id="{5EB8615C-2F93-44B3-B496-5D5C09C24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" y="1965"/>
              <a:ext cx="27" cy="5"/>
            </a:xfrm>
            <a:custGeom>
              <a:avLst/>
              <a:gdLst>
                <a:gd name="T0" fmla="*/ 4 w 133"/>
                <a:gd name="T1" fmla="*/ 0 h 25"/>
                <a:gd name="T2" fmla="*/ 5 w 133"/>
                <a:gd name="T3" fmla="*/ 0 h 25"/>
                <a:gd name="T4" fmla="*/ 5 w 133"/>
                <a:gd name="T5" fmla="*/ 0 h 25"/>
                <a:gd name="T6" fmla="*/ 5 w 133"/>
                <a:gd name="T7" fmla="*/ 0 h 25"/>
                <a:gd name="T8" fmla="*/ 4 w 133"/>
                <a:gd name="T9" fmla="*/ 0 h 25"/>
                <a:gd name="T10" fmla="*/ 2 w 133"/>
                <a:gd name="T11" fmla="*/ 1 h 25"/>
                <a:gd name="T12" fmla="*/ 1 w 133"/>
                <a:gd name="T13" fmla="*/ 1 h 25"/>
                <a:gd name="T14" fmla="*/ 0 w 133"/>
                <a:gd name="T15" fmla="*/ 1 h 25"/>
                <a:gd name="T16" fmla="*/ 0 w 133"/>
                <a:gd name="T17" fmla="*/ 1 h 25"/>
                <a:gd name="T18" fmla="*/ 1 w 133"/>
                <a:gd name="T19" fmla="*/ 1 h 25"/>
                <a:gd name="T20" fmla="*/ 3 w 133"/>
                <a:gd name="T21" fmla="*/ 0 h 25"/>
                <a:gd name="T22" fmla="*/ 4 w 133"/>
                <a:gd name="T23" fmla="*/ 0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"/>
                <a:gd name="T37" fmla="*/ 0 h 25"/>
                <a:gd name="T38" fmla="*/ 133 w 133"/>
                <a:gd name="T39" fmla="*/ 25 h 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" h="25">
                  <a:moveTo>
                    <a:pt x="97" y="0"/>
                  </a:moveTo>
                  <a:lnTo>
                    <a:pt x="113" y="1"/>
                  </a:lnTo>
                  <a:lnTo>
                    <a:pt x="133" y="8"/>
                  </a:lnTo>
                  <a:lnTo>
                    <a:pt x="120" y="7"/>
                  </a:lnTo>
                  <a:lnTo>
                    <a:pt x="99" y="3"/>
                  </a:lnTo>
                  <a:lnTo>
                    <a:pt x="56" y="15"/>
                  </a:lnTo>
                  <a:lnTo>
                    <a:pt x="32" y="21"/>
                  </a:lnTo>
                  <a:lnTo>
                    <a:pt x="4" y="25"/>
                  </a:lnTo>
                  <a:lnTo>
                    <a:pt x="0" y="21"/>
                  </a:lnTo>
                  <a:lnTo>
                    <a:pt x="29" y="16"/>
                  </a:lnTo>
                  <a:lnTo>
                    <a:pt x="64" y="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15" name="Freeform 171">
              <a:extLst>
                <a:ext uri="{FF2B5EF4-FFF2-40B4-BE49-F238E27FC236}">
                  <a16:creationId xmlns:a16="http://schemas.microsoft.com/office/drawing/2014/main" id="{4FEB496A-C74D-4239-861F-4AC687899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" y="1984"/>
              <a:ext cx="11" cy="2"/>
            </a:xfrm>
            <a:custGeom>
              <a:avLst/>
              <a:gdLst>
                <a:gd name="T0" fmla="*/ 2 w 53"/>
                <a:gd name="T1" fmla="*/ 0 h 12"/>
                <a:gd name="T2" fmla="*/ 2 w 53"/>
                <a:gd name="T3" fmla="*/ 0 h 12"/>
                <a:gd name="T4" fmla="*/ 1 w 53"/>
                <a:gd name="T5" fmla="*/ 0 h 12"/>
                <a:gd name="T6" fmla="*/ 0 w 53"/>
                <a:gd name="T7" fmla="*/ 0 h 12"/>
                <a:gd name="T8" fmla="*/ 0 w 53"/>
                <a:gd name="T9" fmla="*/ 0 h 12"/>
                <a:gd name="T10" fmla="*/ 1 w 53"/>
                <a:gd name="T11" fmla="*/ 0 h 12"/>
                <a:gd name="T12" fmla="*/ 2 w 53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12"/>
                <a:gd name="T23" fmla="*/ 53 w 53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12">
                  <a:moveTo>
                    <a:pt x="53" y="5"/>
                  </a:moveTo>
                  <a:lnTo>
                    <a:pt x="46" y="12"/>
                  </a:lnTo>
                  <a:lnTo>
                    <a:pt x="27" y="9"/>
                  </a:lnTo>
                  <a:lnTo>
                    <a:pt x="5" y="9"/>
                  </a:lnTo>
                  <a:lnTo>
                    <a:pt x="0" y="0"/>
                  </a:lnTo>
                  <a:lnTo>
                    <a:pt x="14" y="3"/>
                  </a:lnTo>
                  <a:lnTo>
                    <a:pt x="53" y="5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16" name="Freeform 172">
              <a:extLst>
                <a:ext uri="{FF2B5EF4-FFF2-40B4-BE49-F238E27FC236}">
                  <a16:creationId xmlns:a16="http://schemas.microsoft.com/office/drawing/2014/main" id="{878ED7CF-A8EE-40C7-A60B-B9E04ED8D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" y="1982"/>
              <a:ext cx="3" cy="4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0 h 23"/>
                <a:gd name="T4" fmla="*/ 0 w 11"/>
                <a:gd name="T5" fmla="*/ 1 h 23"/>
                <a:gd name="T6" fmla="*/ 1 w 11"/>
                <a:gd name="T7" fmla="*/ 1 h 23"/>
                <a:gd name="T8" fmla="*/ 0 w 11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23"/>
                <a:gd name="T17" fmla="*/ 11 w 11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23">
                  <a:moveTo>
                    <a:pt x="0" y="0"/>
                  </a:moveTo>
                  <a:lnTo>
                    <a:pt x="0" y="6"/>
                  </a:lnTo>
                  <a:lnTo>
                    <a:pt x="2" y="18"/>
                  </a:lnTo>
                  <a:lnTo>
                    <a:pt x="1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17" name="Freeform 173">
              <a:extLst>
                <a:ext uri="{FF2B5EF4-FFF2-40B4-BE49-F238E27FC236}">
                  <a16:creationId xmlns:a16="http://schemas.microsoft.com/office/drawing/2014/main" id="{DAAC7BC6-C4F7-46DA-8720-9F730CA0D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" y="1993"/>
              <a:ext cx="2" cy="2"/>
            </a:xfrm>
            <a:custGeom>
              <a:avLst/>
              <a:gdLst>
                <a:gd name="T0" fmla="*/ 0 w 11"/>
                <a:gd name="T1" fmla="*/ 0 h 13"/>
                <a:gd name="T2" fmla="*/ 0 w 11"/>
                <a:gd name="T3" fmla="*/ 0 h 13"/>
                <a:gd name="T4" fmla="*/ 0 w 11"/>
                <a:gd name="T5" fmla="*/ 0 h 13"/>
                <a:gd name="T6" fmla="*/ 0 w 11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13"/>
                <a:gd name="T14" fmla="*/ 11 w 11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13">
                  <a:moveTo>
                    <a:pt x="0" y="0"/>
                  </a:moveTo>
                  <a:lnTo>
                    <a:pt x="3" y="7"/>
                  </a:lnTo>
                  <a:lnTo>
                    <a:pt x="11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18" name="Freeform 174">
              <a:extLst>
                <a:ext uri="{FF2B5EF4-FFF2-40B4-BE49-F238E27FC236}">
                  <a16:creationId xmlns:a16="http://schemas.microsoft.com/office/drawing/2014/main" id="{6A2890A9-031C-402B-81BA-58FF45B2A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" y="1977"/>
              <a:ext cx="5" cy="6"/>
            </a:xfrm>
            <a:custGeom>
              <a:avLst/>
              <a:gdLst>
                <a:gd name="T0" fmla="*/ 1 w 25"/>
                <a:gd name="T1" fmla="*/ 0 h 29"/>
                <a:gd name="T2" fmla="*/ 1 w 25"/>
                <a:gd name="T3" fmla="*/ 0 h 29"/>
                <a:gd name="T4" fmla="*/ 1 w 25"/>
                <a:gd name="T5" fmla="*/ 1 h 29"/>
                <a:gd name="T6" fmla="*/ 0 w 25"/>
                <a:gd name="T7" fmla="*/ 1 h 29"/>
                <a:gd name="T8" fmla="*/ 1 w 25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9"/>
                <a:gd name="T17" fmla="*/ 25 w 25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9">
                  <a:moveTo>
                    <a:pt x="25" y="0"/>
                  </a:moveTo>
                  <a:lnTo>
                    <a:pt x="21" y="9"/>
                  </a:lnTo>
                  <a:lnTo>
                    <a:pt x="21" y="17"/>
                  </a:lnTo>
                  <a:lnTo>
                    <a:pt x="0" y="2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19" name="Freeform 175">
              <a:extLst>
                <a:ext uri="{FF2B5EF4-FFF2-40B4-BE49-F238E27FC236}">
                  <a16:creationId xmlns:a16="http://schemas.microsoft.com/office/drawing/2014/main" id="{9E7F76B2-0B7F-4010-A71A-8899F8758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1977"/>
              <a:ext cx="16" cy="16"/>
            </a:xfrm>
            <a:custGeom>
              <a:avLst/>
              <a:gdLst>
                <a:gd name="T0" fmla="*/ 3 w 80"/>
                <a:gd name="T1" fmla="*/ 0 h 81"/>
                <a:gd name="T2" fmla="*/ 3 w 80"/>
                <a:gd name="T3" fmla="*/ 1 h 81"/>
                <a:gd name="T4" fmla="*/ 2 w 80"/>
                <a:gd name="T5" fmla="*/ 2 h 81"/>
                <a:gd name="T6" fmla="*/ 0 w 80"/>
                <a:gd name="T7" fmla="*/ 3 h 81"/>
                <a:gd name="T8" fmla="*/ 2 w 80"/>
                <a:gd name="T9" fmla="*/ 2 h 81"/>
                <a:gd name="T10" fmla="*/ 3 w 80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81"/>
                <a:gd name="T20" fmla="*/ 80 w 80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81">
                  <a:moveTo>
                    <a:pt x="80" y="0"/>
                  </a:moveTo>
                  <a:lnTo>
                    <a:pt x="66" y="26"/>
                  </a:lnTo>
                  <a:lnTo>
                    <a:pt x="50" y="46"/>
                  </a:lnTo>
                  <a:lnTo>
                    <a:pt x="0" y="81"/>
                  </a:lnTo>
                  <a:lnTo>
                    <a:pt x="47" y="3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20" name="Freeform 176">
              <a:extLst>
                <a:ext uri="{FF2B5EF4-FFF2-40B4-BE49-F238E27FC236}">
                  <a16:creationId xmlns:a16="http://schemas.microsoft.com/office/drawing/2014/main" id="{205D0AA9-7FD5-4590-875F-C044E485E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" y="2000"/>
              <a:ext cx="4" cy="12"/>
            </a:xfrm>
            <a:custGeom>
              <a:avLst/>
              <a:gdLst>
                <a:gd name="T0" fmla="*/ 0 w 18"/>
                <a:gd name="T1" fmla="*/ 0 h 58"/>
                <a:gd name="T2" fmla="*/ 0 w 18"/>
                <a:gd name="T3" fmla="*/ 1 h 58"/>
                <a:gd name="T4" fmla="*/ 1 w 18"/>
                <a:gd name="T5" fmla="*/ 2 h 58"/>
                <a:gd name="T6" fmla="*/ 1 w 18"/>
                <a:gd name="T7" fmla="*/ 2 h 58"/>
                <a:gd name="T8" fmla="*/ 1 w 18"/>
                <a:gd name="T9" fmla="*/ 1 h 58"/>
                <a:gd name="T10" fmla="*/ 1 w 18"/>
                <a:gd name="T11" fmla="*/ 1 h 58"/>
                <a:gd name="T12" fmla="*/ 0 w 18"/>
                <a:gd name="T13" fmla="*/ 0 h 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58"/>
                <a:gd name="T23" fmla="*/ 18 w 18"/>
                <a:gd name="T24" fmla="*/ 58 h 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58">
                  <a:moveTo>
                    <a:pt x="0" y="0"/>
                  </a:moveTo>
                  <a:lnTo>
                    <a:pt x="11" y="20"/>
                  </a:lnTo>
                  <a:lnTo>
                    <a:pt x="15" y="41"/>
                  </a:lnTo>
                  <a:lnTo>
                    <a:pt x="16" y="58"/>
                  </a:lnTo>
                  <a:lnTo>
                    <a:pt x="18" y="33"/>
                  </a:lnTo>
                  <a:lnTo>
                    <a:pt x="1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21" name="Freeform 177">
              <a:extLst>
                <a:ext uri="{FF2B5EF4-FFF2-40B4-BE49-F238E27FC236}">
                  <a16:creationId xmlns:a16="http://schemas.microsoft.com/office/drawing/2014/main" id="{606625C9-A2D0-44B5-93E5-950ADE842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1988"/>
              <a:ext cx="2" cy="4"/>
            </a:xfrm>
            <a:custGeom>
              <a:avLst/>
              <a:gdLst>
                <a:gd name="T0" fmla="*/ 0 w 9"/>
                <a:gd name="T1" fmla="*/ 0 h 21"/>
                <a:gd name="T2" fmla="*/ 0 w 9"/>
                <a:gd name="T3" fmla="*/ 0 h 21"/>
                <a:gd name="T4" fmla="*/ 0 w 9"/>
                <a:gd name="T5" fmla="*/ 1 h 21"/>
                <a:gd name="T6" fmla="*/ 0 w 9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21"/>
                <a:gd name="T14" fmla="*/ 9 w 9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21">
                  <a:moveTo>
                    <a:pt x="2" y="0"/>
                  </a:moveTo>
                  <a:lnTo>
                    <a:pt x="0" y="9"/>
                  </a:lnTo>
                  <a:lnTo>
                    <a:pt x="9" y="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115" name="Group 178">
            <a:extLst>
              <a:ext uri="{FF2B5EF4-FFF2-40B4-BE49-F238E27FC236}">
                <a16:creationId xmlns:a16="http://schemas.microsoft.com/office/drawing/2014/main" id="{08EE7B00-545D-4ED4-9452-EE6DCB819AAA}"/>
              </a:ext>
            </a:extLst>
          </p:cNvPr>
          <p:cNvGrpSpPr>
            <a:grpSpLocks/>
          </p:cNvGrpSpPr>
          <p:nvPr/>
        </p:nvGrpSpPr>
        <p:grpSpPr bwMode="auto">
          <a:xfrm>
            <a:off x="257175" y="3105150"/>
            <a:ext cx="363538" cy="415925"/>
            <a:chOff x="162" y="1828"/>
            <a:chExt cx="229" cy="262"/>
          </a:xfrm>
        </p:grpSpPr>
        <p:sp>
          <p:nvSpPr>
            <p:cNvPr id="3298" name="Freeform 179">
              <a:extLst>
                <a:ext uri="{FF2B5EF4-FFF2-40B4-BE49-F238E27FC236}">
                  <a16:creationId xmlns:a16="http://schemas.microsoft.com/office/drawing/2014/main" id="{B8B8F67D-A927-4C15-B956-44B7EBCE7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" y="1828"/>
              <a:ext cx="7" cy="5"/>
            </a:xfrm>
            <a:custGeom>
              <a:avLst/>
              <a:gdLst>
                <a:gd name="T0" fmla="*/ 1 w 37"/>
                <a:gd name="T1" fmla="*/ 0 h 25"/>
                <a:gd name="T2" fmla="*/ 1 w 37"/>
                <a:gd name="T3" fmla="*/ 0 h 25"/>
                <a:gd name="T4" fmla="*/ 1 w 37"/>
                <a:gd name="T5" fmla="*/ 0 h 25"/>
                <a:gd name="T6" fmla="*/ 0 w 37"/>
                <a:gd name="T7" fmla="*/ 1 h 25"/>
                <a:gd name="T8" fmla="*/ 0 w 37"/>
                <a:gd name="T9" fmla="*/ 1 h 25"/>
                <a:gd name="T10" fmla="*/ 0 w 37"/>
                <a:gd name="T11" fmla="*/ 1 h 25"/>
                <a:gd name="T12" fmla="*/ 1 w 37"/>
                <a:gd name="T13" fmla="*/ 1 h 25"/>
                <a:gd name="T14" fmla="*/ 1 w 37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5"/>
                <a:gd name="T26" fmla="*/ 37 w 37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5">
                  <a:moveTo>
                    <a:pt x="37" y="0"/>
                  </a:moveTo>
                  <a:lnTo>
                    <a:pt x="26" y="7"/>
                  </a:lnTo>
                  <a:lnTo>
                    <a:pt x="16" y="10"/>
                  </a:lnTo>
                  <a:lnTo>
                    <a:pt x="6" y="16"/>
                  </a:lnTo>
                  <a:lnTo>
                    <a:pt x="0" y="25"/>
                  </a:lnTo>
                  <a:lnTo>
                    <a:pt x="9" y="22"/>
                  </a:lnTo>
                  <a:lnTo>
                    <a:pt x="26" y="1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99" name="Freeform 180">
              <a:extLst>
                <a:ext uri="{FF2B5EF4-FFF2-40B4-BE49-F238E27FC236}">
                  <a16:creationId xmlns:a16="http://schemas.microsoft.com/office/drawing/2014/main" id="{39672B5F-7625-4063-9369-3A487E37A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" y="1837"/>
              <a:ext cx="2" cy="3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  <a:gd name="T4" fmla="*/ 0 w 9"/>
                <a:gd name="T5" fmla="*/ 1 h 16"/>
                <a:gd name="T6" fmla="*/ 0 w 9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16"/>
                <a:gd name="T14" fmla="*/ 9 w 9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16">
                  <a:moveTo>
                    <a:pt x="9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00" name="Freeform 181">
              <a:extLst>
                <a:ext uri="{FF2B5EF4-FFF2-40B4-BE49-F238E27FC236}">
                  <a16:creationId xmlns:a16="http://schemas.microsoft.com/office/drawing/2014/main" id="{26EB0DD8-B95F-4A6F-A0F4-F4223EE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" y="1863"/>
              <a:ext cx="62" cy="154"/>
            </a:xfrm>
            <a:custGeom>
              <a:avLst/>
              <a:gdLst>
                <a:gd name="T0" fmla="*/ 2 w 309"/>
                <a:gd name="T1" fmla="*/ 0 h 772"/>
                <a:gd name="T2" fmla="*/ 3 w 309"/>
                <a:gd name="T3" fmla="*/ 1 h 772"/>
                <a:gd name="T4" fmla="*/ 3 w 309"/>
                <a:gd name="T5" fmla="*/ 3 h 772"/>
                <a:gd name="T6" fmla="*/ 5 w 309"/>
                <a:gd name="T7" fmla="*/ 5 h 772"/>
                <a:gd name="T8" fmla="*/ 9 w 309"/>
                <a:gd name="T9" fmla="*/ 13 h 772"/>
                <a:gd name="T10" fmla="*/ 11 w 309"/>
                <a:gd name="T11" fmla="*/ 21 h 772"/>
                <a:gd name="T12" fmla="*/ 12 w 309"/>
                <a:gd name="T13" fmla="*/ 31 h 772"/>
                <a:gd name="T14" fmla="*/ 7 w 309"/>
                <a:gd name="T15" fmla="*/ 26 h 772"/>
                <a:gd name="T16" fmla="*/ 0 w 309"/>
                <a:gd name="T17" fmla="*/ 4 h 772"/>
                <a:gd name="T18" fmla="*/ 2 w 309"/>
                <a:gd name="T19" fmla="*/ 0 h 7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9"/>
                <a:gd name="T31" fmla="*/ 0 h 772"/>
                <a:gd name="T32" fmla="*/ 309 w 309"/>
                <a:gd name="T33" fmla="*/ 772 h 7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9" h="772">
                  <a:moveTo>
                    <a:pt x="46" y="0"/>
                  </a:moveTo>
                  <a:lnTo>
                    <a:pt x="75" y="32"/>
                  </a:lnTo>
                  <a:lnTo>
                    <a:pt x="84" y="78"/>
                  </a:lnTo>
                  <a:lnTo>
                    <a:pt x="127" y="122"/>
                  </a:lnTo>
                  <a:lnTo>
                    <a:pt x="218" y="330"/>
                  </a:lnTo>
                  <a:lnTo>
                    <a:pt x="269" y="519"/>
                  </a:lnTo>
                  <a:lnTo>
                    <a:pt x="309" y="772"/>
                  </a:lnTo>
                  <a:lnTo>
                    <a:pt x="182" y="659"/>
                  </a:lnTo>
                  <a:lnTo>
                    <a:pt x="0" y="10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01" name="Freeform 182">
              <a:extLst>
                <a:ext uri="{FF2B5EF4-FFF2-40B4-BE49-F238E27FC236}">
                  <a16:creationId xmlns:a16="http://schemas.microsoft.com/office/drawing/2014/main" id="{72CF3701-1C12-4861-8188-174ED5126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" y="1833"/>
              <a:ext cx="229" cy="257"/>
            </a:xfrm>
            <a:custGeom>
              <a:avLst/>
              <a:gdLst>
                <a:gd name="T0" fmla="*/ 8 w 1147"/>
                <a:gd name="T1" fmla="*/ 3 h 1285"/>
                <a:gd name="T2" fmla="*/ 10 w 1147"/>
                <a:gd name="T3" fmla="*/ 0 h 1285"/>
                <a:gd name="T4" fmla="*/ 21 w 1147"/>
                <a:gd name="T5" fmla="*/ 5 h 1285"/>
                <a:gd name="T6" fmla="*/ 22 w 1147"/>
                <a:gd name="T7" fmla="*/ 8 h 1285"/>
                <a:gd name="T8" fmla="*/ 22 w 1147"/>
                <a:gd name="T9" fmla="*/ 10 h 1285"/>
                <a:gd name="T10" fmla="*/ 24 w 1147"/>
                <a:gd name="T11" fmla="*/ 11 h 1285"/>
                <a:gd name="T12" fmla="*/ 25 w 1147"/>
                <a:gd name="T13" fmla="*/ 14 h 1285"/>
                <a:gd name="T14" fmla="*/ 27 w 1147"/>
                <a:gd name="T15" fmla="*/ 19 h 1285"/>
                <a:gd name="T16" fmla="*/ 29 w 1147"/>
                <a:gd name="T17" fmla="*/ 27 h 1285"/>
                <a:gd name="T18" fmla="*/ 30 w 1147"/>
                <a:gd name="T19" fmla="*/ 31 h 1285"/>
                <a:gd name="T20" fmla="*/ 39 w 1147"/>
                <a:gd name="T21" fmla="*/ 31 h 1285"/>
                <a:gd name="T22" fmla="*/ 40 w 1147"/>
                <a:gd name="T23" fmla="*/ 32 h 1285"/>
                <a:gd name="T24" fmla="*/ 45 w 1147"/>
                <a:gd name="T25" fmla="*/ 32 h 1285"/>
                <a:gd name="T26" fmla="*/ 46 w 1147"/>
                <a:gd name="T27" fmla="*/ 34 h 1285"/>
                <a:gd name="T28" fmla="*/ 46 w 1147"/>
                <a:gd name="T29" fmla="*/ 36 h 1285"/>
                <a:gd name="T30" fmla="*/ 45 w 1147"/>
                <a:gd name="T31" fmla="*/ 38 h 1285"/>
                <a:gd name="T32" fmla="*/ 42 w 1147"/>
                <a:gd name="T33" fmla="*/ 39 h 1285"/>
                <a:gd name="T34" fmla="*/ 40 w 1147"/>
                <a:gd name="T35" fmla="*/ 42 h 1285"/>
                <a:gd name="T36" fmla="*/ 36 w 1147"/>
                <a:gd name="T37" fmla="*/ 43 h 1285"/>
                <a:gd name="T38" fmla="*/ 34 w 1147"/>
                <a:gd name="T39" fmla="*/ 43 h 1285"/>
                <a:gd name="T40" fmla="*/ 30 w 1147"/>
                <a:gd name="T41" fmla="*/ 43 h 1285"/>
                <a:gd name="T42" fmla="*/ 30 w 1147"/>
                <a:gd name="T43" fmla="*/ 44 h 1285"/>
                <a:gd name="T44" fmla="*/ 30 w 1147"/>
                <a:gd name="T45" fmla="*/ 47 h 1285"/>
                <a:gd name="T46" fmla="*/ 30 w 1147"/>
                <a:gd name="T47" fmla="*/ 49 h 1285"/>
                <a:gd name="T48" fmla="*/ 28 w 1147"/>
                <a:gd name="T49" fmla="*/ 49 h 1285"/>
                <a:gd name="T50" fmla="*/ 26 w 1147"/>
                <a:gd name="T51" fmla="*/ 49 h 1285"/>
                <a:gd name="T52" fmla="*/ 25 w 1147"/>
                <a:gd name="T53" fmla="*/ 51 h 1285"/>
                <a:gd name="T54" fmla="*/ 22 w 1147"/>
                <a:gd name="T55" fmla="*/ 51 h 1285"/>
                <a:gd name="T56" fmla="*/ 20 w 1147"/>
                <a:gd name="T57" fmla="*/ 51 h 1285"/>
                <a:gd name="T58" fmla="*/ 17 w 1147"/>
                <a:gd name="T59" fmla="*/ 50 h 1285"/>
                <a:gd name="T60" fmla="*/ 13 w 1147"/>
                <a:gd name="T61" fmla="*/ 50 h 1285"/>
                <a:gd name="T62" fmla="*/ 10 w 1147"/>
                <a:gd name="T63" fmla="*/ 51 h 1285"/>
                <a:gd name="T64" fmla="*/ 6 w 1147"/>
                <a:gd name="T65" fmla="*/ 51 h 1285"/>
                <a:gd name="T66" fmla="*/ 4 w 1147"/>
                <a:gd name="T67" fmla="*/ 48 h 1285"/>
                <a:gd name="T68" fmla="*/ 4 w 1147"/>
                <a:gd name="T69" fmla="*/ 45 h 1285"/>
                <a:gd name="T70" fmla="*/ 3 w 1147"/>
                <a:gd name="T71" fmla="*/ 42 h 1285"/>
                <a:gd name="T72" fmla="*/ 3 w 1147"/>
                <a:gd name="T73" fmla="*/ 37 h 1285"/>
                <a:gd name="T74" fmla="*/ 1 w 1147"/>
                <a:gd name="T75" fmla="*/ 32 h 1285"/>
                <a:gd name="T76" fmla="*/ 0 w 1147"/>
                <a:gd name="T77" fmla="*/ 26 h 1285"/>
                <a:gd name="T78" fmla="*/ 0 w 1147"/>
                <a:gd name="T79" fmla="*/ 19 h 1285"/>
                <a:gd name="T80" fmla="*/ 0 w 1147"/>
                <a:gd name="T81" fmla="*/ 14 h 1285"/>
                <a:gd name="T82" fmla="*/ 1 w 1147"/>
                <a:gd name="T83" fmla="*/ 10 h 1285"/>
                <a:gd name="T84" fmla="*/ 1 w 1147"/>
                <a:gd name="T85" fmla="*/ 8 h 1285"/>
                <a:gd name="T86" fmla="*/ 3 w 1147"/>
                <a:gd name="T87" fmla="*/ 6 h 1285"/>
                <a:gd name="T88" fmla="*/ 6 w 1147"/>
                <a:gd name="T89" fmla="*/ 4 h 1285"/>
                <a:gd name="T90" fmla="*/ 8 w 1147"/>
                <a:gd name="T91" fmla="*/ 3 h 128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47"/>
                <a:gd name="T139" fmla="*/ 0 h 1285"/>
                <a:gd name="T140" fmla="*/ 1147 w 1147"/>
                <a:gd name="T141" fmla="*/ 1285 h 128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47" h="1285">
                  <a:moveTo>
                    <a:pt x="212" y="67"/>
                  </a:moveTo>
                  <a:lnTo>
                    <a:pt x="247" y="0"/>
                  </a:lnTo>
                  <a:lnTo>
                    <a:pt x="528" y="116"/>
                  </a:lnTo>
                  <a:lnTo>
                    <a:pt x="541" y="206"/>
                  </a:lnTo>
                  <a:lnTo>
                    <a:pt x="563" y="238"/>
                  </a:lnTo>
                  <a:lnTo>
                    <a:pt x="595" y="274"/>
                  </a:lnTo>
                  <a:lnTo>
                    <a:pt x="614" y="339"/>
                  </a:lnTo>
                  <a:lnTo>
                    <a:pt x="676" y="487"/>
                  </a:lnTo>
                  <a:lnTo>
                    <a:pt x="727" y="663"/>
                  </a:lnTo>
                  <a:lnTo>
                    <a:pt x="748" y="780"/>
                  </a:lnTo>
                  <a:lnTo>
                    <a:pt x="974" y="785"/>
                  </a:lnTo>
                  <a:lnTo>
                    <a:pt x="1011" y="807"/>
                  </a:lnTo>
                  <a:lnTo>
                    <a:pt x="1115" y="807"/>
                  </a:lnTo>
                  <a:lnTo>
                    <a:pt x="1143" y="853"/>
                  </a:lnTo>
                  <a:lnTo>
                    <a:pt x="1147" y="907"/>
                  </a:lnTo>
                  <a:lnTo>
                    <a:pt x="1137" y="956"/>
                  </a:lnTo>
                  <a:lnTo>
                    <a:pt x="1042" y="974"/>
                  </a:lnTo>
                  <a:lnTo>
                    <a:pt x="997" y="1041"/>
                  </a:lnTo>
                  <a:lnTo>
                    <a:pt x="907" y="1064"/>
                  </a:lnTo>
                  <a:lnTo>
                    <a:pt x="840" y="1064"/>
                  </a:lnTo>
                  <a:lnTo>
                    <a:pt x="763" y="1079"/>
                  </a:lnTo>
                  <a:lnTo>
                    <a:pt x="759" y="1110"/>
                  </a:lnTo>
                  <a:lnTo>
                    <a:pt x="763" y="1177"/>
                  </a:lnTo>
                  <a:lnTo>
                    <a:pt x="754" y="1223"/>
                  </a:lnTo>
                  <a:lnTo>
                    <a:pt x="713" y="1227"/>
                  </a:lnTo>
                  <a:lnTo>
                    <a:pt x="663" y="1236"/>
                  </a:lnTo>
                  <a:lnTo>
                    <a:pt x="614" y="1282"/>
                  </a:lnTo>
                  <a:lnTo>
                    <a:pt x="554" y="1282"/>
                  </a:lnTo>
                  <a:lnTo>
                    <a:pt x="501" y="1276"/>
                  </a:lnTo>
                  <a:lnTo>
                    <a:pt x="420" y="1250"/>
                  </a:lnTo>
                  <a:lnTo>
                    <a:pt x="330" y="1259"/>
                  </a:lnTo>
                  <a:lnTo>
                    <a:pt x="238" y="1285"/>
                  </a:lnTo>
                  <a:lnTo>
                    <a:pt x="153" y="1267"/>
                  </a:lnTo>
                  <a:lnTo>
                    <a:pt x="95" y="1200"/>
                  </a:lnTo>
                  <a:lnTo>
                    <a:pt x="99" y="1128"/>
                  </a:lnTo>
                  <a:lnTo>
                    <a:pt x="76" y="1038"/>
                  </a:lnTo>
                  <a:lnTo>
                    <a:pt x="64" y="920"/>
                  </a:lnTo>
                  <a:lnTo>
                    <a:pt x="36" y="812"/>
                  </a:lnTo>
                  <a:lnTo>
                    <a:pt x="0" y="650"/>
                  </a:lnTo>
                  <a:lnTo>
                    <a:pt x="4" y="487"/>
                  </a:lnTo>
                  <a:lnTo>
                    <a:pt x="4" y="342"/>
                  </a:lnTo>
                  <a:lnTo>
                    <a:pt x="14" y="243"/>
                  </a:lnTo>
                  <a:lnTo>
                    <a:pt x="36" y="198"/>
                  </a:lnTo>
                  <a:lnTo>
                    <a:pt x="87" y="162"/>
                  </a:lnTo>
                  <a:lnTo>
                    <a:pt x="145" y="102"/>
                  </a:lnTo>
                  <a:lnTo>
                    <a:pt x="212" y="67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02" name="Freeform 183">
              <a:extLst>
                <a:ext uri="{FF2B5EF4-FFF2-40B4-BE49-F238E27FC236}">
                  <a16:creationId xmlns:a16="http://schemas.microsoft.com/office/drawing/2014/main" id="{D4B5233F-8369-44AC-8534-E7D4CCC1D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" y="1848"/>
              <a:ext cx="145" cy="240"/>
            </a:xfrm>
            <a:custGeom>
              <a:avLst/>
              <a:gdLst>
                <a:gd name="T0" fmla="*/ 25 w 725"/>
                <a:gd name="T1" fmla="*/ 40 h 1198"/>
                <a:gd name="T2" fmla="*/ 18 w 725"/>
                <a:gd name="T3" fmla="*/ 39 h 1198"/>
                <a:gd name="T4" fmla="*/ 13 w 725"/>
                <a:gd name="T5" fmla="*/ 37 h 1198"/>
                <a:gd name="T6" fmla="*/ 10 w 725"/>
                <a:gd name="T7" fmla="*/ 33 h 1198"/>
                <a:gd name="T8" fmla="*/ 11 w 725"/>
                <a:gd name="T9" fmla="*/ 30 h 1198"/>
                <a:gd name="T10" fmla="*/ 6 w 725"/>
                <a:gd name="T11" fmla="*/ 24 h 1198"/>
                <a:gd name="T12" fmla="*/ 11 w 725"/>
                <a:gd name="T13" fmla="*/ 27 h 1198"/>
                <a:gd name="T14" fmla="*/ 8 w 725"/>
                <a:gd name="T15" fmla="*/ 21 h 1198"/>
                <a:gd name="T16" fmla="*/ 5 w 725"/>
                <a:gd name="T17" fmla="*/ 14 h 1198"/>
                <a:gd name="T18" fmla="*/ 10 w 725"/>
                <a:gd name="T19" fmla="*/ 20 h 1198"/>
                <a:gd name="T20" fmla="*/ 11 w 725"/>
                <a:gd name="T21" fmla="*/ 11 h 1198"/>
                <a:gd name="T22" fmla="*/ 14 w 725"/>
                <a:gd name="T23" fmla="*/ 8 h 1198"/>
                <a:gd name="T24" fmla="*/ 17 w 725"/>
                <a:gd name="T25" fmla="*/ 6 h 1198"/>
                <a:gd name="T26" fmla="*/ 10 w 725"/>
                <a:gd name="T27" fmla="*/ 4 h 1198"/>
                <a:gd name="T28" fmla="*/ 7 w 725"/>
                <a:gd name="T29" fmla="*/ 6 h 1198"/>
                <a:gd name="T30" fmla="*/ 9 w 725"/>
                <a:gd name="T31" fmla="*/ 4 h 1198"/>
                <a:gd name="T32" fmla="*/ 13 w 725"/>
                <a:gd name="T33" fmla="*/ 2 h 1198"/>
                <a:gd name="T34" fmla="*/ 10 w 725"/>
                <a:gd name="T35" fmla="*/ 1 h 1198"/>
                <a:gd name="T36" fmla="*/ 8 w 725"/>
                <a:gd name="T37" fmla="*/ 0 h 1198"/>
                <a:gd name="T38" fmla="*/ 4 w 725"/>
                <a:gd name="T39" fmla="*/ 3 h 1198"/>
                <a:gd name="T40" fmla="*/ 1 w 725"/>
                <a:gd name="T41" fmla="*/ 5 h 1198"/>
                <a:gd name="T42" fmla="*/ 0 w 725"/>
                <a:gd name="T43" fmla="*/ 10 h 1198"/>
                <a:gd name="T44" fmla="*/ 0 w 725"/>
                <a:gd name="T45" fmla="*/ 18 h 1198"/>
                <a:gd name="T46" fmla="*/ 1 w 725"/>
                <a:gd name="T47" fmla="*/ 28 h 1198"/>
                <a:gd name="T48" fmla="*/ 3 w 725"/>
                <a:gd name="T49" fmla="*/ 38 h 1198"/>
                <a:gd name="T50" fmla="*/ 4 w 725"/>
                <a:gd name="T51" fmla="*/ 44 h 1198"/>
                <a:gd name="T52" fmla="*/ 5 w 725"/>
                <a:gd name="T53" fmla="*/ 47 h 1198"/>
                <a:gd name="T54" fmla="*/ 9 w 725"/>
                <a:gd name="T55" fmla="*/ 48 h 1198"/>
                <a:gd name="T56" fmla="*/ 12 w 725"/>
                <a:gd name="T57" fmla="*/ 47 h 1198"/>
                <a:gd name="T58" fmla="*/ 13 w 725"/>
                <a:gd name="T59" fmla="*/ 45 h 1198"/>
                <a:gd name="T60" fmla="*/ 14 w 725"/>
                <a:gd name="T61" fmla="*/ 44 h 1198"/>
                <a:gd name="T62" fmla="*/ 17 w 725"/>
                <a:gd name="T63" fmla="*/ 47 h 1198"/>
                <a:gd name="T64" fmla="*/ 21 w 725"/>
                <a:gd name="T65" fmla="*/ 47 h 1198"/>
                <a:gd name="T66" fmla="*/ 24 w 725"/>
                <a:gd name="T67" fmla="*/ 47 h 1198"/>
                <a:gd name="T68" fmla="*/ 22 w 725"/>
                <a:gd name="T69" fmla="*/ 45 h 1198"/>
                <a:gd name="T70" fmla="*/ 19 w 725"/>
                <a:gd name="T71" fmla="*/ 42 h 1198"/>
                <a:gd name="T72" fmla="*/ 24 w 725"/>
                <a:gd name="T73" fmla="*/ 44 h 1198"/>
                <a:gd name="T74" fmla="*/ 28 w 725"/>
                <a:gd name="T75" fmla="*/ 46 h 1198"/>
                <a:gd name="T76" fmla="*/ 29 w 725"/>
                <a:gd name="T77" fmla="*/ 44 h 119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25"/>
                <a:gd name="T118" fmla="*/ 0 h 1198"/>
                <a:gd name="T119" fmla="*/ 725 w 725"/>
                <a:gd name="T120" fmla="*/ 1198 h 119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25" h="1198">
                  <a:moveTo>
                    <a:pt x="725" y="1005"/>
                  </a:moveTo>
                  <a:lnTo>
                    <a:pt x="630" y="990"/>
                  </a:lnTo>
                  <a:lnTo>
                    <a:pt x="549" y="986"/>
                  </a:lnTo>
                  <a:lnTo>
                    <a:pt x="460" y="978"/>
                  </a:lnTo>
                  <a:lnTo>
                    <a:pt x="359" y="963"/>
                  </a:lnTo>
                  <a:lnTo>
                    <a:pt x="314" y="932"/>
                  </a:lnTo>
                  <a:lnTo>
                    <a:pt x="193" y="780"/>
                  </a:lnTo>
                  <a:lnTo>
                    <a:pt x="256" y="825"/>
                  </a:lnTo>
                  <a:lnTo>
                    <a:pt x="297" y="861"/>
                  </a:lnTo>
                  <a:lnTo>
                    <a:pt x="274" y="753"/>
                  </a:lnTo>
                  <a:lnTo>
                    <a:pt x="228" y="712"/>
                  </a:lnTo>
                  <a:lnTo>
                    <a:pt x="162" y="600"/>
                  </a:lnTo>
                  <a:lnTo>
                    <a:pt x="225" y="653"/>
                  </a:lnTo>
                  <a:lnTo>
                    <a:pt x="266" y="668"/>
                  </a:lnTo>
                  <a:lnTo>
                    <a:pt x="256" y="590"/>
                  </a:lnTo>
                  <a:lnTo>
                    <a:pt x="211" y="532"/>
                  </a:lnTo>
                  <a:lnTo>
                    <a:pt x="167" y="487"/>
                  </a:lnTo>
                  <a:lnTo>
                    <a:pt x="121" y="355"/>
                  </a:lnTo>
                  <a:lnTo>
                    <a:pt x="207" y="464"/>
                  </a:lnTo>
                  <a:lnTo>
                    <a:pt x="256" y="504"/>
                  </a:lnTo>
                  <a:lnTo>
                    <a:pt x="261" y="337"/>
                  </a:lnTo>
                  <a:lnTo>
                    <a:pt x="274" y="271"/>
                  </a:lnTo>
                  <a:lnTo>
                    <a:pt x="301" y="240"/>
                  </a:lnTo>
                  <a:lnTo>
                    <a:pt x="341" y="190"/>
                  </a:lnTo>
                  <a:lnTo>
                    <a:pt x="405" y="167"/>
                  </a:lnTo>
                  <a:lnTo>
                    <a:pt x="437" y="153"/>
                  </a:lnTo>
                  <a:lnTo>
                    <a:pt x="347" y="68"/>
                  </a:lnTo>
                  <a:lnTo>
                    <a:pt x="251" y="90"/>
                  </a:lnTo>
                  <a:lnTo>
                    <a:pt x="188" y="127"/>
                  </a:lnTo>
                  <a:lnTo>
                    <a:pt x="167" y="162"/>
                  </a:lnTo>
                  <a:lnTo>
                    <a:pt x="184" y="107"/>
                  </a:lnTo>
                  <a:lnTo>
                    <a:pt x="220" y="90"/>
                  </a:lnTo>
                  <a:lnTo>
                    <a:pt x="278" y="68"/>
                  </a:lnTo>
                  <a:lnTo>
                    <a:pt x="324" y="60"/>
                  </a:lnTo>
                  <a:lnTo>
                    <a:pt x="297" y="45"/>
                  </a:lnTo>
                  <a:lnTo>
                    <a:pt x="251" y="32"/>
                  </a:lnTo>
                  <a:lnTo>
                    <a:pt x="211" y="17"/>
                  </a:lnTo>
                  <a:lnTo>
                    <a:pt x="188" y="0"/>
                  </a:lnTo>
                  <a:lnTo>
                    <a:pt x="136" y="37"/>
                  </a:lnTo>
                  <a:lnTo>
                    <a:pt x="104" y="68"/>
                  </a:lnTo>
                  <a:lnTo>
                    <a:pt x="73" y="107"/>
                  </a:lnTo>
                  <a:lnTo>
                    <a:pt x="27" y="130"/>
                  </a:lnTo>
                  <a:lnTo>
                    <a:pt x="18" y="172"/>
                  </a:lnTo>
                  <a:lnTo>
                    <a:pt x="0" y="240"/>
                  </a:lnTo>
                  <a:lnTo>
                    <a:pt x="0" y="342"/>
                  </a:lnTo>
                  <a:lnTo>
                    <a:pt x="5" y="450"/>
                  </a:lnTo>
                  <a:lnTo>
                    <a:pt x="8" y="573"/>
                  </a:lnTo>
                  <a:lnTo>
                    <a:pt x="31" y="698"/>
                  </a:lnTo>
                  <a:lnTo>
                    <a:pt x="58" y="830"/>
                  </a:lnTo>
                  <a:lnTo>
                    <a:pt x="73" y="941"/>
                  </a:lnTo>
                  <a:lnTo>
                    <a:pt x="95" y="1022"/>
                  </a:lnTo>
                  <a:lnTo>
                    <a:pt x="90" y="1095"/>
                  </a:lnTo>
                  <a:lnTo>
                    <a:pt x="99" y="1135"/>
                  </a:lnTo>
                  <a:lnTo>
                    <a:pt x="131" y="1166"/>
                  </a:lnTo>
                  <a:lnTo>
                    <a:pt x="171" y="1193"/>
                  </a:lnTo>
                  <a:lnTo>
                    <a:pt x="225" y="1198"/>
                  </a:lnTo>
                  <a:lnTo>
                    <a:pt x="251" y="1185"/>
                  </a:lnTo>
                  <a:lnTo>
                    <a:pt x="288" y="1181"/>
                  </a:lnTo>
                  <a:lnTo>
                    <a:pt x="374" y="1163"/>
                  </a:lnTo>
                  <a:lnTo>
                    <a:pt x="337" y="1118"/>
                  </a:lnTo>
                  <a:lnTo>
                    <a:pt x="297" y="1053"/>
                  </a:lnTo>
                  <a:lnTo>
                    <a:pt x="356" y="1099"/>
                  </a:lnTo>
                  <a:lnTo>
                    <a:pt x="401" y="1140"/>
                  </a:lnTo>
                  <a:lnTo>
                    <a:pt x="433" y="1163"/>
                  </a:lnTo>
                  <a:lnTo>
                    <a:pt x="477" y="1185"/>
                  </a:lnTo>
                  <a:lnTo>
                    <a:pt x="527" y="1185"/>
                  </a:lnTo>
                  <a:lnTo>
                    <a:pt x="575" y="1185"/>
                  </a:lnTo>
                  <a:lnTo>
                    <a:pt x="603" y="1172"/>
                  </a:lnTo>
                  <a:lnTo>
                    <a:pt x="616" y="1158"/>
                  </a:lnTo>
                  <a:lnTo>
                    <a:pt x="553" y="1122"/>
                  </a:lnTo>
                  <a:lnTo>
                    <a:pt x="491" y="1063"/>
                  </a:lnTo>
                  <a:lnTo>
                    <a:pt x="472" y="1036"/>
                  </a:lnTo>
                  <a:lnTo>
                    <a:pt x="523" y="1050"/>
                  </a:lnTo>
                  <a:lnTo>
                    <a:pt x="598" y="1108"/>
                  </a:lnTo>
                  <a:lnTo>
                    <a:pt x="630" y="1135"/>
                  </a:lnTo>
                  <a:lnTo>
                    <a:pt x="702" y="1140"/>
                  </a:lnTo>
                  <a:lnTo>
                    <a:pt x="725" y="1126"/>
                  </a:lnTo>
                  <a:lnTo>
                    <a:pt x="725" y="1095"/>
                  </a:lnTo>
                  <a:lnTo>
                    <a:pt x="725" y="1005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03" name="Freeform 184">
              <a:extLst>
                <a:ext uri="{FF2B5EF4-FFF2-40B4-BE49-F238E27FC236}">
                  <a16:creationId xmlns:a16="http://schemas.microsoft.com/office/drawing/2014/main" id="{C5453104-9634-4556-B238-274B4199D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" y="1968"/>
              <a:ext cx="43" cy="110"/>
            </a:xfrm>
            <a:custGeom>
              <a:avLst/>
              <a:gdLst>
                <a:gd name="T0" fmla="*/ 9 w 211"/>
                <a:gd name="T1" fmla="*/ 22 h 553"/>
                <a:gd name="T2" fmla="*/ 7 w 211"/>
                <a:gd name="T3" fmla="*/ 21 h 553"/>
                <a:gd name="T4" fmla="*/ 6 w 211"/>
                <a:gd name="T5" fmla="*/ 19 h 553"/>
                <a:gd name="T6" fmla="*/ 4 w 211"/>
                <a:gd name="T7" fmla="*/ 16 h 553"/>
                <a:gd name="T8" fmla="*/ 3 w 211"/>
                <a:gd name="T9" fmla="*/ 14 h 553"/>
                <a:gd name="T10" fmla="*/ 2 w 211"/>
                <a:gd name="T11" fmla="*/ 11 h 553"/>
                <a:gd name="T12" fmla="*/ 2 w 211"/>
                <a:gd name="T13" fmla="*/ 8 h 553"/>
                <a:gd name="T14" fmla="*/ 1 w 211"/>
                <a:gd name="T15" fmla="*/ 3 h 553"/>
                <a:gd name="T16" fmla="*/ 0 w 211"/>
                <a:gd name="T17" fmla="*/ 0 h 553"/>
                <a:gd name="T18" fmla="*/ 2 w 211"/>
                <a:gd name="T19" fmla="*/ 6 h 553"/>
                <a:gd name="T20" fmla="*/ 3 w 211"/>
                <a:gd name="T21" fmla="*/ 11 h 553"/>
                <a:gd name="T22" fmla="*/ 5 w 211"/>
                <a:gd name="T23" fmla="*/ 15 h 553"/>
                <a:gd name="T24" fmla="*/ 8 w 211"/>
                <a:gd name="T25" fmla="*/ 18 h 553"/>
                <a:gd name="T26" fmla="*/ 9 w 211"/>
                <a:gd name="T27" fmla="*/ 22 h 5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1"/>
                <a:gd name="T43" fmla="*/ 0 h 553"/>
                <a:gd name="T44" fmla="*/ 211 w 211"/>
                <a:gd name="T45" fmla="*/ 553 h 5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1" h="553">
                  <a:moveTo>
                    <a:pt x="211" y="553"/>
                  </a:moveTo>
                  <a:lnTo>
                    <a:pt x="173" y="535"/>
                  </a:lnTo>
                  <a:lnTo>
                    <a:pt x="134" y="490"/>
                  </a:lnTo>
                  <a:lnTo>
                    <a:pt x="99" y="410"/>
                  </a:lnTo>
                  <a:lnTo>
                    <a:pt x="81" y="342"/>
                  </a:lnTo>
                  <a:lnTo>
                    <a:pt x="53" y="265"/>
                  </a:lnTo>
                  <a:lnTo>
                    <a:pt x="41" y="192"/>
                  </a:lnTo>
                  <a:lnTo>
                    <a:pt x="19" y="81"/>
                  </a:lnTo>
                  <a:lnTo>
                    <a:pt x="0" y="0"/>
                  </a:lnTo>
                  <a:lnTo>
                    <a:pt x="45" y="162"/>
                  </a:lnTo>
                  <a:lnTo>
                    <a:pt x="81" y="287"/>
                  </a:lnTo>
                  <a:lnTo>
                    <a:pt x="121" y="373"/>
                  </a:lnTo>
                  <a:lnTo>
                    <a:pt x="183" y="463"/>
                  </a:lnTo>
                  <a:lnTo>
                    <a:pt x="211" y="553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04" name="Freeform 185">
              <a:extLst>
                <a:ext uri="{FF2B5EF4-FFF2-40B4-BE49-F238E27FC236}">
                  <a16:creationId xmlns:a16="http://schemas.microsoft.com/office/drawing/2014/main" id="{930A4BDB-2C04-4908-B0AB-B3EBDADCF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" y="1878"/>
              <a:ext cx="167" cy="167"/>
            </a:xfrm>
            <a:custGeom>
              <a:avLst/>
              <a:gdLst>
                <a:gd name="T0" fmla="*/ 10 w 838"/>
                <a:gd name="T1" fmla="*/ 1 h 832"/>
                <a:gd name="T2" fmla="*/ 13 w 838"/>
                <a:gd name="T3" fmla="*/ 6 h 832"/>
                <a:gd name="T4" fmla="*/ 12 w 838"/>
                <a:gd name="T5" fmla="*/ 11 h 832"/>
                <a:gd name="T6" fmla="*/ 13 w 838"/>
                <a:gd name="T7" fmla="*/ 16 h 832"/>
                <a:gd name="T8" fmla="*/ 13 w 838"/>
                <a:gd name="T9" fmla="*/ 18 h 832"/>
                <a:gd name="T10" fmla="*/ 12 w 838"/>
                <a:gd name="T11" fmla="*/ 20 h 832"/>
                <a:gd name="T12" fmla="*/ 14 w 838"/>
                <a:gd name="T13" fmla="*/ 21 h 832"/>
                <a:gd name="T14" fmla="*/ 15 w 838"/>
                <a:gd name="T15" fmla="*/ 22 h 832"/>
                <a:gd name="T16" fmla="*/ 17 w 838"/>
                <a:gd name="T17" fmla="*/ 22 h 832"/>
                <a:gd name="T18" fmla="*/ 25 w 838"/>
                <a:gd name="T19" fmla="*/ 23 h 832"/>
                <a:gd name="T20" fmla="*/ 28 w 838"/>
                <a:gd name="T21" fmla="*/ 24 h 832"/>
                <a:gd name="T22" fmla="*/ 33 w 838"/>
                <a:gd name="T23" fmla="*/ 25 h 832"/>
                <a:gd name="T24" fmla="*/ 33 w 838"/>
                <a:gd name="T25" fmla="*/ 29 h 832"/>
                <a:gd name="T26" fmla="*/ 30 w 838"/>
                <a:gd name="T27" fmla="*/ 28 h 832"/>
                <a:gd name="T28" fmla="*/ 29 w 838"/>
                <a:gd name="T29" fmla="*/ 26 h 832"/>
                <a:gd name="T30" fmla="*/ 29 w 838"/>
                <a:gd name="T31" fmla="*/ 30 h 832"/>
                <a:gd name="T32" fmla="*/ 27 w 838"/>
                <a:gd name="T33" fmla="*/ 32 h 832"/>
                <a:gd name="T34" fmla="*/ 22 w 838"/>
                <a:gd name="T35" fmla="*/ 33 h 832"/>
                <a:gd name="T36" fmla="*/ 23 w 838"/>
                <a:gd name="T37" fmla="*/ 32 h 832"/>
                <a:gd name="T38" fmla="*/ 25 w 838"/>
                <a:gd name="T39" fmla="*/ 28 h 832"/>
                <a:gd name="T40" fmla="*/ 23 w 838"/>
                <a:gd name="T41" fmla="*/ 27 h 832"/>
                <a:gd name="T42" fmla="*/ 22 w 838"/>
                <a:gd name="T43" fmla="*/ 30 h 832"/>
                <a:gd name="T44" fmla="*/ 18 w 838"/>
                <a:gd name="T45" fmla="*/ 33 h 832"/>
                <a:gd name="T46" fmla="*/ 13 w 838"/>
                <a:gd name="T47" fmla="*/ 33 h 832"/>
                <a:gd name="T48" fmla="*/ 19 w 838"/>
                <a:gd name="T49" fmla="*/ 29 h 832"/>
                <a:gd name="T50" fmla="*/ 21 w 838"/>
                <a:gd name="T51" fmla="*/ 27 h 832"/>
                <a:gd name="T52" fmla="*/ 20 w 838"/>
                <a:gd name="T53" fmla="*/ 25 h 832"/>
                <a:gd name="T54" fmla="*/ 18 w 838"/>
                <a:gd name="T55" fmla="*/ 28 h 832"/>
                <a:gd name="T56" fmla="*/ 14 w 838"/>
                <a:gd name="T57" fmla="*/ 31 h 832"/>
                <a:gd name="T58" fmla="*/ 11 w 838"/>
                <a:gd name="T59" fmla="*/ 33 h 832"/>
                <a:gd name="T60" fmla="*/ 7 w 838"/>
                <a:gd name="T61" fmla="*/ 33 h 832"/>
                <a:gd name="T62" fmla="*/ 10 w 838"/>
                <a:gd name="T63" fmla="*/ 31 h 832"/>
                <a:gd name="T64" fmla="*/ 13 w 838"/>
                <a:gd name="T65" fmla="*/ 28 h 832"/>
                <a:gd name="T66" fmla="*/ 12 w 838"/>
                <a:gd name="T67" fmla="*/ 27 h 832"/>
                <a:gd name="T68" fmla="*/ 10 w 838"/>
                <a:gd name="T69" fmla="*/ 29 h 832"/>
                <a:gd name="T70" fmla="*/ 7 w 838"/>
                <a:gd name="T71" fmla="*/ 31 h 832"/>
                <a:gd name="T72" fmla="*/ 4 w 838"/>
                <a:gd name="T73" fmla="*/ 32 h 832"/>
                <a:gd name="T74" fmla="*/ 2 w 838"/>
                <a:gd name="T75" fmla="*/ 29 h 832"/>
                <a:gd name="T76" fmla="*/ 8 w 838"/>
                <a:gd name="T77" fmla="*/ 27 h 832"/>
                <a:gd name="T78" fmla="*/ 13 w 838"/>
                <a:gd name="T79" fmla="*/ 25 h 832"/>
                <a:gd name="T80" fmla="*/ 13 w 838"/>
                <a:gd name="T81" fmla="*/ 23 h 832"/>
                <a:gd name="T82" fmla="*/ 12 w 838"/>
                <a:gd name="T83" fmla="*/ 24 h 832"/>
                <a:gd name="T84" fmla="*/ 7 w 838"/>
                <a:gd name="T85" fmla="*/ 27 h 832"/>
                <a:gd name="T86" fmla="*/ 2 w 838"/>
                <a:gd name="T87" fmla="*/ 29 h 832"/>
                <a:gd name="T88" fmla="*/ 1 w 838"/>
                <a:gd name="T89" fmla="*/ 22 h 832"/>
                <a:gd name="T90" fmla="*/ 4 w 838"/>
                <a:gd name="T91" fmla="*/ 21 h 832"/>
                <a:gd name="T92" fmla="*/ 10 w 838"/>
                <a:gd name="T93" fmla="*/ 22 h 832"/>
                <a:gd name="T94" fmla="*/ 11 w 838"/>
                <a:gd name="T95" fmla="*/ 21 h 832"/>
                <a:gd name="T96" fmla="*/ 8 w 838"/>
                <a:gd name="T97" fmla="*/ 21 h 832"/>
                <a:gd name="T98" fmla="*/ 1 w 838"/>
                <a:gd name="T99" fmla="*/ 20 h 832"/>
                <a:gd name="T100" fmla="*/ 0 w 838"/>
                <a:gd name="T101" fmla="*/ 14 h 832"/>
                <a:gd name="T102" fmla="*/ 0 w 838"/>
                <a:gd name="T103" fmla="*/ 8 h 832"/>
                <a:gd name="T104" fmla="*/ 4 w 838"/>
                <a:gd name="T105" fmla="*/ 4 h 832"/>
                <a:gd name="T106" fmla="*/ 0 w 838"/>
                <a:gd name="T107" fmla="*/ 6 h 832"/>
                <a:gd name="T108" fmla="*/ 2 w 838"/>
                <a:gd name="T109" fmla="*/ 2 h 832"/>
                <a:gd name="T110" fmla="*/ 6 w 838"/>
                <a:gd name="T111" fmla="*/ 0 h 83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38"/>
                <a:gd name="T169" fmla="*/ 0 h 832"/>
                <a:gd name="T170" fmla="*/ 838 w 838"/>
                <a:gd name="T171" fmla="*/ 832 h 83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38" h="832">
                  <a:moveTo>
                    <a:pt x="155" y="0"/>
                  </a:moveTo>
                  <a:lnTo>
                    <a:pt x="253" y="30"/>
                  </a:lnTo>
                  <a:lnTo>
                    <a:pt x="298" y="70"/>
                  </a:lnTo>
                  <a:lnTo>
                    <a:pt x="326" y="153"/>
                  </a:lnTo>
                  <a:lnTo>
                    <a:pt x="326" y="228"/>
                  </a:lnTo>
                  <a:lnTo>
                    <a:pt x="311" y="272"/>
                  </a:lnTo>
                  <a:lnTo>
                    <a:pt x="320" y="350"/>
                  </a:lnTo>
                  <a:lnTo>
                    <a:pt x="320" y="408"/>
                  </a:lnTo>
                  <a:lnTo>
                    <a:pt x="306" y="423"/>
                  </a:lnTo>
                  <a:lnTo>
                    <a:pt x="320" y="445"/>
                  </a:lnTo>
                  <a:lnTo>
                    <a:pt x="329" y="467"/>
                  </a:lnTo>
                  <a:lnTo>
                    <a:pt x="311" y="490"/>
                  </a:lnTo>
                  <a:lnTo>
                    <a:pt x="311" y="513"/>
                  </a:lnTo>
                  <a:lnTo>
                    <a:pt x="347" y="521"/>
                  </a:lnTo>
                  <a:lnTo>
                    <a:pt x="343" y="544"/>
                  </a:lnTo>
                  <a:lnTo>
                    <a:pt x="378" y="557"/>
                  </a:lnTo>
                  <a:lnTo>
                    <a:pt x="411" y="548"/>
                  </a:lnTo>
                  <a:lnTo>
                    <a:pt x="433" y="557"/>
                  </a:lnTo>
                  <a:lnTo>
                    <a:pt x="532" y="571"/>
                  </a:lnTo>
                  <a:lnTo>
                    <a:pt x="622" y="567"/>
                  </a:lnTo>
                  <a:lnTo>
                    <a:pt x="679" y="571"/>
                  </a:lnTo>
                  <a:lnTo>
                    <a:pt x="717" y="594"/>
                  </a:lnTo>
                  <a:lnTo>
                    <a:pt x="807" y="594"/>
                  </a:lnTo>
                  <a:lnTo>
                    <a:pt x="838" y="625"/>
                  </a:lnTo>
                  <a:lnTo>
                    <a:pt x="838" y="660"/>
                  </a:lnTo>
                  <a:lnTo>
                    <a:pt x="833" y="719"/>
                  </a:lnTo>
                  <a:lnTo>
                    <a:pt x="762" y="738"/>
                  </a:lnTo>
                  <a:lnTo>
                    <a:pt x="762" y="700"/>
                  </a:lnTo>
                  <a:lnTo>
                    <a:pt x="757" y="669"/>
                  </a:lnTo>
                  <a:lnTo>
                    <a:pt x="743" y="656"/>
                  </a:lnTo>
                  <a:lnTo>
                    <a:pt x="739" y="692"/>
                  </a:lnTo>
                  <a:lnTo>
                    <a:pt x="734" y="738"/>
                  </a:lnTo>
                  <a:lnTo>
                    <a:pt x="717" y="765"/>
                  </a:lnTo>
                  <a:lnTo>
                    <a:pt x="685" y="800"/>
                  </a:lnTo>
                  <a:lnTo>
                    <a:pt x="610" y="818"/>
                  </a:lnTo>
                  <a:lnTo>
                    <a:pt x="550" y="828"/>
                  </a:lnTo>
                  <a:lnTo>
                    <a:pt x="482" y="832"/>
                  </a:lnTo>
                  <a:lnTo>
                    <a:pt x="569" y="782"/>
                  </a:lnTo>
                  <a:lnTo>
                    <a:pt x="627" y="738"/>
                  </a:lnTo>
                  <a:lnTo>
                    <a:pt x="639" y="700"/>
                  </a:lnTo>
                  <a:lnTo>
                    <a:pt x="631" y="669"/>
                  </a:lnTo>
                  <a:lnTo>
                    <a:pt x="582" y="665"/>
                  </a:lnTo>
                  <a:lnTo>
                    <a:pt x="564" y="700"/>
                  </a:lnTo>
                  <a:lnTo>
                    <a:pt x="550" y="742"/>
                  </a:lnTo>
                  <a:lnTo>
                    <a:pt x="505" y="787"/>
                  </a:lnTo>
                  <a:lnTo>
                    <a:pt x="456" y="823"/>
                  </a:lnTo>
                  <a:lnTo>
                    <a:pt x="406" y="828"/>
                  </a:lnTo>
                  <a:lnTo>
                    <a:pt x="329" y="823"/>
                  </a:lnTo>
                  <a:lnTo>
                    <a:pt x="411" y="759"/>
                  </a:lnTo>
                  <a:lnTo>
                    <a:pt x="469" y="727"/>
                  </a:lnTo>
                  <a:lnTo>
                    <a:pt x="514" y="692"/>
                  </a:lnTo>
                  <a:lnTo>
                    <a:pt x="528" y="665"/>
                  </a:lnTo>
                  <a:lnTo>
                    <a:pt x="524" y="637"/>
                  </a:lnTo>
                  <a:lnTo>
                    <a:pt x="497" y="633"/>
                  </a:lnTo>
                  <a:lnTo>
                    <a:pt x="465" y="660"/>
                  </a:lnTo>
                  <a:lnTo>
                    <a:pt x="447" y="697"/>
                  </a:lnTo>
                  <a:lnTo>
                    <a:pt x="406" y="742"/>
                  </a:lnTo>
                  <a:lnTo>
                    <a:pt x="356" y="765"/>
                  </a:lnTo>
                  <a:lnTo>
                    <a:pt x="320" y="787"/>
                  </a:lnTo>
                  <a:lnTo>
                    <a:pt x="280" y="805"/>
                  </a:lnTo>
                  <a:lnTo>
                    <a:pt x="234" y="813"/>
                  </a:lnTo>
                  <a:lnTo>
                    <a:pt x="181" y="813"/>
                  </a:lnTo>
                  <a:lnTo>
                    <a:pt x="129" y="804"/>
                  </a:lnTo>
                  <a:lnTo>
                    <a:pt x="244" y="765"/>
                  </a:lnTo>
                  <a:lnTo>
                    <a:pt x="288" y="742"/>
                  </a:lnTo>
                  <a:lnTo>
                    <a:pt x="320" y="700"/>
                  </a:lnTo>
                  <a:lnTo>
                    <a:pt x="326" y="665"/>
                  </a:lnTo>
                  <a:lnTo>
                    <a:pt x="298" y="665"/>
                  </a:lnTo>
                  <a:lnTo>
                    <a:pt x="285" y="697"/>
                  </a:lnTo>
                  <a:lnTo>
                    <a:pt x="262" y="723"/>
                  </a:lnTo>
                  <a:lnTo>
                    <a:pt x="225" y="751"/>
                  </a:lnTo>
                  <a:lnTo>
                    <a:pt x="185" y="779"/>
                  </a:lnTo>
                  <a:lnTo>
                    <a:pt x="132" y="802"/>
                  </a:lnTo>
                  <a:lnTo>
                    <a:pt x="91" y="787"/>
                  </a:lnTo>
                  <a:lnTo>
                    <a:pt x="72" y="765"/>
                  </a:lnTo>
                  <a:lnTo>
                    <a:pt x="42" y="709"/>
                  </a:lnTo>
                  <a:lnTo>
                    <a:pt x="100" y="697"/>
                  </a:lnTo>
                  <a:lnTo>
                    <a:pt x="212" y="683"/>
                  </a:lnTo>
                  <a:lnTo>
                    <a:pt x="280" y="652"/>
                  </a:lnTo>
                  <a:lnTo>
                    <a:pt x="315" y="621"/>
                  </a:lnTo>
                  <a:lnTo>
                    <a:pt x="329" y="585"/>
                  </a:lnTo>
                  <a:lnTo>
                    <a:pt x="334" y="567"/>
                  </a:lnTo>
                  <a:lnTo>
                    <a:pt x="315" y="567"/>
                  </a:lnTo>
                  <a:lnTo>
                    <a:pt x="293" y="594"/>
                  </a:lnTo>
                  <a:lnTo>
                    <a:pt x="257" y="642"/>
                  </a:lnTo>
                  <a:lnTo>
                    <a:pt x="176" y="669"/>
                  </a:lnTo>
                  <a:lnTo>
                    <a:pt x="100" y="693"/>
                  </a:lnTo>
                  <a:lnTo>
                    <a:pt x="42" y="709"/>
                  </a:lnTo>
                  <a:lnTo>
                    <a:pt x="19" y="616"/>
                  </a:lnTo>
                  <a:lnTo>
                    <a:pt x="14" y="548"/>
                  </a:lnTo>
                  <a:lnTo>
                    <a:pt x="14" y="489"/>
                  </a:lnTo>
                  <a:lnTo>
                    <a:pt x="91" y="530"/>
                  </a:lnTo>
                  <a:lnTo>
                    <a:pt x="181" y="548"/>
                  </a:lnTo>
                  <a:lnTo>
                    <a:pt x="253" y="544"/>
                  </a:lnTo>
                  <a:lnTo>
                    <a:pt x="271" y="536"/>
                  </a:lnTo>
                  <a:lnTo>
                    <a:pt x="280" y="513"/>
                  </a:lnTo>
                  <a:lnTo>
                    <a:pt x="239" y="513"/>
                  </a:lnTo>
                  <a:lnTo>
                    <a:pt x="196" y="526"/>
                  </a:lnTo>
                  <a:lnTo>
                    <a:pt x="88" y="530"/>
                  </a:lnTo>
                  <a:lnTo>
                    <a:pt x="14" y="490"/>
                  </a:lnTo>
                  <a:lnTo>
                    <a:pt x="10" y="405"/>
                  </a:lnTo>
                  <a:lnTo>
                    <a:pt x="5" y="345"/>
                  </a:lnTo>
                  <a:lnTo>
                    <a:pt x="0" y="287"/>
                  </a:lnTo>
                  <a:lnTo>
                    <a:pt x="10" y="188"/>
                  </a:lnTo>
                  <a:lnTo>
                    <a:pt x="32" y="153"/>
                  </a:lnTo>
                  <a:lnTo>
                    <a:pt x="100" y="108"/>
                  </a:lnTo>
                  <a:lnTo>
                    <a:pt x="78" y="113"/>
                  </a:lnTo>
                  <a:lnTo>
                    <a:pt x="10" y="143"/>
                  </a:lnTo>
                  <a:lnTo>
                    <a:pt x="37" y="81"/>
                  </a:lnTo>
                  <a:lnTo>
                    <a:pt x="60" y="48"/>
                  </a:lnTo>
                  <a:lnTo>
                    <a:pt x="78" y="26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05" name="Freeform 186">
              <a:extLst>
                <a:ext uri="{FF2B5EF4-FFF2-40B4-BE49-F238E27FC236}">
                  <a16:creationId xmlns:a16="http://schemas.microsoft.com/office/drawing/2014/main" id="{FA49E872-1945-436B-8E66-9D4B55679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" y="1940"/>
              <a:ext cx="42" cy="38"/>
            </a:xfrm>
            <a:custGeom>
              <a:avLst/>
              <a:gdLst>
                <a:gd name="T0" fmla="*/ 8 w 209"/>
                <a:gd name="T1" fmla="*/ 0 h 187"/>
                <a:gd name="T2" fmla="*/ 8 w 209"/>
                <a:gd name="T3" fmla="*/ 1 h 187"/>
                <a:gd name="T4" fmla="*/ 7 w 209"/>
                <a:gd name="T5" fmla="*/ 2 h 187"/>
                <a:gd name="T6" fmla="*/ 6 w 209"/>
                <a:gd name="T7" fmla="*/ 3 h 187"/>
                <a:gd name="T8" fmla="*/ 4 w 209"/>
                <a:gd name="T9" fmla="*/ 5 h 187"/>
                <a:gd name="T10" fmla="*/ 3 w 209"/>
                <a:gd name="T11" fmla="*/ 5 h 187"/>
                <a:gd name="T12" fmla="*/ 1 w 209"/>
                <a:gd name="T13" fmla="*/ 7 h 187"/>
                <a:gd name="T14" fmla="*/ 3 w 209"/>
                <a:gd name="T15" fmla="*/ 6 h 187"/>
                <a:gd name="T16" fmla="*/ 6 w 209"/>
                <a:gd name="T17" fmla="*/ 5 h 187"/>
                <a:gd name="T18" fmla="*/ 8 w 209"/>
                <a:gd name="T19" fmla="*/ 5 h 187"/>
                <a:gd name="T20" fmla="*/ 8 w 209"/>
                <a:gd name="T21" fmla="*/ 6 h 187"/>
                <a:gd name="T22" fmla="*/ 4 w 209"/>
                <a:gd name="T23" fmla="*/ 7 h 187"/>
                <a:gd name="T24" fmla="*/ 2 w 209"/>
                <a:gd name="T25" fmla="*/ 8 h 187"/>
                <a:gd name="T26" fmla="*/ 1 w 209"/>
                <a:gd name="T27" fmla="*/ 8 h 187"/>
                <a:gd name="T28" fmla="*/ 0 w 209"/>
                <a:gd name="T29" fmla="*/ 8 h 187"/>
                <a:gd name="T30" fmla="*/ 0 w 209"/>
                <a:gd name="T31" fmla="*/ 7 h 187"/>
                <a:gd name="T32" fmla="*/ 1 w 209"/>
                <a:gd name="T33" fmla="*/ 6 h 187"/>
                <a:gd name="T34" fmla="*/ 2 w 209"/>
                <a:gd name="T35" fmla="*/ 5 h 187"/>
                <a:gd name="T36" fmla="*/ 3 w 209"/>
                <a:gd name="T37" fmla="*/ 3 h 187"/>
                <a:gd name="T38" fmla="*/ 4 w 209"/>
                <a:gd name="T39" fmla="*/ 2 h 187"/>
                <a:gd name="T40" fmla="*/ 6 w 209"/>
                <a:gd name="T41" fmla="*/ 0 h 187"/>
                <a:gd name="T42" fmla="*/ 7 w 209"/>
                <a:gd name="T43" fmla="*/ 0 h 187"/>
                <a:gd name="T44" fmla="*/ 8 w 209"/>
                <a:gd name="T45" fmla="*/ 0 h 1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9"/>
                <a:gd name="T70" fmla="*/ 0 h 187"/>
                <a:gd name="T71" fmla="*/ 209 w 209"/>
                <a:gd name="T72" fmla="*/ 187 h 1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9" h="187">
                  <a:moveTo>
                    <a:pt x="209" y="0"/>
                  </a:moveTo>
                  <a:lnTo>
                    <a:pt x="209" y="15"/>
                  </a:lnTo>
                  <a:lnTo>
                    <a:pt x="182" y="51"/>
                  </a:lnTo>
                  <a:lnTo>
                    <a:pt x="157" y="71"/>
                  </a:lnTo>
                  <a:lnTo>
                    <a:pt x="100" y="113"/>
                  </a:lnTo>
                  <a:lnTo>
                    <a:pt x="77" y="130"/>
                  </a:lnTo>
                  <a:lnTo>
                    <a:pt x="25" y="170"/>
                  </a:lnTo>
                  <a:lnTo>
                    <a:pt x="82" y="152"/>
                  </a:lnTo>
                  <a:lnTo>
                    <a:pt x="140" y="135"/>
                  </a:lnTo>
                  <a:lnTo>
                    <a:pt x="198" y="130"/>
                  </a:lnTo>
                  <a:lnTo>
                    <a:pt x="194" y="147"/>
                  </a:lnTo>
                  <a:lnTo>
                    <a:pt x="100" y="164"/>
                  </a:lnTo>
                  <a:lnTo>
                    <a:pt x="52" y="184"/>
                  </a:lnTo>
                  <a:lnTo>
                    <a:pt x="25" y="187"/>
                  </a:lnTo>
                  <a:lnTo>
                    <a:pt x="2" y="180"/>
                  </a:lnTo>
                  <a:lnTo>
                    <a:pt x="0" y="158"/>
                  </a:lnTo>
                  <a:lnTo>
                    <a:pt x="18" y="141"/>
                  </a:lnTo>
                  <a:lnTo>
                    <a:pt x="44" y="116"/>
                  </a:lnTo>
                  <a:lnTo>
                    <a:pt x="75" y="80"/>
                  </a:lnTo>
                  <a:lnTo>
                    <a:pt x="107" y="40"/>
                  </a:lnTo>
                  <a:lnTo>
                    <a:pt x="144" y="12"/>
                  </a:lnTo>
                  <a:lnTo>
                    <a:pt x="184" y="2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06" name="Freeform 187">
              <a:extLst>
                <a:ext uri="{FF2B5EF4-FFF2-40B4-BE49-F238E27FC236}">
                  <a16:creationId xmlns:a16="http://schemas.microsoft.com/office/drawing/2014/main" id="{4C808168-B841-457C-B4CF-3E5C6E437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" y="1909"/>
              <a:ext cx="39" cy="49"/>
            </a:xfrm>
            <a:custGeom>
              <a:avLst/>
              <a:gdLst>
                <a:gd name="T0" fmla="*/ 7 w 192"/>
                <a:gd name="T1" fmla="*/ 0 h 246"/>
                <a:gd name="T2" fmla="*/ 8 w 192"/>
                <a:gd name="T3" fmla="*/ 0 h 246"/>
                <a:gd name="T4" fmla="*/ 8 w 192"/>
                <a:gd name="T5" fmla="*/ 1 h 246"/>
                <a:gd name="T6" fmla="*/ 8 w 192"/>
                <a:gd name="T7" fmla="*/ 2 h 246"/>
                <a:gd name="T8" fmla="*/ 7 w 192"/>
                <a:gd name="T9" fmla="*/ 3 h 246"/>
                <a:gd name="T10" fmla="*/ 6 w 192"/>
                <a:gd name="T11" fmla="*/ 3 h 246"/>
                <a:gd name="T12" fmla="*/ 4 w 192"/>
                <a:gd name="T13" fmla="*/ 4 h 246"/>
                <a:gd name="T14" fmla="*/ 3 w 192"/>
                <a:gd name="T15" fmla="*/ 6 h 246"/>
                <a:gd name="T16" fmla="*/ 2 w 192"/>
                <a:gd name="T17" fmla="*/ 7 h 246"/>
                <a:gd name="T18" fmla="*/ 0 w 192"/>
                <a:gd name="T19" fmla="*/ 9 h 246"/>
                <a:gd name="T20" fmla="*/ 0 w 192"/>
                <a:gd name="T21" fmla="*/ 10 h 246"/>
                <a:gd name="T22" fmla="*/ 0 w 192"/>
                <a:gd name="T23" fmla="*/ 8 h 246"/>
                <a:gd name="T24" fmla="*/ 1 w 192"/>
                <a:gd name="T25" fmla="*/ 6 h 246"/>
                <a:gd name="T26" fmla="*/ 1 w 192"/>
                <a:gd name="T27" fmla="*/ 4 h 246"/>
                <a:gd name="T28" fmla="*/ 2 w 192"/>
                <a:gd name="T29" fmla="*/ 2 h 246"/>
                <a:gd name="T30" fmla="*/ 5 w 192"/>
                <a:gd name="T31" fmla="*/ 0 h 246"/>
                <a:gd name="T32" fmla="*/ 7 w 192"/>
                <a:gd name="T33" fmla="*/ 0 h 2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2"/>
                <a:gd name="T52" fmla="*/ 0 h 246"/>
                <a:gd name="T53" fmla="*/ 192 w 192"/>
                <a:gd name="T54" fmla="*/ 246 h 2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2" h="246">
                  <a:moveTo>
                    <a:pt x="156" y="0"/>
                  </a:moveTo>
                  <a:lnTo>
                    <a:pt x="183" y="4"/>
                  </a:lnTo>
                  <a:lnTo>
                    <a:pt x="192" y="27"/>
                  </a:lnTo>
                  <a:lnTo>
                    <a:pt x="190" y="46"/>
                  </a:lnTo>
                  <a:lnTo>
                    <a:pt x="174" y="71"/>
                  </a:lnTo>
                  <a:lnTo>
                    <a:pt x="152" y="78"/>
                  </a:lnTo>
                  <a:lnTo>
                    <a:pt x="110" y="106"/>
                  </a:lnTo>
                  <a:lnTo>
                    <a:pt x="69" y="140"/>
                  </a:lnTo>
                  <a:lnTo>
                    <a:pt x="41" y="184"/>
                  </a:lnTo>
                  <a:lnTo>
                    <a:pt x="8" y="231"/>
                  </a:lnTo>
                  <a:lnTo>
                    <a:pt x="0" y="246"/>
                  </a:lnTo>
                  <a:lnTo>
                    <a:pt x="8" y="190"/>
                  </a:lnTo>
                  <a:lnTo>
                    <a:pt x="16" y="141"/>
                  </a:lnTo>
                  <a:lnTo>
                    <a:pt x="31" y="99"/>
                  </a:lnTo>
                  <a:lnTo>
                    <a:pt x="57" y="60"/>
                  </a:lnTo>
                  <a:lnTo>
                    <a:pt x="128" y="6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07" name="Freeform 188">
              <a:extLst>
                <a:ext uri="{FF2B5EF4-FFF2-40B4-BE49-F238E27FC236}">
                  <a16:creationId xmlns:a16="http://schemas.microsoft.com/office/drawing/2014/main" id="{42AB6BE8-421E-410D-BBAD-EF9682E6E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" y="1860"/>
              <a:ext cx="41" cy="29"/>
            </a:xfrm>
            <a:custGeom>
              <a:avLst/>
              <a:gdLst>
                <a:gd name="T0" fmla="*/ 8 w 204"/>
                <a:gd name="T1" fmla="*/ 6 h 141"/>
                <a:gd name="T2" fmla="*/ 7 w 204"/>
                <a:gd name="T3" fmla="*/ 5 h 141"/>
                <a:gd name="T4" fmla="*/ 4 w 204"/>
                <a:gd name="T5" fmla="*/ 4 h 141"/>
                <a:gd name="T6" fmla="*/ 3 w 204"/>
                <a:gd name="T7" fmla="*/ 3 h 141"/>
                <a:gd name="T8" fmla="*/ 0 w 204"/>
                <a:gd name="T9" fmla="*/ 0 h 141"/>
                <a:gd name="T10" fmla="*/ 2 w 204"/>
                <a:gd name="T11" fmla="*/ 1 h 141"/>
                <a:gd name="T12" fmla="*/ 4 w 204"/>
                <a:gd name="T13" fmla="*/ 2 h 141"/>
                <a:gd name="T14" fmla="*/ 6 w 204"/>
                <a:gd name="T15" fmla="*/ 3 h 141"/>
                <a:gd name="T16" fmla="*/ 6 w 204"/>
                <a:gd name="T17" fmla="*/ 4 h 141"/>
                <a:gd name="T18" fmla="*/ 8 w 204"/>
                <a:gd name="T19" fmla="*/ 6 h 1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4"/>
                <a:gd name="T31" fmla="*/ 0 h 141"/>
                <a:gd name="T32" fmla="*/ 204 w 204"/>
                <a:gd name="T33" fmla="*/ 141 h 1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4" h="141">
                  <a:moveTo>
                    <a:pt x="204" y="141"/>
                  </a:moveTo>
                  <a:lnTo>
                    <a:pt x="169" y="110"/>
                  </a:lnTo>
                  <a:lnTo>
                    <a:pt x="111" y="89"/>
                  </a:lnTo>
                  <a:lnTo>
                    <a:pt x="71" y="78"/>
                  </a:lnTo>
                  <a:lnTo>
                    <a:pt x="0" y="0"/>
                  </a:lnTo>
                  <a:lnTo>
                    <a:pt x="53" y="30"/>
                  </a:lnTo>
                  <a:lnTo>
                    <a:pt x="103" y="51"/>
                  </a:lnTo>
                  <a:lnTo>
                    <a:pt x="138" y="69"/>
                  </a:lnTo>
                  <a:lnTo>
                    <a:pt x="155" y="89"/>
                  </a:lnTo>
                  <a:lnTo>
                    <a:pt x="204" y="14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08" name="Freeform 189">
              <a:extLst>
                <a:ext uri="{FF2B5EF4-FFF2-40B4-BE49-F238E27FC236}">
                  <a16:creationId xmlns:a16="http://schemas.microsoft.com/office/drawing/2014/main" id="{CBA00887-6C3D-4B46-A17F-E81FFD39C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" y="1913"/>
              <a:ext cx="23" cy="73"/>
            </a:xfrm>
            <a:custGeom>
              <a:avLst/>
              <a:gdLst>
                <a:gd name="T0" fmla="*/ 5 w 115"/>
                <a:gd name="T1" fmla="*/ 14 h 368"/>
                <a:gd name="T2" fmla="*/ 2 w 115"/>
                <a:gd name="T3" fmla="*/ 14 h 368"/>
                <a:gd name="T4" fmla="*/ 2 w 115"/>
                <a:gd name="T5" fmla="*/ 14 h 368"/>
                <a:gd name="T6" fmla="*/ 2 w 115"/>
                <a:gd name="T7" fmla="*/ 14 h 368"/>
                <a:gd name="T8" fmla="*/ 1 w 115"/>
                <a:gd name="T9" fmla="*/ 13 h 368"/>
                <a:gd name="T10" fmla="*/ 0 w 115"/>
                <a:gd name="T11" fmla="*/ 13 h 368"/>
                <a:gd name="T12" fmla="*/ 1 w 115"/>
                <a:gd name="T13" fmla="*/ 12 h 368"/>
                <a:gd name="T14" fmla="*/ 1 w 115"/>
                <a:gd name="T15" fmla="*/ 12 h 368"/>
                <a:gd name="T16" fmla="*/ 0 w 115"/>
                <a:gd name="T17" fmla="*/ 11 h 368"/>
                <a:gd name="T18" fmla="*/ 0 w 115"/>
                <a:gd name="T19" fmla="*/ 10 h 368"/>
                <a:gd name="T20" fmla="*/ 1 w 115"/>
                <a:gd name="T21" fmla="*/ 9 h 368"/>
                <a:gd name="T22" fmla="*/ 1 w 115"/>
                <a:gd name="T23" fmla="*/ 6 h 368"/>
                <a:gd name="T24" fmla="*/ 0 w 115"/>
                <a:gd name="T25" fmla="*/ 4 h 368"/>
                <a:gd name="T26" fmla="*/ 0 w 115"/>
                <a:gd name="T27" fmla="*/ 3 h 368"/>
                <a:gd name="T28" fmla="*/ 0 w 115"/>
                <a:gd name="T29" fmla="*/ 0 h 368"/>
                <a:gd name="T30" fmla="*/ 2 w 115"/>
                <a:gd name="T31" fmla="*/ 4 h 368"/>
                <a:gd name="T32" fmla="*/ 3 w 115"/>
                <a:gd name="T33" fmla="*/ 8 h 368"/>
                <a:gd name="T34" fmla="*/ 4 w 115"/>
                <a:gd name="T35" fmla="*/ 12 h 368"/>
                <a:gd name="T36" fmla="*/ 5 w 115"/>
                <a:gd name="T37" fmla="*/ 14 h 3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5"/>
                <a:gd name="T58" fmla="*/ 0 h 368"/>
                <a:gd name="T59" fmla="*/ 115 w 115"/>
                <a:gd name="T60" fmla="*/ 368 h 3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5" h="368">
                  <a:moveTo>
                    <a:pt x="115" y="368"/>
                  </a:moveTo>
                  <a:lnTo>
                    <a:pt x="58" y="368"/>
                  </a:lnTo>
                  <a:lnTo>
                    <a:pt x="40" y="364"/>
                  </a:lnTo>
                  <a:lnTo>
                    <a:pt x="40" y="349"/>
                  </a:lnTo>
                  <a:lnTo>
                    <a:pt x="28" y="336"/>
                  </a:lnTo>
                  <a:lnTo>
                    <a:pt x="9" y="323"/>
                  </a:lnTo>
                  <a:lnTo>
                    <a:pt x="19" y="309"/>
                  </a:lnTo>
                  <a:lnTo>
                    <a:pt x="19" y="291"/>
                  </a:lnTo>
                  <a:lnTo>
                    <a:pt x="5" y="269"/>
                  </a:lnTo>
                  <a:lnTo>
                    <a:pt x="5" y="246"/>
                  </a:lnTo>
                  <a:lnTo>
                    <a:pt x="14" y="219"/>
                  </a:lnTo>
                  <a:lnTo>
                    <a:pt x="14" y="161"/>
                  </a:lnTo>
                  <a:lnTo>
                    <a:pt x="0" y="107"/>
                  </a:lnTo>
                  <a:lnTo>
                    <a:pt x="5" y="67"/>
                  </a:lnTo>
                  <a:lnTo>
                    <a:pt x="5" y="0"/>
                  </a:lnTo>
                  <a:lnTo>
                    <a:pt x="40" y="101"/>
                  </a:lnTo>
                  <a:lnTo>
                    <a:pt x="71" y="197"/>
                  </a:lnTo>
                  <a:lnTo>
                    <a:pt x="93" y="300"/>
                  </a:lnTo>
                  <a:lnTo>
                    <a:pt x="115" y="36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09" name="Freeform 190">
              <a:extLst>
                <a:ext uri="{FF2B5EF4-FFF2-40B4-BE49-F238E27FC236}">
                  <a16:creationId xmlns:a16="http://schemas.microsoft.com/office/drawing/2014/main" id="{437AC510-DA03-4969-BA27-CB19727BB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" y="1992"/>
              <a:ext cx="41" cy="14"/>
            </a:xfrm>
            <a:custGeom>
              <a:avLst/>
              <a:gdLst>
                <a:gd name="T0" fmla="*/ 2 w 206"/>
                <a:gd name="T1" fmla="*/ 1 h 69"/>
                <a:gd name="T2" fmla="*/ 3 w 206"/>
                <a:gd name="T3" fmla="*/ 1 h 69"/>
                <a:gd name="T4" fmla="*/ 5 w 206"/>
                <a:gd name="T5" fmla="*/ 0 h 69"/>
                <a:gd name="T6" fmla="*/ 7 w 206"/>
                <a:gd name="T7" fmla="*/ 0 h 69"/>
                <a:gd name="T8" fmla="*/ 8 w 206"/>
                <a:gd name="T9" fmla="*/ 0 h 69"/>
                <a:gd name="T10" fmla="*/ 8 w 206"/>
                <a:gd name="T11" fmla="*/ 1 h 69"/>
                <a:gd name="T12" fmla="*/ 7 w 206"/>
                <a:gd name="T13" fmla="*/ 2 h 69"/>
                <a:gd name="T14" fmla="*/ 5 w 206"/>
                <a:gd name="T15" fmla="*/ 2 h 69"/>
                <a:gd name="T16" fmla="*/ 2 w 206"/>
                <a:gd name="T17" fmla="*/ 3 h 69"/>
                <a:gd name="T18" fmla="*/ 0 w 206"/>
                <a:gd name="T19" fmla="*/ 3 h 69"/>
                <a:gd name="T20" fmla="*/ 2 w 206"/>
                <a:gd name="T21" fmla="*/ 1 h 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6"/>
                <a:gd name="T34" fmla="*/ 0 h 69"/>
                <a:gd name="T35" fmla="*/ 206 w 206"/>
                <a:gd name="T36" fmla="*/ 69 h 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6" h="69">
                  <a:moveTo>
                    <a:pt x="42" y="34"/>
                  </a:moveTo>
                  <a:lnTo>
                    <a:pt x="87" y="15"/>
                  </a:lnTo>
                  <a:lnTo>
                    <a:pt x="129" y="3"/>
                  </a:lnTo>
                  <a:lnTo>
                    <a:pt x="184" y="0"/>
                  </a:lnTo>
                  <a:lnTo>
                    <a:pt x="206" y="4"/>
                  </a:lnTo>
                  <a:lnTo>
                    <a:pt x="196" y="26"/>
                  </a:lnTo>
                  <a:lnTo>
                    <a:pt x="174" y="43"/>
                  </a:lnTo>
                  <a:lnTo>
                    <a:pt x="126" y="57"/>
                  </a:lnTo>
                  <a:lnTo>
                    <a:pt x="50" y="69"/>
                  </a:lnTo>
                  <a:lnTo>
                    <a:pt x="0" y="65"/>
                  </a:lnTo>
                  <a:lnTo>
                    <a:pt x="42" y="34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10" name="Freeform 191">
              <a:extLst>
                <a:ext uri="{FF2B5EF4-FFF2-40B4-BE49-F238E27FC236}">
                  <a16:creationId xmlns:a16="http://schemas.microsoft.com/office/drawing/2014/main" id="{CADF0DA5-2B92-43BE-9434-629B34F4F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" y="1999"/>
              <a:ext cx="25" cy="31"/>
            </a:xfrm>
            <a:custGeom>
              <a:avLst/>
              <a:gdLst>
                <a:gd name="T0" fmla="*/ 3 w 124"/>
                <a:gd name="T1" fmla="*/ 2 h 154"/>
                <a:gd name="T2" fmla="*/ 3 w 124"/>
                <a:gd name="T3" fmla="*/ 0 h 154"/>
                <a:gd name="T4" fmla="*/ 4 w 124"/>
                <a:gd name="T5" fmla="*/ 0 h 154"/>
                <a:gd name="T6" fmla="*/ 5 w 124"/>
                <a:gd name="T7" fmla="*/ 0 h 154"/>
                <a:gd name="T8" fmla="*/ 5 w 124"/>
                <a:gd name="T9" fmla="*/ 1 h 154"/>
                <a:gd name="T10" fmla="*/ 5 w 124"/>
                <a:gd name="T11" fmla="*/ 2 h 154"/>
                <a:gd name="T12" fmla="*/ 4 w 124"/>
                <a:gd name="T13" fmla="*/ 3 h 154"/>
                <a:gd name="T14" fmla="*/ 3 w 124"/>
                <a:gd name="T15" fmla="*/ 4 h 154"/>
                <a:gd name="T16" fmla="*/ 2 w 124"/>
                <a:gd name="T17" fmla="*/ 5 h 154"/>
                <a:gd name="T18" fmla="*/ 0 w 124"/>
                <a:gd name="T19" fmla="*/ 6 h 154"/>
                <a:gd name="T20" fmla="*/ 2 w 124"/>
                <a:gd name="T21" fmla="*/ 4 h 154"/>
                <a:gd name="T22" fmla="*/ 2 w 124"/>
                <a:gd name="T23" fmla="*/ 3 h 154"/>
                <a:gd name="T24" fmla="*/ 3 w 124"/>
                <a:gd name="T25" fmla="*/ 2 h 1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4"/>
                <a:gd name="T40" fmla="*/ 0 h 154"/>
                <a:gd name="T41" fmla="*/ 124 w 124"/>
                <a:gd name="T42" fmla="*/ 154 h 1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4" h="154">
                  <a:moveTo>
                    <a:pt x="67" y="43"/>
                  </a:moveTo>
                  <a:lnTo>
                    <a:pt x="82" y="9"/>
                  </a:lnTo>
                  <a:lnTo>
                    <a:pt x="106" y="0"/>
                  </a:lnTo>
                  <a:lnTo>
                    <a:pt x="122" y="7"/>
                  </a:lnTo>
                  <a:lnTo>
                    <a:pt x="124" y="25"/>
                  </a:lnTo>
                  <a:lnTo>
                    <a:pt x="114" y="55"/>
                  </a:lnTo>
                  <a:lnTo>
                    <a:pt x="95" y="82"/>
                  </a:lnTo>
                  <a:lnTo>
                    <a:pt x="73" y="108"/>
                  </a:lnTo>
                  <a:lnTo>
                    <a:pt x="45" y="133"/>
                  </a:lnTo>
                  <a:lnTo>
                    <a:pt x="0" y="154"/>
                  </a:lnTo>
                  <a:lnTo>
                    <a:pt x="40" y="110"/>
                  </a:lnTo>
                  <a:lnTo>
                    <a:pt x="53" y="78"/>
                  </a:lnTo>
                  <a:lnTo>
                    <a:pt x="67" y="43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11" name="Freeform 192">
              <a:extLst>
                <a:ext uri="{FF2B5EF4-FFF2-40B4-BE49-F238E27FC236}">
                  <a16:creationId xmlns:a16="http://schemas.microsoft.com/office/drawing/2014/main" id="{E4569498-C426-4BAE-8622-7022CDA33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" y="1836"/>
              <a:ext cx="60" cy="37"/>
            </a:xfrm>
            <a:custGeom>
              <a:avLst/>
              <a:gdLst>
                <a:gd name="T0" fmla="*/ 12 w 298"/>
                <a:gd name="T1" fmla="*/ 7 h 186"/>
                <a:gd name="T2" fmla="*/ 12 w 298"/>
                <a:gd name="T3" fmla="*/ 4 h 186"/>
                <a:gd name="T4" fmla="*/ 9 w 298"/>
                <a:gd name="T5" fmla="*/ 3 h 186"/>
                <a:gd name="T6" fmla="*/ 6 w 298"/>
                <a:gd name="T7" fmla="*/ 2 h 186"/>
                <a:gd name="T8" fmla="*/ 3 w 298"/>
                <a:gd name="T9" fmla="*/ 1 h 186"/>
                <a:gd name="T10" fmla="*/ 1 w 298"/>
                <a:gd name="T11" fmla="*/ 0 h 186"/>
                <a:gd name="T12" fmla="*/ 0 w 298"/>
                <a:gd name="T13" fmla="*/ 2 h 186"/>
                <a:gd name="T14" fmla="*/ 2 w 298"/>
                <a:gd name="T15" fmla="*/ 3 h 186"/>
                <a:gd name="T16" fmla="*/ 5 w 298"/>
                <a:gd name="T17" fmla="*/ 4 h 186"/>
                <a:gd name="T18" fmla="*/ 7 w 298"/>
                <a:gd name="T19" fmla="*/ 5 h 186"/>
                <a:gd name="T20" fmla="*/ 9 w 298"/>
                <a:gd name="T21" fmla="*/ 6 h 186"/>
                <a:gd name="T22" fmla="*/ 12 w 298"/>
                <a:gd name="T23" fmla="*/ 7 h 1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8"/>
                <a:gd name="T37" fmla="*/ 0 h 186"/>
                <a:gd name="T38" fmla="*/ 298 w 298"/>
                <a:gd name="T39" fmla="*/ 186 h 18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8" h="186">
                  <a:moveTo>
                    <a:pt x="298" y="186"/>
                  </a:moveTo>
                  <a:lnTo>
                    <a:pt x="289" y="109"/>
                  </a:lnTo>
                  <a:lnTo>
                    <a:pt x="226" y="82"/>
                  </a:lnTo>
                  <a:lnTo>
                    <a:pt x="142" y="49"/>
                  </a:lnTo>
                  <a:lnTo>
                    <a:pt x="80" y="25"/>
                  </a:lnTo>
                  <a:lnTo>
                    <a:pt x="23" y="0"/>
                  </a:lnTo>
                  <a:lnTo>
                    <a:pt x="0" y="53"/>
                  </a:lnTo>
                  <a:lnTo>
                    <a:pt x="55" y="84"/>
                  </a:lnTo>
                  <a:lnTo>
                    <a:pt x="119" y="107"/>
                  </a:lnTo>
                  <a:lnTo>
                    <a:pt x="168" y="122"/>
                  </a:lnTo>
                  <a:lnTo>
                    <a:pt x="229" y="154"/>
                  </a:lnTo>
                  <a:lnTo>
                    <a:pt x="298" y="186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116" name="Group 193">
            <a:extLst>
              <a:ext uri="{FF2B5EF4-FFF2-40B4-BE49-F238E27FC236}">
                <a16:creationId xmlns:a16="http://schemas.microsoft.com/office/drawing/2014/main" id="{8D3C9865-BA7D-41CD-A947-E4D2390683AF}"/>
              </a:ext>
            </a:extLst>
          </p:cNvPr>
          <p:cNvGrpSpPr>
            <a:grpSpLocks/>
          </p:cNvGrpSpPr>
          <p:nvPr/>
        </p:nvGrpSpPr>
        <p:grpSpPr bwMode="auto">
          <a:xfrm>
            <a:off x="223838" y="3394075"/>
            <a:ext cx="195262" cy="265113"/>
            <a:chOff x="141" y="2010"/>
            <a:chExt cx="123" cy="167"/>
          </a:xfrm>
        </p:grpSpPr>
        <p:sp>
          <p:nvSpPr>
            <p:cNvPr id="3296" name="Freeform 194">
              <a:extLst>
                <a:ext uri="{FF2B5EF4-FFF2-40B4-BE49-F238E27FC236}">
                  <a16:creationId xmlns:a16="http://schemas.microsoft.com/office/drawing/2014/main" id="{F2D6CB62-BA60-41AE-8BF3-39B020EFC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" y="2010"/>
              <a:ext cx="123" cy="167"/>
            </a:xfrm>
            <a:custGeom>
              <a:avLst/>
              <a:gdLst>
                <a:gd name="T0" fmla="*/ 14 w 617"/>
                <a:gd name="T1" fmla="*/ 5 h 835"/>
                <a:gd name="T2" fmla="*/ 9 w 617"/>
                <a:gd name="T3" fmla="*/ 5 h 835"/>
                <a:gd name="T4" fmla="*/ 6 w 617"/>
                <a:gd name="T5" fmla="*/ 4 h 835"/>
                <a:gd name="T6" fmla="*/ 6 w 617"/>
                <a:gd name="T7" fmla="*/ 3 h 835"/>
                <a:gd name="T8" fmla="*/ 6 w 617"/>
                <a:gd name="T9" fmla="*/ 2 h 835"/>
                <a:gd name="T10" fmla="*/ 5 w 617"/>
                <a:gd name="T11" fmla="*/ 1 h 835"/>
                <a:gd name="T12" fmla="*/ 2 w 617"/>
                <a:gd name="T13" fmla="*/ 0 h 835"/>
                <a:gd name="T14" fmla="*/ 0 w 617"/>
                <a:gd name="T15" fmla="*/ 0 h 835"/>
                <a:gd name="T16" fmla="*/ 3 w 617"/>
                <a:gd name="T17" fmla="*/ 26 h 835"/>
                <a:gd name="T18" fmla="*/ 5 w 617"/>
                <a:gd name="T19" fmla="*/ 28 h 835"/>
                <a:gd name="T20" fmla="*/ 7 w 617"/>
                <a:gd name="T21" fmla="*/ 31 h 835"/>
                <a:gd name="T22" fmla="*/ 11 w 617"/>
                <a:gd name="T23" fmla="*/ 33 h 835"/>
                <a:gd name="T24" fmla="*/ 15 w 617"/>
                <a:gd name="T25" fmla="*/ 33 h 835"/>
                <a:gd name="T26" fmla="*/ 21 w 617"/>
                <a:gd name="T27" fmla="*/ 33 h 835"/>
                <a:gd name="T28" fmla="*/ 24 w 617"/>
                <a:gd name="T29" fmla="*/ 33 h 835"/>
                <a:gd name="T30" fmla="*/ 25 w 617"/>
                <a:gd name="T31" fmla="*/ 31 h 835"/>
                <a:gd name="T32" fmla="*/ 24 w 617"/>
                <a:gd name="T33" fmla="*/ 29 h 835"/>
                <a:gd name="T34" fmla="*/ 22 w 617"/>
                <a:gd name="T35" fmla="*/ 21 h 835"/>
                <a:gd name="T36" fmla="*/ 20 w 617"/>
                <a:gd name="T37" fmla="*/ 14 h 835"/>
                <a:gd name="T38" fmla="*/ 19 w 617"/>
                <a:gd name="T39" fmla="*/ 9 h 835"/>
                <a:gd name="T40" fmla="*/ 19 w 617"/>
                <a:gd name="T41" fmla="*/ 7 h 835"/>
                <a:gd name="T42" fmla="*/ 18 w 617"/>
                <a:gd name="T43" fmla="*/ 5 h 835"/>
                <a:gd name="T44" fmla="*/ 16 w 617"/>
                <a:gd name="T45" fmla="*/ 5 h 835"/>
                <a:gd name="T46" fmla="*/ 14 w 617"/>
                <a:gd name="T47" fmla="*/ 5 h 8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17"/>
                <a:gd name="T73" fmla="*/ 0 h 835"/>
                <a:gd name="T74" fmla="*/ 617 w 617"/>
                <a:gd name="T75" fmla="*/ 835 h 83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17" h="835">
                  <a:moveTo>
                    <a:pt x="342" y="123"/>
                  </a:moveTo>
                  <a:lnTo>
                    <a:pt x="229" y="113"/>
                  </a:lnTo>
                  <a:lnTo>
                    <a:pt x="160" y="96"/>
                  </a:lnTo>
                  <a:lnTo>
                    <a:pt x="139" y="64"/>
                  </a:lnTo>
                  <a:lnTo>
                    <a:pt x="139" y="38"/>
                  </a:lnTo>
                  <a:lnTo>
                    <a:pt x="121" y="15"/>
                  </a:lnTo>
                  <a:lnTo>
                    <a:pt x="58" y="0"/>
                  </a:lnTo>
                  <a:lnTo>
                    <a:pt x="0" y="5"/>
                  </a:lnTo>
                  <a:lnTo>
                    <a:pt x="70" y="650"/>
                  </a:lnTo>
                  <a:lnTo>
                    <a:pt x="121" y="710"/>
                  </a:lnTo>
                  <a:lnTo>
                    <a:pt x="183" y="768"/>
                  </a:lnTo>
                  <a:lnTo>
                    <a:pt x="273" y="813"/>
                  </a:lnTo>
                  <a:lnTo>
                    <a:pt x="377" y="827"/>
                  </a:lnTo>
                  <a:lnTo>
                    <a:pt x="518" y="835"/>
                  </a:lnTo>
                  <a:lnTo>
                    <a:pt x="599" y="823"/>
                  </a:lnTo>
                  <a:lnTo>
                    <a:pt x="617" y="777"/>
                  </a:lnTo>
                  <a:lnTo>
                    <a:pt x="608" y="718"/>
                  </a:lnTo>
                  <a:lnTo>
                    <a:pt x="550" y="537"/>
                  </a:lnTo>
                  <a:lnTo>
                    <a:pt x="500" y="357"/>
                  </a:lnTo>
                  <a:lnTo>
                    <a:pt x="478" y="221"/>
                  </a:lnTo>
                  <a:lnTo>
                    <a:pt x="478" y="186"/>
                  </a:lnTo>
                  <a:lnTo>
                    <a:pt x="446" y="136"/>
                  </a:lnTo>
                  <a:lnTo>
                    <a:pt x="409" y="123"/>
                  </a:lnTo>
                  <a:lnTo>
                    <a:pt x="342" y="123"/>
                  </a:lnTo>
                  <a:close/>
                </a:path>
              </a:pathLst>
            </a:custGeom>
            <a:solidFill>
              <a:srgbClr val="40404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97" name="Freeform 195">
              <a:extLst>
                <a:ext uri="{FF2B5EF4-FFF2-40B4-BE49-F238E27FC236}">
                  <a16:creationId xmlns:a16="http://schemas.microsoft.com/office/drawing/2014/main" id="{70B596F9-43D6-4B7C-89D6-2F44716F9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" y="2019"/>
              <a:ext cx="106" cy="153"/>
            </a:xfrm>
            <a:custGeom>
              <a:avLst/>
              <a:gdLst>
                <a:gd name="T0" fmla="*/ 14 w 531"/>
                <a:gd name="T1" fmla="*/ 6 h 766"/>
                <a:gd name="T2" fmla="*/ 10 w 531"/>
                <a:gd name="T3" fmla="*/ 6 h 766"/>
                <a:gd name="T4" fmla="*/ 6 w 531"/>
                <a:gd name="T5" fmla="*/ 5 h 766"/>
                <a:gd name="T6" fmla="*/ 3 w 531"/>
                <a:gd name="T7" fmla="*/ 4 h 766"/>
                <a:gd name="T8" fmla="*/ 2 w 531"/>
                <a:gd name="T9" fmla="*/ 3 h 766"/>
                <a:gd name="T10" fmla="*/ 0 w 531"/>
                <a:gd name="T11" fmla="*/ 0 h 766"/>
                <a:gd name="T12" fmla="*/ 3 w 531"/>
                <a:gd name="T13" fmla="*/ 24 h 766"/>
                <a:gd name="T14" fmla="*/ 5 w 531"/>
                <a:gd name="T15" fmla="*/ 26 h 766"/>
                <a:gd name="T16" fmla="*/ 6 w 531"/>
                <a:gd name="T17" fmla="*/ 28 h 766"/>
                <a:gd name="T18" fmla="*/ 9 w 531"/>
                <a:gd name="T19" fmla="*/ 29 h 766"/>
                <a:gd name="T20" fmla="*/ 11 w 531"/>
                <a:gd name="T21" fmla="*/ 30 h 766"/>
                <a:gd name="T22" fmla="*/ 14 w 531"/>
                <a:gd name="T23" fmla="*/ 30 h 766"/>
                <a:gd name="T24" fmla="*/ 16 w 531"/>
                <a:gd name="T25" fmla="*/ 31 h 766"/>
                <a:gd name="T26" fmla="*/ 19 w 531"/>
                <a:gd name="T27" fmla="*/ 31 h 766"/>
                <a:gd name="T28" fmla="*/ 20 w 531"/>
                <a:gd name="T29" fmla="*/ 30 h 766"/>
                <a:gd name="T30" fmla="*/ 21 w 531"/>
                <a:gd name="T31" fmla="*/ 29 h 766"/>
                <a:gd name="T32" fmla="*/ 21 w 531"/>
                <a:gd name="T33" fmla="*/ 27 h 766"/>
                <a:gd name="T34" fmla="*/ 19 w 531"/>
                <a:gd name="T35" fmla="*/ 23 h 766"/>
                <a:gd name="T36" fmla="*/ 16 w 531"/>
                <a:gd name="T37" fmla="*/ 9 h 766"/>
                <a:gd name="T38" fmla="*/ 15 w 531"/>
                <a:gd name="T39" fmla="*/ 7 h 766"/>
                <a:gd name="T40" fmla="*/ 14 w 531"/>
                <a:gd name="T41" fmla="*/ 6 h 7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31"/>
                <a:gd name="T64" fmla="*/ 0 h 766"/>
                <a:gd name="T65" fmla="*/ 531 w 531"/>
                <a:gd name="T66" fmla="*/ 766 h 76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31" h="766">
                  <a:moveTo>
                    <a:pt x="347" y="154"/>
                  </a:moveTo>
                  <a:lnTo>
                    <a:pt x="248" y="150"/>
                  </a:lnTo>
                  <a:lnTo>
                    <a:pt x="143" y="131"/>
                  </a:lnTo>
                  <a:lnTo>
                    <a:pt x="81" y="99"/>
                  </a:lnTo>
                  <a:lnTo>
                    <a:pt x="46" y="72"/>
                  </a:lnTo>
                  <a:lnTo>
                    <a:pt x="0" y="0"/>
                  </a:lnTo>
                  <a:lnTo>
                    <a:pt x="67" y="589"/>
                  </a:lnTo>
                  <a:lnTo>
                    <a:pt x="113" y="643"/>
                  </a:lnTo>
                  <a:lnTo>
                    <a:pt x="162" y="694"/>
                  </a:lnTo>
                  <a:lnTo>
                    <a:pt x="225" y="729"/>
                  </a:lnTo>
                  <a:lnTo>
                    <a:pt x="279" y="747"/>
                  </a:lnTo>
                  <a:lnTo>
                    <a:pt x="347" y="756"/>
                  </a:lnTo>
                  <a:lnTo>
                    <a:pt x="409" y="766"/>
                  </a:lnTo>
                  <a:lnTo>
                    <a:pt x="480" y="766"/>
                  </a:lnTo>
                  <a:lnTo>
                    <a:pt x="512" y="756"/>
                  </a:lnTo>
                  <a:lnTo>
                    <a:pt x="531" y="729"/>
                  </a:lnTo>
                  <a:lnTo>
                    <a:pt x="522" y="685"/>
                  </a:lnTo>
                  <a:lnTo>
                    <a:pt x="476" y="581"/>
                  </a:lnTo>
                  <a:lnTo>
                    <a:pt x="399" y="229"/>
                  </a:lnTo>
                  <a:lnTo>
                    <a:pt x="387" y="180"/>
                  </a:lnTo>
                  <a:lnTo>
                    <a:pt x="347" y="154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117" name="Freeform 196">
            <a:extLst>
              <a:ext uri="{FF2B5EF4-FFF2-40B4-BE49-F238E27FC236}">
                <a16:creationId xmlns:a16="http://schemas.microsoft.com/office/drawing/2014/main" id="{86196B44-EC69-4890-BCA5-35A3EEE0B859}"/>
              </a:ext>
            </a:extLst>
          </p:cNvPr>
          <p:cNvSpPr>
            <a:spLocks/>
          </p:cNvSpPr>
          <p:nvPr/>
        </p:nvSpPr>
        <p:spPr bwMode="auto">
          <a:xfrm>
            <a:off x="703263" y="3695700"/>
            <a:ext cx="14287" cy="223838"/>
          </a:xfrm>
          <a:custGeom>
            <a:avLst/>
            <a:gdLst>
              <a:gd name="T0" fmla="*/ 3201285 w 43"/>
              <a:gd name="T1" fmla="*/ 0 h 703"/>
              <a:gd name="T2" fmla="*/ 4746938 w 43"/>
              <a:gd name="T3" fmla="*/ 3649865 h 703"/>
              <a:gd name="T4" fmla="*/ 2980667 w 43"/>
              <a:gd name="T5" fmla="*/ 6386866 h 703"/>
              <a:gd name="T6" fmla="*/ 1545654 w 43"/>
              <a:gd name="T7" fmla="*/ 12368403 h 703"/>
              <a:gd name="T8" fmla="*/ 3532544 w 43"/>
              <a:gd name="T9" fmla="*/ 17843040 h 703"/>
              <a:gd name="T10" fmla="*/ 2318149 w 43"/>
              <a:gd name="T11" fmla="*/ 49778008 h 703"/>
              <a:gd name="T12" fmla="*/ 2318149 w 43"/>
              <a:gd name="T13" fmla="*/ 70257108 h 703"/>
              <a:gd name="T14" fmla="*/ 0 w 43"/>
              <a:gd name="T15" fmla="*/ 71270906 h 703"/>
              <a:gd name="T16" fmla="*/ 220950 w 43"/>
              <a:gd name="T17" fmla="*/ 28792317 h 703"/>
              <a:gd name="T18" fmla="*/ 2318149 w 43"/>
              <a:gd name="T19" fmla="*/ 18654014 h 703"/>
              <a:gd name="T20" fmla="*/ 1104086 w 43"/>
              <a:gd name="T21" fmla="*/ 13889100 h 703"/>
              <a:gd name="T22" fmla="*/ 441568 w 43"/>
              <a:gd name="T23" fmla="*/ 12165580 h 703"/>
              <a:gd name="T24" fmla="*/ 1324704 w 43"/>
              <a:gd name="T25" fmla="*/ 6995336 h 703"/>
              <a:gd name="T26" fmla="*/ 2980667 w 43"/>
              <a:gd name="T27" fmla="*/ 4055193 h 703"/>
              <a:gd name="T28" fmla="*/ 3201285 w 43"/>
              <a:gd name="T29" fmla="*/ 0 h 70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3"/>
              <a:gd name="T46" fmla="*/ 0 h 703"/>
              <a:gd name="T47" fmla="*/ 43 w 43"/>
              <a:gd name="T48" fmla="*/ 703 h 70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3" h="703">
                <a:moveTo>
                  <a:pt x="29" y="0"/>
                </a:moveTo>
                <a:lnTo>
                  <a:pt x="43" y="36"/>
                </a:lnTo>
                <a:lnTo>
                  <a:pt x="27" y="63"/>
                </a:lnTo>
                <a:lnTo>
                  <a:pt x="14" y="122"/>
                </a:lnTo>
                <a:lnTo>
                  <a:pt x="32" y="176"/>
                </a:lnTo>
                <a:lnTo>
                  <a:pt x="21" y="491"/>
                </a:lnTo>
                <a:lnTo>
                  <a:pt x="21" y="693"/>
                </a:lnTo>
                <a:lnTo>
                  <a:pt x="0" y="703"/>
                </a:lnTo>
                <a:lnTo>
                  <a:pt x="2" y="284"/>
                </a:lnTo>
                <a:lnTo>
                  <a:pt x="21" y="184"/>
                </a:lnTo>
                <a:lnTo>
                  <a:pt x="10" y="137"/>
                </a:lnTo>
                <a:lnTo>
                  <a:pt x="4" y="120"/>
                </a:lnTo>
                <a:lnTo>
                  <a:pt x="12" y="69"/>
                </a:lnTo>
                <a:lnTo>
                  <a:pt x="27" y="40"/>
                </a:lnTo>
                <a:lnTo>
                  <a:pt x="29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18" name="Freeform 197">
            <a:extLst>
              <a:ext uri="{FF2B5EF4-FFF2-40B4-BE49-F238E27FC236}">
                <a16:creationId xmlns:a16="http://schemas.microsoft.com/office/drawing/2014/main" id="{42DB6A32-BD8D-495C-8B20-ACB62885E5EE}"/>
              </a:ext>
            </a:extLst>
          </p:cNvPr>
          <p:cNvSpPr>
            <a:spLocks/>
          </p:cNvSpPr>
          <p:nvPr/>
        </p:nvSpPr>
        <p:spPr bwMode="auto">
          <a:xfrm>
            <a:off x="646113" y="3698875"/>
            <a:ext cx="34925" cy="11113"/>
          </a:xfrm>
          <a:custGeom>
            <a:avLst/>
            <a:gdLst>
              <a:gd name="T0" fmla="*/ 10890677 w 112"/>
              <a:gd name="T1" fmla="*/ 0 h 36"/>
              <a:gd name="T2" fmla="*/ 5542474 w 112"/>
              <a:gd name="T3" fmla="*/ 2477581 h 36"/>
              <a:gd name="T4" fmla="*/ 874996 w 112"/>
              <a:gd name="T5" fmla="*/ 3430521 h 36"/>
              <a:gd name="T6" fmla="*/ 0 w 112"/>
              <a:gd name="T7" fmla="*/ 3430521 h 36"/>
              <a:gd name="T8" fmla="*/ 2819882 w 112"/>
              <a:gd name="T9" fmla="*/ 1048326 h 36"/>
              <a:gd name="T10" fmla="*/ 10890677 w 112"/>
              <a:gd name="T11" fmla="*/ 0 h 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36"/>
              <a:gd name="T20" fmla="*/ 112 w 112"/>
              <a:gd name="T21" fmla="*/ 36 h 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36">
                <a:moveTo>
                  <a:pt x="112" y="0"/>
                </a:moveTo>
                <a:lnTo>
                  <a:pt x="57" y="26"/>
                </a:lnTo>
                <a:lnTo>
                  <a:pt x="9" y="36"/>
                </a:lnTo>
                <a:lnTo>
                  <a:pt x="0" y="36"/>
                </a:lnTo>
                <a:lnTo>
                  <a:pt x="29" y="11"/>
                </a:lnTo>
                <a:lnTo>
                  <a:pt x="11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19" name="Freeform 198">
            <a:extLst>
              <a:ext uri="{FF2B5EF4-FFF2-40B4-BE49-F238E27FC236}">
                <a16:creationId xmlns:a16="http://schemas.microsoft.com/office/drawing/2014/main" id="{A939F41C-C56D-4C51-8E44-F5225F6F0C17}"/>
              </a:ext>
            </a:extLst>
          </p:cNvPr>
          <p:cNvSpPr>
            <a:spLocks/>
          </p:cNvSpPr>
          <p:nvPr/>
        </p:nvSpPr>
        <p:spPr bwMode="auto">
          <a:xfrm>
            <a:off x="498475" y="3117850"/>
            <a:ext cx="47625" cy="128588"/>
          </a:xfrm>
          <a:custGeom>
            <a:avLst/>
            <a:gdLst>
              <a:gd name="T0" fmla="*/ 0 w 150"/>
              <a:gd name="T1" fmla="*/ 0 h 407"/>
              <a:gd name="T2" fmla="*/ 2016125 w 150"/>
              <a:gd name="T3" fmla="*/ 998058 h 407"/>
              <a:gd name="T4" fmla="*/ 1713865 w 150"/>
              <a:gd name="T5" fmla="*/ 3393839 h 407"/>
              <a:gd name="T6" fmla="*/ 3629025 w 150"/>
              <a:gd name="T7" fmla="*/ 2196106 h 407"/>
              <a:gd name="T8" fmla="*/ 3326765 w 150"/>
              <a:gd name="T9" fmla="*/ 4990920 h 407"/>
              <a:gd name="T10" fmla="*/ 5846763 w 150"/>
              <a:gd name="T11" fmla="*/ 4591571 h 407"/>
              <a:gd name="T12" fmla="*/ 3931285 w 150"/>
              <a:gd name="T13" fmla="*/ 6887515 h 407"/>
              <a:gd name="T14" fmla="*/ 9173209 w 150"/>
              <a:gd name="T15" fmla="*/ 7286864 h 407"/>
              <a:gd name="T16" fmla="*/ 6149022 w 150"/>
              <a:gd name="T17" fmla="*/ 10081678 h 407"/>
              <a:gd name="T18" fmla="*/ 10584498 w 150"/>
              <a:gd name="T19" fmla="*/ 10081678 h 407"/>
              <a:gd name="T20" fmla="*/ 7560627 w 150"/>
              <a:gd name="T21" fmla="*/ 12976331 h 407"/>
              <a:gd name="T22" fmla="*/ 12197397 w 150"/>
              <a:gd name="T23" fmla="*/ 12677135 h 407"/>
              <a:gd name="T24" fmla="*/ 9274174 w 150"/>
              <a:gd name="T25" fmla="*/ 16669681 h 407"/>
              <a:gd name="T26" fmla="*/ 13407390 w 150"/>
              <a:gd name="T27" fmla="*/ 16370169 h 407"/>
              <a:gd name="T28" fmla="*/ 9879011 w 150"/>
              <a:gd name="T29" fmla="*/ 19863844 h 407"/>
              <a:gd name="T30" fmla="*/ 15120936 w 150"/>
              <a:gd name="T31" fmla="*/ 20462868 h 407"/>
              <a:gd name="T32" fmla="*/ 10584498 w 150"/>
              <a:gd name="T33" fmla="*/ 23657035 h 407"/>
              <a:gd name="T34" fmla="*/ 15120936 w 150"/>
              <a:gd name="T35" fmla="*/ 24954605 h 407"/>
              <a:gd name="T36" fmla="*/ 10181271 w 150"/>
              <a:gd name="T37" fmla="*/ 26551686 h 407"/>
              <a:gd name="T38" fmla="*/ 14717711 w 150"/>
              <a:gd name="T39" fmla="*/ 29246978 h 407"/>
              <a:gd name="T40" fmla="*/ 9879011 w 150"/>
              <a:gd name="T41" fmla="*/ 31143572 h 407"/>
              <a:gd name="T42" fmla="*/ 14112874 w 150"/>
              <a:gd name="T43" fmla="*/ 34237897 h 407"/>
              <a:gd name="T44" fmla="*/ 9879011 w 150"/>
              <a:gd name="T45" fmla="*/ 35435629 h 407"/>
              <a:gd name="T46" fmla="*/ 12197397 w 150"/>
              <a:gd name="T47" fmla="*/ 38130606 h 407"/>
              <a:gd name="T48" fmla="*/ 8870949 w 150"/>
              <a:gd name="T49" fmla="*/ 40626223 h 40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50"/>
              <a:gd name="T76" fmla="*/ 0 h 407"/>
              <a:gd name="T77" fmla="*/ 150 w 150"/>
              <a:gd name="T78" fmla="*/ 407 h 40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50" h="407">
                <a:moveTo>
                  <a:pt x="0" y="0"/>
                </a:moveTo>
                <a:lnTo>
                  <a:pt x="20" y="10"/>
                </a:lnTo>
                <a:lnTo>
                  <a:pt x="17" y="34"/>
                </a:lnTo>
                <a:lnTo>
                  <a:pt x="36" y="22"/>
                </a:lnTo>
                <a:lnTo>
                  <a:pt x="33" y="50"/>
                </a:lnTo>
                <a:lnTo>
                  <a:pt x="58" y="46"/>
                </a:lnTo>
                <a:lnTo>
                  <a:pt x="39" y="69"/>
                </a:lnTo>
                <a:lnTo>
                  <a:pt x="91" y="73"/>
                </a:lnTo>
                <a:lnTo>
                  <a:pt x="61" y="101"/>
                </a:lnTo>
                <a:lnTo>
                  <a:pt x="105" y="101"/>
                </a:lnTo>
                <a:lnTo>
                  <a:pt x="75" y="130"/>
                </a:lnTo>
                <a:lnTo>
                  <a:pt x="121" y="127"/>
                </a:lnTo>
                <a:lnTo>
                  <a:pt x="92" y="167"/>
                </a:lnTo>
                <a:lnTo>
                  <a:pt x="133" y="164"/>
                </a:lnTo>
                <a:lnTo>
                  <a:pt x="98" y="199"/>
                </a:lnTo>
                <a:lnTo>
                  <a:pt x="150" y="205"/>
                </a:lnTo>
                <a:lnTo>
                  <a:pt x="105" y="237"/>
                </a:lnTo>
                <a:lnTo>
                  <a:pt x="150" y="250"/>
                </a:lnTo>
                <a:lnTo>
                  <a:pt x="101" y="266"/>
                </a:lnTo>
                <a:lnTo>
                  <a:pt x="146" y="293"/>
                </a:lnTo>
                <a:lnTo>
                  <a:pt x="98" y="312"/>
                </a:lnTo>
                <a:lnTo>
                  <a:pt x="140" y="343"/>
                </a:lnTo>
                <a:lnTo>
                  <a:pt x="98" y="355"/>
                </a:lnTo>
                <a:lnTo>
                  <a:pt x="121" y="382"/>
                </a:lnTo>
                <a:lnTo>
                  <a:pt x="88" y="40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120" name="Group 199">
            <a:extLst>
              <a:ext uri="{FF2B5EF4-FFF2-40B4-BE49-F238E27FC236}">
                <a16:creationId xmlns:a16="http://schemas.microsoft.com/office/drawing/2014/main" id="{F100AEC0-A193-4AE9-AC16-20EB13667F4B}"/>
              </a:ext>
            </a:extLst>
          </p:cNvPr>
          <p:cNvGrpSpPr>
            <a:grpSpLocks/>
          </p:cNvGrpSpPr>
          <p:nvPr/>
        </p:nvGrpSpPr>
        <p:grpSpPr bwMode="auto">
          <a:xfrm>
            <a:off x="7926388" y="2860675"/>
            <a:ext cx="709612" cy="495300"/>
            <a:chOff x="4993" y="1674"/>
            <a:chExt cx="447" cy="312"/>
          </a:xfrm>
        </p:grpSpPr>
        <p:grpSp>
          <p:nvGrpSpPr>
            <p:cNvPr id="3245" name="Group 200">
              <a:extLst>
                <a:ext uri="{FF2B5EF4-FFF2-40B4-BE49-F238E27FC236}">
                  <a16:creationId xmlns:a16="http://schemas.microsoft.com/office/drawing/2014/main" id="{D65062EF-A7BE-4E1B-B443-B88A7CF509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3" y="1674"/>
              <a:ext cx="345" cy="282"/>
              <a:chOff x="4993" y="1674"/>
              <a:chExt cx="345" cy="282"/>
            </a:xfrm>
          </p:grpSpPr>
          <p:grpSp>
            <p:nvGrpSpPr>
              <p:cNvPr id="3278" name="Group 201">
                <a:extLst>
                  <a:ext uri="{FF2B5EF4-FFF2-40B4-BE49-F238E27FC236}">
                    <a16:creationId xmlns:a16="http://schemas.microsoft.com/office/drawing/2014/main" id="{AF7304EC-7F90-46AF-B3C6-54887408AB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3" y="1674"/>
                <a:ext cx="345" cy="282"/>
                <a:chOff x="4993" y="1674"/>
                <a:chExt cx="345" cy="282"/>
              </a:xfrm>
            </p:grpSpPr>
            <p:grpSp>
              <p:nvGrpSpPr>
                <p:cNvPr id="3287" name="Group 202">
                  <a:extLst>
                    <a:ext uri="{FF2B5EF4-FFF2-40B4-BE49-F238E27FC236}">
                      <a16:creationId xmlns:a16="http://schemas.microsoft.com/office/drawing/2014/main" id="{B4317C1E-BD99-4A35-A191-2B794C7596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93" y="1833"/>
                  <a:ext cx="345" cy="123"/>
                  <a:chOff x="4993" y="1833"/>
                  <a:chExt cx="345" cy="123"/>
                </a:xfrm>
              </p:grpSpPr>
              <p:sp>
                <p:nvSpPr>
                  <p:cNvPr id="3293" name="Freeform 203">
                    <a:extLst>
                      <a:ext uri="{FF2B5EF4-FFF2-40B4-BE49-F238E27FC236}">
                        <a16:creationId xmlns:a16="http://schemas.microsoft.com/office/drawing/2014/main" id="{430045F9-834F-433F-8D6E-20A5A36BB4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40" y="1833"/>
                    <a:ext cx="198" cy="123"/>
                  </a:xfrm>
                  <a:custGeom>
                    <a:avLst/>
                    <a:gdLst>
                      <a:gd name="T0" fmla="*/ 0 w 1188"/>
                      <a:gd name="T1" fmla="*/ 6 h 738"/>
                      <a:gd name="T2" fmla="*/ 0 w 1188"/>
                      <a:gd name="T3" fmla="*/ 20 h 738"/>
                      <a:gd name="T4" fmla="*/ 33 w 1188"/>
                      <a:gd name="T5" fmla="*/ 10 h 738"/>
                      <a:gd name="T6" fmla="*/ 33 w 1188"/>
                      <a:gd name="T7" fmla="*/ 0 h 738"/>
                      <a:gd name="T8" fmla="*/ 0 w 1188"/>
                      <a:gd name="T9" fmla="*/ 6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8"/>
                      <a:gd name="T16" fmla="*/ 0 h 738"/>
                      <a:gd name="T17" fmla="*/ 1188 w 1188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8" h="738">
                        <a:moveTo>
                          <a:pt x="0" y="225"/>
                        </a:moveTo>
                        <a:lnTo>
                          <a:pt x="0" y="738"/>
                        </a:lnTo>
                        <a:lnTo>
                          <a:pt x="1188" y="360"/>
                        </a:lnTo>
                        <a:lnTo>
                          <a:pt x="1188" y="0"/>
                        </a:lnTo>
                        <a:lnTo>
                          <a:pt x="0" y="225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94" name="Freeform 204">
                    <a:extLst>
                      <a:ext uri="{FF2B5EF4-FFF2-40B4-BE49-F238E27FC236}">
                        <a16:creationId xmlns:a16="http://schemas.microsoft.com/office/drawing/2014/main" id="{3475C0B2-C9B6-41BC-A3DD-8DE340A68A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93" y="1862"/>
                    <a:ext cx="147" cy="94"/>
                  </a:xfrm>
                  <a:custGeom>
                    <a:avLst/>
                    <a:gdLst>
                      <a:gd name="T0" fmla="*/ 25 w 882"/>
                      <a:gd name="T1" fmla="*/ 1 h 563"/>
                      <a:gd name="T2" fmla="*/ 25 w 882"/>
                      <a:gd name="T3" fmla="*/ 16 h 563"/>
                      <a:gd name="T4" fmla="*/ 0 w 882"/>
                      <a:gd name="T5" fmla="*/ 12 h 563"/>
                      <a:gd name="T6" fmla="*/ 0 w 882"/>
                      <a:gd name="T7" fmla="*/ 0 h 563"/>
                      <a:gd name="T8" fmla="*/ 25 w 882"/>
                      <a:gd name="T9" fmla="*/ 1 h 5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82"/>
                      <a:gd name="T16" fmla="*/ 0 h 563"/>
                      <a:gd name="T17" fmla="*/ 882 w 882"/>
                      <a:gd name="T18" fmla="*/ 563 h 5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82" h="563">
                        <a:moveTo>
                          <a:pt x="882" y="50"/>
                        </a:moveTo>
                        <a:lnTo>
                          <a:pt x="882" y="563"/>
                        </a:lnTo>
                        <a:lnTo>
                          <a:pt x="0" y="436"/>
                        </a:lnTo>
                        <a:lnTo>
                          <a:pt x="0" y="0"/>
                        </a:lnTo>
                        <a:lnTo>
                          <a:pt x="882" y="5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95" name="Freeform 205">
                    <a:extLst>
                      <a:ext uri="{FF2B5EF4-FFF2-40B4-BE49-F238E27FC236}">
                        <a16:creationId xmlns:a16="http://schemas.microsoft.com/office/drawing/2014/main" id="{A94499A6-05C6-4EAD-A9E6-9F1624264F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93" y="1833"/>
                    <a:ext cx="345" cy="38"/>
                  </a:xfrm>
                  <a:custGeom>
                    <a:avLst/>
                    <a:gdLst>
                      <a:gd name="T0" fmla="*/ 0 w 2070"/>
                      <a:gd name="T1" fmla="*/ 5 h 225"/>
                      <a:gd name="T2" fmla="*/ 25 w 2070"/>
                      <a:gd name="T3" fmla="*/ 6 h 225"/>
                      <a:gd name="T4" fmla="*/ 57 w 2070"/>
                      <a:gd name="T5" fmla="*/ 0 h 225"/>
                      <a:gd name="T6" fmla="*/ 33 w 2070"/>
                      <a:gd name="T7" fmla="*/ 0 h 225"/>
                      <a:gd name="T8" fmla="*/ 0 w 2070"/>
                      <a:gd name="T9" fmla="*/ 5 h 2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70"/>
                      <a:gd name="T16" fmla="*/ 0 h 225"/>
                      <a:gd name="T17" fmla="*/ 2070 w 2070"/>
                      <a:gd name="T18" fmla="*/ 225 h 2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70" h="225">
                        <a:moveTo>
                          <a:pt x="0" y="175"/>
                        </a:moveTo>
                        <a:lnTo>
                          <a:pt x="892" y="225"/>
                        </a:lnTo>
                        <a:lnTo>
                          <a:pt x="2070" y="0"/>
                        </a:lnTo>
                        <a:lnTo>
                          <a:pt x="1202" y="0"/>
                        </a:lnTo>
                        <a:lnTo>
                          <a:pt x="0" y="17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3288" name="Freeform 206">
                  <a:extLst>
                    <a:ext uri="{FF2B5EF4-FFF2-40B4-BE49-F238E27FC236}">
                      <a16:creationId xmlns:a16="http://schemas.microsoft.com/office/drawing/2014/main" id="{917D805A-2248-42D1-994A-28CE975CF4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5" y="1823"/>
                  <a:ext cx="126" cy="35"/>
                </a:xfrm>
                <a:custGeom>
                  <a:avLst/>
                  <a:gdLst>
                    <a:gd name="T0" fmla="*/ 0 w 751"/>
                    <a:gd name="T1" fmla="*/ 3 h 210"/>
                    <a:gd name="T2" fmla="*/ 0 w 751"/>
                    <a:gd name="T3" fmla="*/ 5 h 210"/>
                    <a:gd name="T4" fmla="*/ 10 w 751"/>
                    <a:gd name="T5" fmla="*/ 6 h 210"/>
                    <a:gd name="T6" fmla="*/ 21 w 751"/>
                    <a:gd name="T7" fmla="*/ 4 h 210"/>
                    <a:gd name="T8" fmla="*/ 21 w 751"/>
                    <a:gd name="T9" fmla="*/ 0 h 210"/>
                    <a:gd name="T10" fmla="*/ 0 w 751"/>
                    <a:gd name="T11" fmla="*/ 3 h 2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51"/>
                    <a:gd name="T19" fmla="*/ 0 h 210"/>
                    <a:gd name="T20" fmla="*/ 751 w 751"/>
                    <a:gd name="T21" fmla="*/ 210 h 21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51" h="210">
                      <a:moveTo>
                        <a:pt x="0" y="120"/>
                      </a:moveTo>
                      <a:lnTo>
                        <a:pt x="0" y="188"/>
                      </a:lnTo>
                      <a:lnTo>
                        <a:pt x="351" y="210"/>
                      </a:lnTo>
                      <a:lnTo>
                        <a:pt x="751" y="135"/>
                      </a:lnTo>
                      <a:lnTo>
                        <a:pt x="751" y="0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3289" name="Group 207">
                  <a:extLst>
                    <a:ext uri="{FF2B5EF4-FFF2-40B4-BE49-F238E27FC236}">
                      <a16:creationId xmlns:a16="http://schemas.microsoft.com/office/drawing/2014/main" id="{167B95BE-60DA-4E73-83D7-7BE752F247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20" y="1674"/>
                  <a:ext cx="279" cy="176"/>
                  <a:chOff x="5020" y="1674"/>
                  <a:chExt cx="279" cy="176"/>
                </a:xfrm>
              </p:grpSpPr>
              <p:sp>
                <p:nvSpPr>
                  <p:cNvPr id="3290" name="Freeform 208">
                    <a:extLst>
                      <a:ext uri="{FF2B5EF4-FFF2-40B4-BE49-F238E27FC236}">
                        <a16:creationId xmlns:a16="http://schemas.microsoft.com/office/drawing/2014/main" id="{885983C5-0D7D-4C76-B5A8-99B572EE95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39" y="1674"/>
                    <a:ext cx="160" cy="172"/>
                  </a:xfrm>
                  <a:custGeom>
                    <a:avLst/>
                    <a:gdLst>
                      <a:gd name="T0" fmla="*/ 4 w 960"/>
                      <a:gd name="T1" fmla="*/ 29 h 1031"/>
                      <a:gd name="T2" fmla="*/ 0 w 960"/>
                      <a:gd name="T3" fmla="*/ 1 h 1031"/>
                      <a:gd name="T4" fmla="*/ 23 w 960"/>
                      <a:gd name="T5" fmla="*/ 0 h 1031"/>
                      <a:gd name="T6" fmla="*/ 27 w 960"/>
                      <a:gd name="T7" fmla="*/ 25 h 1031"/>
                      <a:gd name="T8" fmla="*/ 4 w 960"/>
                      <a:gd name="T9" fmla="*/ 29 h 10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60"/>
                      <a:gd name="T16" fmla="*/ 0 h 1031"/>
                      <a:gd name="T17" fmla="*/ 960 w 960"/>
                      <a:gd name="T18" fmla="*/ 1031 h 10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60" h="1031">
                        <a:moveTo>
                          <a:pt x="135" y="1031"/>
                        </a:moveTo>
                        <a:lnTo>
                          <a:pt x="0" y="33"/>
                        </a:lnTo>
                        <a:lnTo>
                          <a:pt x="827" y="0"/>
                        </a:lnTo>
                        <a:lnTo>
                          <a:pt x="960" y="889"/>
                        </a:lnTo>
                        <a:lnTo>
                          <a:pt x="135" y="1031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91" name="Freeform 209">
                    <a:extLst>
                      <a:ext uri="{FF2B5EF4-FFF2-40B4-BE49-F238E27FC236}">
                        <a16:creationId xmlns:a16="http://schemas.microsoft.com/office/drawing/2014/main" id="{B002538C-4D2E-47EA-B74F-6A9CF4795E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0" y="1679"/>
                    <a:ext cx="141" cy="171"/>
                  </a:xfrm>
                  <a:custGeom>
                    <a:avLst/>
                    <a:gdLst>
                      <a:gd name="T0" fmla="*/ 20 w 850"/>
                      <a:gd name="T1" fmla="*/ 0 h 1026"/>
                      <a:gd name="T2" fmla="*/ 0 w 850"/>
                      <a:gd name="T3" fmla="*/ 6 h 1026"/>
                      <a:gd name="T4" fmla="*/ 3 w 850"/>
                      <a:gd name="T5" fmla="*/ 28 h 1026"/>
                      <a:gd name="T6" fmla="*/ 23 w 850"/>
                      <a:gd name="T7" fmla="*/ 28 h 1026"/>
                      <a:gd name="T8" fmla="*/ 20 w 850"/>
                      <a:gd name="T9" fmla="*/ 0 h 10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50"/>
                      <a:gd name="T16" fmla="*/ 0 h 1026"/>
                      <a:gd name="T17" fmla="*/ 850 w 850"/>
                      <a:gd name="T18" fmla="*/ 1026 h 10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50" h="1026">
                        <a:moveTo>
                          <a:pt x="715" y="0"/>
                        </a:moveTo>
                        <a:lnTo>
                          <a:pt x="0" y="228"/>
                        </a:lnTo>
                        <a:lnTo>
                          <a:pt x="102" y="1026"/>
                        </a:lnTo>
                        <a:lnTo>
                          <a:pt x="850" y="1000"/>
                        </a:lnTo>
                        <a:lnTo>
                          <a:pt x="715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92" name="Freeform 210">
                    <a:extLst>
                      <a:ext uri="{FF2B5EF4-FFF2-40B4-BE49-F238E27FC236}">
                        <a16:creationId xmlns:a16="http://schemas.microsoft.com/office/drawing/2014/main" id="{7DBE53F8-AE6E-4AA4-8271-83025F4CE0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66" y="1691"/>
                    <a:ext cx="115" cy="129"/>
                  </a:xfrm>
                  <a:custGeom>
                    <a:avLst/>
                    <a:gdLst>
                      <a:gd name="T0" fmla="*/ 0 w 689"/>
                      <a:gd name="T1" fmla="*/ 1 h 778"/>
                      <a:gd name="T2" fmla="*/ 3 w 689"/>
                      <a:gd name="T3" fmla="*/ 21 h 778"/>
                      <a:gd name="T4" fmla="*/ 19 w 689"/>
                      <a:gd name="T5" fmla="*/ 19 h 778"/>
                      <a:gd name="T6" fmla="*/ 16 w 689"/>
                      <a:gd name="T7" fmla="*/ 0 h 778"/>
                      <a:gd name="T8" fmla="*/ 0 w 689"/>
                      <a:gd name="T9" fmla="*/ 1 h 7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89"/>
                      <a:gd name="T16" fmla="*/ 0 h 778"/>
                      <a:gd name="T17" fmla="*/ 689 w 689"/>
                      <a:gd name="T18" fmla="*/ 778 h 7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89" h="778">
                        <a:moveTo>
                          <a:pt x="0" y="36"/>
                        </a:moveTo>
                        <a:lnTo>
                          <a:pt x="98" y="778"/>
                        </a:lnTo>
                        <a:lnTo>
                          <a:pt x="689" y="689"/>
                        </a:lnTo>
                        <a:lnTo>
                          <a:pt x="587" y="0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3279" name="Group 211">
                <a:extLst>
                  <a:ext uri="{FF2B5EF4-FFF2-40B4-BE49-F238E27FC236}">
                    <a16:creationId xmlns:a16="http://schemas.microsoft.com/office/drawing/2014/main" id="{8333D374-C502-43C3-9E49-37B7A63CB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12" y="1846"/>
                <a:ext cx="113" cy="80"/>
                <a:chOff x="5212" y="1846"/>
                <a:chExt cx="113" cy="80"/>
              </a:xfrm>
            </p:grpSpPr>
            <p:sp>
              <p:nvSpPr>
                <p:cNvPr id="3280" name="Freeform 212">
                  <a:extLst>
                    <a:ext uri="{FF2B5EF4-FFF2-40B4-BE49-F238E27FC236}">
                      <a16:creationId xmlns:a16="http://schemas.microsoft.com/office/drawing/2014/main" id="{A10829BA-5C14-4893-B4EA-DEF369DE27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2" y="1846"/>
                  <a:ext cx="112" cy="80"/>
                </a:xfrm>
                <a:custGeom>
                  <a:avLst/>
                  <a:gdLst>
                    <a:gd name="T0" fmla="*/ 19 w 674"/>
                    <a:gd name="T1" fmla="*/ 0 h 482"/>
                    <a:gd name="T2" fmla="*/ 0 w 674"/>
                    <a:gd name="T3" fmla="*/ 4 h 482"/>
                    <a:gd name="T4" fmla="*/ 0 w 674"/>
                    <a:gd name="T5" fmla="*/ 13 h 482"/>
                    <a:gd name="T6" fmla="*/ 19 w 674"/>
                    <a:gd name="T7" fmla="*/ 7 h 482"/>
                    <a:gd name="T8" fmla="*/ 19 w 674"/>
                    <a:gd name="T9" fmla="*/ 0 h 4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4"/>
                    <a:gd name="T16" fmla="*/ 0 h 482"/>
                    <a:gd name="T17" fmla="*/ 674 w 674"/>
                    <a:gd name="T18" fmla="*/ 482 h 4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4" h="482">
                      <a:moveTo>
                        <a:pt x="674" y="0"/>
                      </a:moveTo>
                      <a:lnTo>
                        <a:pt x="0" y="143"/>
                      </a:lnTo>
                      <a:lnTo>
                        <a:pt x="0" y="482"/>
                      </a:lnTo>
                      <a:lnTo>
                        <a:pt x="674" y="271"/>
                      </a:lnTo>
                      <a:lnTo>
                        <a:pt x="674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81" name="Line 213">
                  <a:extLst>
                    <a:ext uri="{FF2B5EF4-FFF2-40B4-BE49-F238E27FC236}">
                      <a16:creationId xmlns:a16="http://schemas.microsoft.com/office/drawing/2014/main" id="{F6BE1806-FB93-4838-B4D9-B1D315D6FD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286" y="1866"/>
                  <a:ext cx="30" cy="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2" name="Line 214">
                  <a:extLst>
                    <a:ext uri="{FF2B5EF4-FFF2-40B4-BE49-F238E27FC236}">
                      <a16:creationId xmlns:a16="http://schemas.microsoft.com/office/drawing/2014/main" id="{287CB948-502A-4944-90F0-8EBA7CC666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231" y="1876"/>
                  <a:ext cx="39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3" name="Line 215">
                  <a:extLst>
                    <a:ext uri="{FF2B5EF4-FFF2-40B4-BE49-F238E27FC236}">
                      <a16:creationId xmlns:a16="http://schemas.microsoft.com/office/drawing/2014/main" id="{CACC9000-DB24-4906-B01D-1FA105A69B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77" y="1856"/>
                  <a:ext cx="1" cy="52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4" name="Line 216">
                  <a:extLst>
                    <a:ext uri="{FF2B5EF4-FFF2-40B4-BE49-F238E27FC236}">
                      <a16:creationId xmlns:a16="http://schemas.microsoft.com/office/drawing/2014/main" id="{25106C2B-39E2-46F5-81C0-4C228FDC7F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23" y="1868"/>
                  <a:ext cx="1" cy="57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5" name="Line 217">
                  <a:extLst>
                    <a:ext uri="{FF2B5EF4-FFF2-40B4-BE49-F238E27FC236}">
                      <a16:creationId xmlns:a16="http://schemas.microsoft.com/office/drawing/2014/main" id="{E19ECD79-2C4D-442C-8835-C3F16EF468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223" y="1867"/>
                  <a:ext cx="102" cy="26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6" name="Line 218">
                  <a:extLst>
                    <a:ext uri="{FF2B5EF4-FFF2-40B4-BE49-F238E27FC236}">
                      <a16:creationId xmlns:a16="http://schemas.microsoft.com/office/drawing/2014/main" id="{DEC28A26-85EE-4A73-952E-CAD30620A3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223" y="1860"/>
                  <a:ext cx="102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46" name="Group 219">
              <a:extLst>
                <a:ext uri="{FF2B5EF4-FFF2-40B4-BE49-F238E27FC236}">
                  <a16:creationId xmlns:a16="http://schemas.microsoft.com/office/drawing/2014/main" id="{AC4F0F0D-D1DC-4876-9DFF-3221003EF5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0" y="1848"/>
              <a:ext cx="270" cy="138"/>
              <a:chOff x="5170" y="1848"/>
              <a:chExt cx="270" cy="138"/>
            </a:xfrm>
          </p:grpSpPr>
          <p:grpSp>
            <p:nvGrpSpPr>
              <p:cNvPr id="3247" name="Group 220">
                <a:extLst>
                  <a:ext uri="{FF2B5EF4-FFF2-40B4-BE49-F238E27FC236}">
                    <a16:creationId xmlns:a16="http://schemas.microsoft.com/office/drawing/2014/main" id="{7D931625-9754-42FA-B8F2-80E72D8B1A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8" y="1923"/>
                <a:ext cx="43" cy="32"/>
                <a:chOff x="5188" y="1923"/>
                <a:chExt cx="43" cy="32"/>
              </a:xfrm>
            </p:grpSpPr>
            <p:sp>
              <p:nvSpPr>
                <p:cNvPr id="3276" name="Freeform 221">
                  <a:extLst>
                    <a:ext uri="{FF2B5EF4-FFF2-40B4-BE49-F238E27FC236}">
                      <a16:creationId xmlns:a16="http://schemas.microsoft.com/office/drawing/2014/main" id="{29E8F406-1143-4AEE-BADF-1647E94A9D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8" y="1923"/>
                  <a:ext cx="12" cy="32"/>
                </a:xfrm>
                <a:custGeom>
                  <a:avLst/>
                  <a:gdLst>
                    <a:gd name="T0" fmla="*/ 1 w 75"/>
                    <a:gd name="T1" fmla="*/ 0 h 194"/>
                    <a:gd name="T2" fmla="*/ 0 w 75"/>
                    <a:gd name="T3" fmla="*/ 5 h 194"/>
                    <a:gd name="T4" fmla="*/ 1 w 75"/>
                    <a:gd name="T5" fmla="*/ 5 h 194"/>
                    <a:gd name="T6" fmla="*/ 2 w 75"/>
                    <a:gd name="T7" fmla="*/ 0 h 194"/>
                    <a:gd name="T8" fmla="*/ 1 w 75"/>
                    <a:gd name="T9" fmla="*/ 0 h 1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4"/>
                    <a:gd name="T17" fmla="*/ 75 w 75"/>
                    <a:gd name="T18" fmla="*/ 194 h 1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4">
                      <a:moveTo>
                        <a:pt x="23" y="0"/>
                      </a:moveTo>
                      <a:lnTo>
                        <a:pt x="0" y="183"/>
                      </a:lnTo>
                      <a:lnTo>
                        <a:pt x="55" y="194"/>
                      </a:lnTo>
                      <a:lnTo>
                        <a:pt x="75" y="8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77" name="Freeform 222">
                  <a:extLst>
                    <a:ext uri="{FF2B5EF4-FFF2-40B4-BE49-F238E27FC236}">
                      <a16:creationId xmlns:a16="http://schemas.microsoft.com/office/drawing/2014/main" id="{EE6CAE5F-B622-4C2C-9F73-5680522B32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97" y="1927"/>
                  <a:ext cx="34" cy="28"/>
                </a:xfrm>
                <a:custGeom>
                  <a:avLst/>
                  <a:gdLst>
                    <a:gd name="T0" fmla="*/ 0 w 206"/>
                    <a:gd name="T1" fmla="*/ 0 h 168"/>
                    <a:gd name="T2" fmla="*/ 0 w 206"/>
                    <a:gd name="T3" fmla="*/ 5 h 168"/>
                    <a:gd name="T4" fmla="*/ 6 w 206"/>
                    <a:gd name="T5" fmla="*/ 2 h 168"/>
                    <a:gd name="T6" fmla="*/ 3 w 206"/>
                    <a:gd name="T7" fmla="*/ 2 h 168"/>
                    <a:gd name="T8" fmla="*/ 1 w 206"/>
                    <a:gd name="T9" fmla="*/ 3 h 168"/>
                    <a:gd name="T10" fmla="*/ 2 w 206"/>
                    <a:gd name="T11" fmla="*/ 0 h 168"/>
                    <a:gd name="T12" fmla="*/ 0 w 206"/>
                    <a:gd name="T13" fmla="*/ 0 h 16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6"/>
                    <a:gd name="T22" fmla="*/ 0 h 168"/>
                    <a:gd name="T23" fmla="*/ 206 w 206"/>
                    <a:gd name="T24" fmla="*/ 168 h 16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6" h="168">
                      <a:moveTo>
                        <a:pt x="17" y="5"/>
                      </a:moveTo>
                      <a:lnTo>
                        <a:pt x="0" y="168"/>
                      </a:lnTo>
                      <a:lnTo>
                        <a:pt x="206" y="84"/>
                      </a:lnTo>
                      <a:lnTo>
                        <a:pt x="126" y="58"/>
                      </a:lnTo>
                      <a:lnTo>
                        <a:pt x="52" y="97"/>
                      </a:lnTo>
                      <a:lnTo>
                        <a:pt x="75" y="0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248" name="Group 223">
                <a:extLst>
                  <a:ext uri="{FF2B5EF4-FFF2-40B4-BE49-F238E27FC236}">
                    <a16:creationId xmlns:a16="http://schemas.microsoft.com/office/drawing/2014/main" id="{64AB5AFF-3460-49B8-8814-55939C95F7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70" y="1848"/>
                <a:ext cx="270" cy="138"/>
                <a:chOff x="5170" y="1848"/>
                <a:chExt cx="270" cy="138"/>
              </a:xfrm>
            </p:grpSpPr>
            <p:sp>
              <p:nvSpPr>
                <p:cNvPr id="3249" name="Freeform 224">
                  <a:extLst>
                    <a:ext uri="{FF2B5EF4-FFF2-40B4-BE49-F238E27FC236}">
                      <a16:creationId xmlns:a16="http://schemas.microsoft.com/office/drawing/2014/main" id="{DA27C712-8137-49F6-85DC-22BE01E45F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5" y="1848"/>
                  <a:ext cx="264" cy="122"/>
                </a:xfrm>
                <a:custGeom>
                  <a:avLst/>
                  <a:gdLst>
                    <a:gd name="T0" fmla="*/ 0 w 1583"/>
                    <a:gd name="T1" fmla="*/ 9 h 729"/>
                    <a:gd name="T2" fmla="*/ 21 w 1583"/>
                    <a:gd name="T3" fmla="*/ 20 h 729"/>
                    <a:gd name="T4" fmla="*/ 44 w 1583"/>
                    <a:gd name="T5" fmla="*/ 9 h 729"/>
                    <a:gd name="T6" fmla="*/ 27 w 1583"/>
                    <a:gd name="T7" fmla="*/ 0 h 729"/>
                    <a:gd name="T8" fmla="*/ 0 w 1583"/>
                    <a:gd name="T9" fmla="*/ 9 h 7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3"/>
                    <a:gd name="T16" fmla="*/ 0 h 729"/>
                    <a:gd name="T17" fmla="*/ 1583 w 1583"/>
                    <a:gd name="T18" fmla="*/ 729 h 7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3" h="729">
                      <a:moveTo>
                        <a:pt x="0" y="309"/>
                      </a:moveTo>
                      <a:lnTo>
                        <a:pt x="759" y="729"/>
                      </a:lnTo>
                      <a:lnTo>
                        <a:pt x="1583" y="318"/>
                      </a:lnTo>
                      <a:lnTo>
                        <a:pt x="951" y="0"/>
                      </a:lnTo>
                      <a:lnTo>
                        <a:pt x="0" y="3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50" name="Freeform 225">
                  <a:extLst>
                    <a:ext uri="{FF2B5EF4-FFF2-40B4-BE49-F238E27FC236}">
                      <a16:creationId xmlns:a16="http://schemas.microsoft.com/office/drawing/2014/main" id="{5AE5B556-00C0-4FF5-8297-05C23934F7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0" y="1899"/>
                  <a:ext cx="133" cy="86"/>
                </a:xfrm>
                <a:custGeom>
                  <a:avLst/>
                  <a:gdLst>
                    <a:gd name="T0" fmla="*/ 1 w 792"/>
                    <a:gd name="T1" fmla="*/ 0 h 516"/>
                    <a:gd name="T2" fmla="*/ 22 w 792"/>
                    <a:gd name="T3" fmla="*/ 12 h 516"/>
                    <a:gd name="T4" fmla="*/ 22 w 792"/>
                    <a:gd name="T5" fmla="*/ 14 h 516"/>
                    <a:gd name="T6" fmla="*/ 0 w 792"/>
                    <a:gd name="T7" fmla="*/ 2 h 516"/>
                    <a:gd name="T8" fmla="*/ 1 w 792"/>
                    <a:gd name="T9" fmla="*/ 0 h 5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2"/>
                    <a:gd name="T16" fmla="*/ 0 h 516"/>
                    <a:gd name="T17" fmla="*/ 792 w 792"/>
                    <a:gd name="T18" fmla="*/ 516 h 5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2" h="516">
                      <a:moveTo>
                        <a:pt x="28" y="0"/>
                      </a:moveTo>
                      <a:lnTo>
                        <a:pt x="792" y="426"/>
                      </a:lnTo>
                      <a:lnTo>
                        <a:pt x="770" y="516"/>
                      </a:lnTo>
                      <a:lnTo>
                        <a:pt x="0" y="8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51" name="Freeform 226">
                  <a:extLst>
                    <a:ext uri="{FF2B5EF4-FFF2-40B4-BE49-F238E27FC236}">
                      <a16:creationId xmlns:a16="http://schemas.microsoft.com/office/drawing/2014/main" id="{49776E50-819E-45D9-9214-1C5A13134D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99" y="1901"/>
                  <a:ext cx="141" cy="85"/>
                </a:xfrm>
                <a:custGeom>
                  <a:avLst/>
                  <a:gdLst>
                    <a:gd name="T0" fmla="*/ 0 w 846"/>
                    <a:gd name="T1" fmla="*/ 14 h 507"/>
                    <a:gd name="T2" fmla="*/ 1 w 846"/>
                    <a:gd name="T3" fmla="*/ 12 h 507"/>
                    <a:gd name="T4" fmla="*/ 24 w 846"/>
                    <a:gd name="T5" fmla="*/ 0 h 507"/>
                    <a:gd name="T6" fmla="*/ 23 w 846"/>
                    <a:gd name="T7" fmla="*/ 2 h 507"/>
                    <a:gd name="T8" fmla="*/ 0 w 846"/>
                    <a:gd name="T9" fmla="*/ 14 h 5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6"/>
                    <a:gd name="T16" fmla="*/ 0 h 507"/>
                    <a:gd name="T17" fmla="*/ 846 w 846"/>
                    <a:gd name="T18" fmla="*/ 507 h 5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6" h="507">
                      <a:moveTo>
                        <a:pt x="0" y="507"/>
                      </a:moveTo>
                      <a:lnTo>
                        <a:pt x="25" y="411"/>
                      </a:lnTo>
                      <a:lnTo>
                        <a:pt x="846" y="0"/>
                      </a:lnTo>
                      <a:lnTo>
                        <a:pt x="817" y="76"/>
                      </a:lnTo>
                      <a:lnTo>
                        <a:pt x="0" y="50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52" name="Freeform 227">
                  <a:extLst>
                    <a:ext uri="{FF2B5EF4-FFF2-40B4-BE49-F238E27FC236}">
                      <a16:creationId xmlns:a16="http://schemas.microsoft.com/office/drawing/2014/main" id="{4857DC80-8F06-4988-9BA2-824BAA2295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7" y="1905"/>
                  <a:ext cx="106" cy="54"/>
                </a:xfrm>
                <a:custGeom>
                  <a:avLst/>
                  <a:gdLst>
                    <a:gd name="T0" fmla="*/ 0 w 637"/>
                    <a:gd name="T1" fmla="*/ 2 h 321"/>
                    <a:gd name="T2" fmla="*/ 6 w 637"/>
                    <a:gd name="T3" fmla="*/ 0 h 321"/>
                    <a:gd name="T4" fmla="*/ 18 w 637"/>
                    <a:gd name="T5" fmla="*/ 6 h 321"/>
                    <a:gd name="T6" fmla="*/ 12 w 637"/>
                    <a:gd name="T7" fmla="*/ 9 h 321"/>
                    <a:gd name="T8" fmla="*/ 0 w 637"/>
                    <a:gd name="T9" fmla="*/ 2 h 3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321"/>
                    <a:gd name="T17" fmla="*/ 637 w 637"/>
                    <a:gd name="T18" fmla="*/ 321 h 32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321">
                      <a:moveTo>
                        <a:pt x="0" y="83"/>
                      </a:moveTo>
                      <a:lnTo>
                        <a:pt x="220" y="0"/>
                      </a:lnTo>
                      <a:lnTo>
                        <a:pt x="637" y="224"/>
                      </a:lnTo>
                      <a:lnTo>
                        <a:pt x="425" y="32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53" name="Freeform 228">
                  <a:extLst>
                    <a:ext uri="{FF2B5EF4-FFF2-40B4-BE49-F238E27FC236}">
                      <a16:creationId xmlns:a16="http://schemas.microsoft.com/office/drawing/2014/main" id="{E1FF5549-51FA-416C-895C-E0129F6090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70" y="1868"/>
                  <a:ext cx="156" cy="72"/>
                </a:xfrm>
                <a:custGeom>
                  <a:avLst/>
                  <a:gdLst>
                    <a:gd name="T0" fmla="*/ 0 w 938"/>
                    <a:gd name="T1" fmla="*/ 6 h 434"/>
                    <a:gd name="T2" fmla="*/ 11 w 938"/>
                    <a:gd name="T3" fmla="*/ 12 h 434"/>
                    <a:gd name="T4" fmla="*/ 26 w 938"/>
                    <a:gd name="T5" fmla="*/ 5 h 434"/>
                    <a:gd name="T6" fmla="*/ 15 w 938"/>
                    <a:gd name="T7" fmla="*/ 0 h 434"/>
                    <a:gd name="T8" fmla="*/ 0 w 938"/>
                    <a:gd name="T9" fmla="*/ 6 h 4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8"/>
                    <a:gd name="T16" fmla="*/ 0 h 434"/>
                    <a:gd name="T17" fmla="*/ 938 w 938"/>
                    <a:gd name="T18" fmla="*/ 434 h 4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8" h="434">
                      <a:moveTo>
                        <a:pt x="0" y="210"/>
                      </a:moveTo>
                      <a:lnTo>
                        <a:pt x="410" y="434"/>
                      </a:lnTo>
                      <a:lnTo>
                        <a:pt x="938" y="186"/>
                      </a:lnTo>
                      <a:lnTo>
                        <a:pt x="554" y="0"/>
                      </a:lnTo>
                      <a:lnTo>
                        <a:pt x="0" y="21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54" name="Freeform 229">
                  <a:extLst>
                    <a:ext uri="{FF2B5EF4-FFF2-40B4-BE49-F238E27FC236}">
                      <a16:creationId xmlns:a16="http://schemas.microsoft.com/office/drawing/2014/main" id="{E52F122F-5612-4047-B55A-D90D1C9F8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8" y="1852"/>
                  <a:ext cx="172" cy="66"/>
                </a:xfrm>
                <a:custGeom>
                  <a:avLst/>
                  <a:gdLst>
                    <a:gd name="T0" fmla="*/ 6 w 1034"/>
                    <a:gd name="T1" fmla="*/ 11 h 395"/>
                    <a:gd name="T2" fmla="*/ 0 w 1034"/>
                    <a:gd name="T3" fmla="*/ 8 h 395"/>
                    <a:gd name="T4" fmla="*/ 24 w 1034"/>
                    <a:gd name="T5" fmla="*/ 0 h 395"/>
                    <a:gd name="T6" fmla="*/ 29 w 1034"/>
                    <a:gd name="T7" fmla="*/ 2 h 395"/>
                    <a:gd name="T8" fmla="*/ 6 w 1034"/>
                    <a:gd name="T9" fmla="*/ 11 h 3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34"/>
                    <a:gd name="T16" fmla="*/ 0 h 395"/>
                    <a:gd name="T17" fmla="*/ 1034 w 1034"/>
                    <a:gd name="T18" fmla="*/ 395 h 3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34" h="395">
                      <a:moveTo>
                        <a:pt x="216" y="395"/>
                      </a:moveTo>
                      <a:lnTo>
                        <a:pt x="0" y="285"/>
                      </a:lnTo>
                      <a:lnTo>
                        <a:pt x="867" y="0"/>
                      </a:lnTo>
                      <a:lnTo>
                        <a:pt x="1034" y="82"/>
                      </a:lnTo>
                      <a:lnTo>
                        <a:pt x="216" y="39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55" name="Line 230">
                  <a:extLst>
                    <a:ext uri="{FF2B5EF4-FFF2-40B4-BE49-F238E27FC236}">
                      <a16:creationId xmlns:a16="http://schemas.microsoft.com/office/drawing/2014/main" id="{0C645BDB-B347-4FAA-A571-021DF58EAE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193" y="1855"/>
                  <a:ext cx="148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6" name="Line 231">
                  <a:extLst>
                    <a:ext uri="{FF2B5EF4-FFF2-40B4-BE49-F238E27FC236}">
                      <a16:creationId xmlns:a16="http://schemas.microsoft.com/office/drawing/2014/main" id="{F5EDEED1-00E1-4700-9A0D-C5980C133E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205" y="1858"/>
                  <a:ext cx="14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7" name="Line 232">
                  <a:extLst>
                    <a:ext uri="{FF2B5EF4-FFF2-40B4-BE49-F238E27FC236}">
                      <a16:creationId xmlns:a16="http://schemas.microsoft.com/office/drawing/2014/main" id="{43644376-3E5F-4278-8BAC-266DCCF2A6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214" y="1862"/>
                  <a:ext cx="141" cy="5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8" name="Line 233">
                  <a:extLst>
                    <a:ext uri="{FF2B5EF4-FFF2-40B4-BE49-F238E27FC236}">
                      <a16:creationId xmlns:a16="http://schemas.microsoft.com/office/drawing/2014/main" id="{503D0295-56A0-4D56-A466-E674B635D0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235" y="1871"/>
                  <a:ext cx="138" cy="5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9" name="Line 234">
                  <a:extLst>
                    <a:ext uri="{FF2B5EF4-FFF2-40B4-BE49-F238E27FC236}">
                      <a16:creationId xmlns:a16="http://schemas.microsoft.com/office/drawing/2014/main" id="{2F08B153-D281-46B3-AA6D-5E6DBCC298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246" y="1877"/>
                  <a:ext cx="137" cy="5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0" name="Line 235">
                  <a:extLst>
                    <a:ext uri="{FF2B5EF4-FFF2-40B4-BE49-F238E27FC236}">
                      <a16:creationId xmlns:a16="http://schemas.microsoft.com/office/drawing/2014/main" id="{30E7F6E0-76CC-4C3C-81FB-A98247EFF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261" y="1885"/>
                  <a:ext cx="124" cy="5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1" name="Line 236">
                  <a:extLst>
                    <a:ext uri="{FF2B5EF4-FFF2-40B4-BE49-F238E27FC236}">
                      <a16:creationId xmlns:a16="http://schemas.microsoft.com/office/drawing/2014/main" id="{46F81D53-846A-4553-88DF-7BE59BA0BA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274" y="1890"/>
                  <a:ext cx="119" cy="5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2" name="Line 237">
                  <a:extLst>
                    <a:ext uri="{FF2B5EF4-FFF2-40B4-BE49-F238E27FC236}">
                      <a16:creationId xmlns:a16="http://schemas.microsoft.com/office/drawing/2014/main" id="{05CCF342-1F8D-45C6-BFFE-3D2E974FEC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291" y="1897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Line 238">
                  <a:extLst>
                    <a:ext uri="{FF2B5EF4-FFF2-40B4-BE49-F238E27FC236}">
                      <a16:creationId xmlns:a16="http://schemas.microsoft.com/office/drawing/2014/main" id="{97BAAF72-D179-492A-B05F-727DE9D7F5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9" y="1915"/>
                  <a:ext cx="71" cy="40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4" name="Line 239">
                  <a:extLst>
                    <a:ext uri="{FF2B5EF4-FFF2-40B4-BE49-F238E27FC236}">
                      <a16:creationId xmlns:a16="http://schemas.microsoft.com/office/drawing/2014/main" id="{D5986ED5-8412-467B-99EA-C7EE385FF3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5" y="1910"/>
                  <a:ext cx="69" cy="38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5" name="Line 240">
                  <a:extLst>
                    <a:ext uri="{FF2B5EF4-FFF2-40B4-BE49-F238E27FC236}">
                      <a16:creationId xmlns:a16="http://schemas.microsoft.com/office/drawing/2014/main" id="{D0BFEF8C-0B3C-4DE2-979C-A20D89A17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5" y="1897"/>
                  <a:ext cx="68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6" name="Line 241">
                  <a:extLst>
                    <a:ext uri="{FF2B5EF4-FFF2-40B4-BE49-F238E27FC236}">
                      <a16:creationId xmlns:a16="http://schemas.microsoft.com/office/drawing/2014/main" id="{E9474E30-C100-40A0-AD04-91507F9409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01" y="1891"/>
                  <a:ext cx="67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7" name="Line 242">
                  <a:extLst>
                    <a:ext uri="{FF2B5EF4-FFF2-40B4-BE49-F238E27FC236}">
                      <a16:creationId xmlns:a16="http://schemas.microsoft.com/office/drawing/2014/main" id="{F5EC2499-6774-44C4-9368-6FAC79D2BD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18" y="1886"/>
                  <a:ext cx="65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8" name="Line 243">
                  <a:extLst>
                    <a:ext uri="{FF2B5EF4-FFF2-40B4-BE49-F238E27FC236}">
                      <a16:creationId xmlns:a16="http://schemas.microsoft.com/office/drawing/2014/main" id="{D4FC3D5E-9BE5-4B0E-8235-4710C0CCA6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32" y="1880"/>
                  <a:ext cx="64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9" name="Line 244">
                  <a:extLst>
                    <a:ext uri="{FF2B5EF4-FFF2-40B4-BE49-F238E27FC236}">
                      <a16:creationId xmlns:a16="http://schemas.microsoft.com/office/drawing/2014/main" id="{C04D67E7-F66C-42CB-A5E1-C6206FDC0A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46" y="1874"/>
                  <a:ext cx="64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0" name="Line 245">
                  <a:extLst>
                    <a:ext uri="{FF2B5EF4-FFF2-40B4-BE49-F238E27FC236}">
                      <a16:creationId xmlns:a16="http://schemas.microsoft.com/office/drawing/2014/main" id="{B874D0A8-8D2E-4A86-A512-768527DB53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09" y="1892"/>
                  <a:ext cx="35" cy="18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1" name="Line 246">
                  <a:extLst>
                    <a:ext uri="{FF2B5EF4-FFF2-40B4-BE49-F238E27FC236}">
                      <a16:creationId xmlns:a16="http://schemas.microsoft.com/office/drawing/2014/main" id="{29BE9B25-5AC5-46A2-AAA3-115A62DF9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885"/>
                  <a:ext cx="32" cy="1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2" name="Line 247">
                  <a:extLst>
                    <a:ext uri="{FF2B5EF4-FFF2-40B4-BE49-F238E27FC236}">
                      <a16:creationId xmlns:a16="http://schemas.microsoft.com/office/drawing/2014/main" id="{C671A8DB-DC58-4AEB-BF48-B70DDCD962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2" y="1879"/>
                  <a:ext cx="33" cy="1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3" name="Line 248">
                  <a:extLst>
                    <a:ext uri="{FF2B5EF4-FFF2-40B4-BE49-F238E27FC236}">
                      <a16:creationId xmlns:a16="http://schemas.microsoft.com/office/drawing/2014/main" id="{60D57BB5-5151-465C-867E-BD3A32CC37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72" y="1872"/>
                  <a:ext cx="32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4" name="Line 249">
                  <a:extLst>
                    <a:ext uri="{FF2B5EF4-FFF2-40B4-BE49-F238E27FC236}">
                      <a16:creationId xmlns:a16="http://schemas.microsoft.com/office/drawing/2014/main" id="{3AFBEE1B-E8C2-4599-9756-2A84669B70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92" y="1865"/>
                  <a:ext cx="31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5" name="Line 250">
                  <a:extLst>
                    <a:ext uri="{FF2B5EF4-FFF2-40B4-BE49-F238E27FC236}">
                      <a16:creationId xmlns:a16="http://schemas.microsoft.com/office/drawing/2014/main" id="{30A705C3-8DB9-4FC2-918E-3388D3FF89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15" y="1858"/>
                  <a:ext cx="29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1" name="Group 251">
            <a:extLst>
              <a:ext uri="{FF2B5EF4-FFF2-40B4-BE49-F238E27FC236}">
                <a16:creationId xmlns:a16="http://schemas.microsoft.com/office/drawing/2014/main" id="{B2ED8FB3-145B-4D6F-B6F9-4160304CCCD2}"/>
              </a:ext>
            </a:extLst>
          </p:cNvPr>
          <p:cNvGrpSpPr>
            <a:grpSpLocks/>
          </p:cNvGrpSpPr>
          <p:nvPr/>
        </p:nvGrpSpPr>
        <p:grpSpPr bwMode="auto">
          <a:xfrm>
            <a:off x="8359775" y="3424238"/>
            <a:ext cx="552450" cy="246062"/>
            <a:chOff x="5266" y="2029"/>
            <a:chExt cx="348" cy="155"/>
          </a:xfrm>
        </p:grpSpPr>
        <p:sp>
          <p:nvSpPr>
            <p:cNvPr id="3239" name="Freeform 252">
              <a:extLst>
                <a:ext uri="{FF2B5EF4-FFF2-40B4-BE49-F238E27FC236}">
                  <a16:creationId xmlns:a16="http://schemas.microsoft.com/office/drawing/2014/main" id="{22747650-25C5-436F-AEA5-CF9AD7CC6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6" y="2029"/>
              <a:ext cx="348" cy="155"/>
            </a:xfrm>
            <a:custGeom>
              <a:avLst/>
              <a:gdLst>
                <a:gd name="T0" fmla="*/ 5 w 2091"/>
                <a:gd name="T1" fmla="*/ 26 h 931"/>
                <a:gd name="T2" fmla="*/ 0 w 2091"/>
                <a:gd name="T3" fmla="*/ 25 h 931"/>
                <a:gd name="T4" fmla="*/ 0 w 2091"/>
                <a:gd name="T5" fmla="*/ 19 h 931"/>
                <a:gd name="T6" fmla="*/ 0 w 2091"/>
                <a:gd name="T7" fmla="*/ 15 h 931"/>
                <a:gd name="T8" fmla="*/ 3 w 2091"/>
                <a:gd name="T9" fmla="*/ 12 h 931"/>
                <a:gd name="T10" fmla="*/ 6 w 2091"/>
                <a:gd name="T11" fmla="*/ 11 h 931"/>
                <a:gd name="T12" fmla="*/ 13 w 2091"/>
                <a:gd name="T13" fmla="*/ 8 h 931"/>
                <a:gd name="T14" fmla="*/ 23 w 2091"/>
                <a:gd name="T15" fmla="*/ 6 h 931"/>
                <a:gd name="T16" fmla="*/ 25 w 2091"/>
                <a:gd name="T17" fmla="*/ 5 h 931"/>
                <a:gd name="T18" fmla="*/ 26 w 2091"/>
                <a:gd name="T19" fmla="*/ 6 h 931"/>
                <a:gd name="T20" fmla="*/ 27 w 2091"/>
                <a:gd name="T21" fmla="*/ 5 h 931"/>
                <a:gd name="T22" fmla="*/ 27 w 2091"/>
                <a:gd name="T23" fmla="*/ 5 h 931"/>
                <a:gd name="T24" fmla="*/ 28 w 2091"/>
                <a:gd name="T25" fmla="*/ 5 h 931"/>
                <a:gd name="T26" fmla="*/ 29 w 2091"/>
                <a:gd name="T27" fmla="*/ 5 h 931"/>
                <a:gd name="T28" fmla="*/ 29 w 2091"/>
                <a:gd name="T29" fmla="*/ 4 h 931"/>
                <a:gd name="T30" fmla="*/ 30 w 2091"/>
                <a:gd name="T31" fmla="*/ 3 h 931"/>
                <a:gd name="T32" fmla="*/ 31 w 2091"/>
                <a:gd name="T33" fmla="*/ 3 h 931"/>
                <a:gd name="T34" fmla="*/ 32 w 2091"/>
                <a:gd name="T35" fmla="*/ 3 h 931"/>
                <a:gd name="T36" fmla="*/ 31 w 2091"/>
                <a:gd name="T37" fmla="*/ 2 h 931"/>
                <a:gd name="T38" fmla="*/ 33 w 2091"/>
                <a:gd name="T39" fmla="*/ 0 h 931"/>
                <a:gd name="T40" fmla="*/ 57 w 2091"/>
                <a:gd name="T41" fmla="*/ 1 h 931"/>
                <a:gd name="T42" fmla="*/ 56 w 2091"/>
                <a:gd name="T43" fmla="*/ 3 h 931"/>
                <a:gd name="T44" fmla="*/ 57 w 2091"/>
                <a:gd name="T45" fmla="*/ 5 h 931"/>
                <a:gd name="T46" fmla="*/ 57 w 2091"/>
                <a:gd name="T47" fmla="*/ 7 h 931"/>
                <a:gd name="T48" fmla="*/ 58 w 2091"/>
                <a:gd name="T49" fmla="*/ 9 h 931"/>
                <a:gd name="T50" fmla="*/ 58 w 2091"/>
                <a:gd name="T51" fmla="*/ 12 h 931"/>
                <a:gd name="T52" fmla="*/ 58 w 2091"/>
                <a:gd name="T53" fmla="*/ 14 h 931"/>
                <a:gd name="T54" fmla="*/ 57 w 2091"/>
                <a:gd name="T55" fmla="*/ 15 h 931"/>
                <a:gd name="T56" fmla="*/ 56 w 2091"/>
                <a:gd name="T57" fmla="*/ 17 h 931"/>
                <a:gd name="T58" fmla="*/ 55 w 2091"/>
                <a:gd name="T59" fmla="*/ 17 h 931"/>
                <a:gd name="T60" fmla="*/ 53 w 2091"/>
                <a:gd name="T61" fmla="*/ 18 h 931"/>
                <a:gd name="T62" fmla="*/ 51 w 2091"/>
                <a:gd name="T63" fmla="*/ 19 h 931"/>
                <a:gd name="T64" fmla="*/ 50 w 2091"/>
                <a:gd name="T65" fmla="*/ 20 h 931"/>
                <a:gd name="T66" fmla="*/ 49 w 2091"/>
                <a:gd name="T67" fmla="*/ 21 h 931"/>
                <a:gd name="T68" fmla="*/ 47 w 2091"/>
                <a:gd name="T69" fmla="*/ 22 h 931"/>
                <a:gd name="T70" fmla="*/ 44 w 2091"/>
                <a:gd name="T71" fmla="*/ 22 h 931"/>
                <a:gd name="T72" fmla="*/ 41 w 2091"/>
                <a:gd name="T73" fmla="*/ 23 h 931"/>
                <a:gd name="T74" fmla="*/ 38 w 2091"/>
                <a:gd name="T75" fmla="*/ 23 h 931"/>
                <a:gd name="T76" fmla="*/ 35 w 2091"/>
                <a:gd name="T77" fmla="*/ 23 h 931"/>
                <a:gd name="T78" fmla="*/ 33 w 2091"/>
                <a:gd name="T79" fmla="*/ 22 h 931"/>
                <a:gd name="T80" fmla="*/ 32 w 2091"/>
                <a:gd name="T81" fmla="*/ 23 h 931"/>
                <a:gd name="T82" fmla="*/ 29 w 2091"/>
                <a:gd name="T83" fmla="*/ 23 h 931"/>
                <a:gd name="T84" fmla="*/ 16 w 2091"/>
                <a:gd name="T85" fmla="*/ 25 h 931"/>
                <a:gd name="T86" fmla="*/ 11 w 2091"/>
                <a:gd name="T87" fmla="*/ 26 h 931"/>
                <a:gd name="T88" fmla="*/ 5 w 2091"/>
                <a:gd name="T89" fmla="*/ 26 h 93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091"/>
                <a:gd name="T136" fmla="*/ 0 h 931"/>
                <a:gd name="T137" fmla="*/ 2091 w 2091"/>
                <a:gd name="T138" fmla="*/ 931 h 93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091" h="931">
                  <a:moveTo>
                    <a:pt x="182" y="927"/>
                  </a:moveTo>
                  <a:lnTo>
                    <a:pt x="5" y="905"/>
                  </a:lnTo>
                  <a:lnTo>
                    <a:pt x="0" y="695"/>
                  </a:lnTo>
                  <a:lnTo>
                    <a:pt x="9" y="537"/>
                  </a:lnTo>
                  <a:lnTo>
                    <a:pt x="100" y="442"/>
                  </a:lnTo>
                  <a:lnTo>
                    <a:pt x="210" y="387"/>
                  </a:lnTo>
                  <a:lnTo>
                    <a:pt x="460" y="296"/>
                  </a:lnTo>
                  <a:lnTo>
                    <a:pt x="828" y="207"/>
                  </a:lnTo>
                  <a:lnTo>
                    <a:pt x="900" y="201"/>
                  </a:lnTo>
                  <a:lnTo>
                    <a:pt x="948" y="207"/>
                  </a:lnTo>
                  <a:lnTo>
                    <a:pt x="960" y="188"/>
                  </a:lnTo>
                  <a:lnTo>
                    <a:pt x="980" y="169"/>
                  </a:lnTo>
                  <a:lnTo>
                    <a:pt x="1003" y="173"/>
                  </a:lnTo>
                  <a:lnTo>
                    <a:pt x="1035" y="176"/>
                  </a:lnTo>
                  <a:lnTo>
                    <a:pt x="1049" y="138"/>
                  </a:lnTo>
                  <a:lnTo>
                    <a:pt x="1077" y="118"/>
                  </a:lnTo>
                  <a:lnTo>
                    <a:pt x="1106" y="112"/>
                  </a:lnTo>
                  <a:lnTo>
                    <a:pt x="1144" y="112"/>
                  </a:lnTo>
                  <a:lnTo>
                    <a:pt x="1138" y="82"/>
                  </a:lnTo>
                  <a:lnTo>
                    <a:pt x="1182" y="0"/>
                  </a:lnTo>
                  <a:lnTo>
                    <a:pt x="2040" y="22"/>
                  </a:lnTo>
                  <a:lnTo>
                    <a:pt x="2037" y="110"/>
                  </a:lnTo>
                  <a:lnTo>
                    <a:pt x="2053" y="188"/>
                  </a:lnTo>
                  <a:lnTo>
                    <a:pt x="2065" y="244"/>
                  </a:lnTo>
                  <a:lnTo>
                    <a:pt x="2080" y="314"/>
                  </a:lnTo>
                  <a:lnTo>
                    <a:pt x="2091" y="427"/>
                  </a:lnTo>
                  <a:lnTo>
                    <a:pt x="2077" y="494"/>
                  </a:lnTo>
                  <a:lnTo>
                    <a:pt x="2053" y="557"/>
                  </a:lnTo>
                  <a:lnTo>
                    <a:pt x="2023" y="610"/>
                  </a:lnTo>
                  <a:lnTo>
                    <a:pt x="1983" y="629"/>
                  </a:lnTo>
                  <a:lnTo>
                    <a:pt x="1921" y="648"/>
                  </a:lnTo>
                  <a:lnTo>
                    <a:pt x="1838" y="673"/>
                  </a:lnTo>
                  <a:lnTo>
                    <a:pt x="1801" y="717"/>
                  </a:lnTo>
                  <a:lnTo>
                    <a:pt x="1757" y="754"/>
                  </a:lnTo>
                  <a:lnTo>
                    <a:pt x="1686" y="786"/>
                  </a:lnTo>
                  <a:lnTo>
                    <a:pt x="1605" y="812"/>
                  </a:lnTo>
                  <a:lnTo>
                    <a:pt x="1475" y="827"/>
                  </a:lnTo>
                  <a:lnTo>
                    <a:pt x="1364" y="827"/>
                  </a:lnTo>
                  <a:lnTo>
                    <a:pt x="1279" y="818"/>
                  </a:lnTo>
                  <a:lnTo>
                    <a:pt x="1202" y="812"/>
                  </a:lnTo>
                  <a:lnTo>
                    <a:pt x="1144" y="843"/>
                  </a:lnTo>
                  <a:lnTo>
                    <a:pt x="1031" y="837"/>
                  </a:lnTo>
                  <a:lnTo>
                    <a:pt x="582" y="901"/>
                  </a:lnTo>
                  <a:lnTo>
                    <a:pt x="386" y="931"/>
                  </a:lnTo>
                  <a:lnTo>
                    <a:pt x="182" y="927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40" name="Freeform 253">
              <a:extLst>
                <a:ext uri="{FF2B5EF4-FFF2-40B4-BE49-F238E27FC236}">
                  <a16:creationId xmlns:a16="http://schemas.microsoft.com/office/drawing/2014/main" id="{20DDB0AF-BA66-4EF6-A969-B16D8A51B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2043"/>
              <a:ext cx="342" cy="138"/>
            </a:xfrm>
            <a:custGeom>
              <a:avLst/>
              <a:gdLst>
                <a:gd name="T0" fmla="*/ 55 w 2049"/>
                <a:gd name="T1" fmla="*/ 2 h 829"/>
                <a:gd name="T2" fmla="*/ 57 w 2049"/>
                <a:gd name="T3" fmla="*/ 5 h 829"/>
                <a:gd name="T4" fmla="*/ 56 w 2049"/>
                <a:gd name="T5" fmla="*/ 14 h 829"/>
                <a:gd name="T6" fmla="*/ 52 w 2049"/>
                <a:gd name="T7" fmla="*/ 14 h 829"/>
                <a:gd name="T8" fmla="*/ 49 w 2049"/>
                <a:gd name="T9" fmla="*/ 17 h 829"/>
                <a:gd name="T10" fmla="*/ 41 w 2049"/>
                <a:gd name="T11" fmla="*/ 19 h 829"/>
                <a:gd name="T12" fmla="*/ 33 w 2049"/>
                <a:gd name="T13" fmla="*/ 19 h 829"/>
                <a:gd name="T14" fmla="*/ 36 w 2049"/>
                <a:gd name="T15" fmla="*/ 16 h 829"/>
                <a:gd name="T16" fmla="*/ 32 w 2049"/>
                <a:gd name="T17" fmla="*/ 19 h 829"/>
                <a:gd name="T18" fmla="*/ 28 w 2049"/>
                <a:gd name="T19" fmla="*/ 20 h 829"/>
                <a:gd name="T20" fmla="*/ 31 w 2049"/>
                <a:gd name="T21" fmla="*/ 18 h 829"/>
                <a:gd name="T22" fmla="*/ 27 w 2049"/>
                <a:gd name="T23" fmla="*/ 20 h 829"/>
                <a:gd name="T24" fmla="*/ 14 w 2049"/>
                <a:gd name="T25" fmla="*/ 22 h 829"/>
                <a:gd name="T26" fmla="*/ 14 w 2049"/>
                <a:gd name="T27" fmla="*/ 21 h 829"/>
                <a:gd name="T28" fmla="*/ 14 w 2049"/>
                <a:gd name="T29" fmla="*/ 20 h 829"/>
                <a:gd name="T30" fmla="*/ 9 w 2049"/>
                <a:gd name="T31" fmla="*/ 23 h 829"/>
                <a:gd name="T32" fmla="*/ 13 w 2049"/>
                <a:gd name="T33" fmla="*/ 18 h 829"/>
                <a:gd name="T34" fmla="*/ 8 w 2049"/>
                <a:gd name="T35" fmla="*/ 21 h 829"/>
                <a:gd name="T36" fmla="*/ 6 w 2049"/>
                <a:gd name="T37" fmla="*/ 21 h 829"/>
                <a:gd name="T38" fmla="*/ 5 w 2049"/>
                <a:gd name="T39" fmla="*/ 21 h 829"/>
                <a:gd name="T40" fmla="*/ 2 w 2049"/>
                <a:gd name="T41" fmla="*/ 22 h 829"/>
                <a:gd name="T42" fmla="*/ 0 w 2049"/>
                <a:gd name="T43" fmla="*/ 19 h 829"/>
                <a:gd name="T44" fmla="*/ 1 w 2049"/>
                <a:gd name="T45" fmla="*/ 12 h 829"/>
                <a:gd name="T46" fmla="*/ 8 w 2049"/>
                <a:gd name="T47" fmla="*/ 8 h 829"/>
                <a:gd name="T48" fmla="*/ 22 w 2049"/>
                <a:gd name="T49" fmla="*/ 4 h 829"/>
                <a:gd name="T50" fmla="*/ 27 w 2049"/>
                <a:gd name="T51" fmla="*/ 6 h 829"/>
                <a:gd name="T52" fmla="*/ 29 w 2049"/>
                <a:gd name="T53" fmla="*/ 6 h 829"/>
                <a:gd name="T54" fmla="*/ 27 w 2049"/>
                <a:gd name="T55" fmla="*/ 4 h 829"/>
                <a:gd name="T56" fmla="*/ 28 w 2049"/>
                <a:gd name="T57" fmla="*/ 3 h 829"/>
                <a:gd name="T58" fmla="*/ 30 w 2049"/>
                <a:gd name="T59" fmla="*/ 4 h 829"/>
                <a:gd name="T60" fmla="*/ 30 w 2049"/>
                <a:gd name="T61" fmla="*/ 4 h 829"/>
                <a:gd name="T62" fmla="*/ 30 w 2049"/>
                <a:gd name="T63" fmla="*/ 2 h 829"/>
                <a:gd name="T64" fmla="*/ 33 w 2049"/>
                <a:gd name="T65" fmla="*/ 3 h 829"/>
                <a:gd name="T66" fmla="*/ 33 w 2049"/>
                <a:gd name="T67" fmla="*/ 2 h 829"/>
                <a:gd name="T68" fmla="*/ 32 w 2049"/>
                <a:gd name="T69" fmla="*/ 0 h 829"/>
                <a:gd name="T70" fmla="*/ 36 w 2049"/>
                <a:gd name="T71" fmla="*/ 1 h 829"/>
                <a:gd name="T72" fmla="*/ 42 w 2049"/>
                <a:gd name="T73" fmla="*/ 3 h 829"/>
                <a:gd name="T74" fmla="*/ 44 w 2049"/>
                <a:gd name="T75" fmla="*/ 1 h 829"/>
                <a:gd name="T76" fmla="*/ 45 w 2049"/>
                <a:gd name="T77" fmla="*/ 3 h 829"/>
                <a:gd name="T78" fmla="*/ 49 w 2049"/>
                <a:gd name="T79" fmla="*/ 2 h 829"/>
                <a:gd name="T80" fmla="*/ 50 w 2049"/>
                <a:gd name="T81" fmla="*/ 4 h 829"/>
                <a:gd name="T82" fmla="*/ 54 w 2049"/>
                <a:gd name="T83" fmla="*/ 3 h 829"/>
                <a:gd name="T84" fmla="*/ 55 w 2049"/>
                <a:gd name="T85" fmla="*/ 1 h 8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49"/>
                <a:gd name="T130" fmla="*/ 0 h 829"/>
                <a:gd name="T131" fmla="*/ 2049 w 2049"/>
                <a:gd name="T132" fmla="*/ 829 h 82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49" h="829">
                  <a:moveTo>
                    <a:pt x="1982" y="31"/>
                  </a:moveTo>
                  <a:lnTo>
                    <a:pt x="1986" y="90"/>
                  </a:lnTo>
                  <a:lnTo>
                    <a:pt x="2010" y="67"/>
                  </a:lnTo>
                  <a:lnTo>
                    <a:pt x="2037" y="199"/>
                  </a:lnTo>
                  <a:lnTo>
                    <a:pt x="2049" y="353"/>
                  </a:lnTo>
                  <a:lnTo>
                    <a:pt x="1995" y="512"/>
                  </a:lnTo>
                  <a:lnTo>
                    <a:pt x="1868" y="549"/>
                  </a:lnTo>
                  <a:lnTo>
                    <a:pt x="1882" y="512"/>
                  </a:lnTo>
                  <a:lnTo>
                    <a:pt x="1814" y="567"/>
                  </a:lnTo>
                  <a:lnTo>
                    <a:pt x="1754" y="624"/>
                  </a:lnTo>
                  <a:lnTo>
                    <a:pt x="1622" y="688"/>
                  </a:lnTo>
                  <a:lnTo>
                    <a:pt x="1460" y="701"/>
                  </a:lnTo>
                  <a:lnTo>
                    <a:pt x="1264" y="710"/>
                  </a:lnTo>
                  <a:lnTo>
                    <a:pt x="1181" y="701"/>
                  </a:lnTo>
                  <a:lnTo>
                    <a:pt x="1255" y="669"/>
                  </a:lnTo>
                  <a:lnTo>
                    <a:pt x="1287" y="589"/>
                  </a:lnTo>
                  <a:lnTo>
                    <a:pt x="1228" y="656"/>
                  </a:lnTo>
                  <a:lnTo>
                    <a:pt x="1155" y="697"/>
                  </a:lnTo>
                  <a:lnTo>
                    <a:pt x="1086" y="733"/>
                  </a:lnTo>
                  <a:lnTo>
                    <a:pt x="1017" y="724"/>
                  </a:lnTo>
                  <a:lnTo>
                    <a:pt x="1063" y="692"/>
                  </a:lnTo>
                  <a:lnTo>
                    <a:pt x="1109" y="652"/>
                  </a:lnTo>
                  <a:lnTo>
                    <a:pt x="1036" y="678"/>
                  </a:lnTo>
                  <a:lnTo>
                    <a:pt x="963" y="733"/>
                  </a:lnTo>
                  <a:lnTo>
                    <a:pt x="726" y="761"/>
                  </a:lnTo>
                  <a:lnTo>
                    <a:pt x="491" y="797"/>
                  </a:lnTo>
                  <a:lnTo>
                    <a:pt x="409" y="793"/>
                  </a:lnTo>
                  <a:lnTo>
                    <a:pt x="495" y="742"/>
                  </a:lnTo>
                  <a:lnTo>
                    <a:pt x="581" y="724"/>
                  </a:lnTo>
                  <a:lnTo>
                    <a:pt x="486" y="720"/>
                  </a:lnTo>
                  <a:lnTo>
                    <a:pt x="414" y="752"/>
                  </a:lnTo>
                  <a:lnTo>
                    <a:pt x="319" y="815"/>
                  </a:lnTo>
                  <a:lnTo>
                    <a:pt x="386" y="720"/>
                  </a:lnTo>
                  <a:lnTo>
                    <a:pt x="473" y="669"/>
                  </a:lnTo>
                  <a:lnTo>
                    <a:pt x="359" y="692"/>
                  </a:lnTo>
                  <a:lnTo>
                    <a:pt x="300" y="765"/>
                  </a:lnTo>
                  <a:lnTo>
                    <a:pt x="287" y="829"/>
                  </a:lnTo>
                  <a:lnTo>
                    <a:pt x="214" y="742"/>
                  </a:lnTo>
                  <a:lnTo>
                    <a:pt x="140" y="701"/>
                  </a:lnTo>
                  <a:lnTo>
                    <a:pt x="182" y="746"/>
                  </a:lnTo>
                  <a:lnTo>
                    <a:pt x="241" y="829"/>
                  </a:lnTo>
                  <a:lnTo>
                    <a:pt x="59" y="793"/>
                  </a:lnTo>
                  <a:lnTo>
                    <a:pt x="23" y="778"/>
                  </a:lnTo>
                  <a:lnTo>
                    <a:pt x="0" y="674"/>
                  </a:lnTo>
                  <a:lnTo>
                    <a:pt x="13" y="530"/>
                  </a:lnTo>
                  <a:lnTo>
                    <a:pt x="40" y="435"/>
                  </a:lnTo>
                  <a:lnTo>
                    <a:pt x="155" y="362"/>
                  </a:lnTo>
                  <a:lnTo>
                    <a:pt x="296" y="298"/>
                  </a:lnTo>
                  <a:lnTo>
                    <a:pt x="572" y="207"/>
                  </a:lnTo>
                  <a:lnTo>
                    <a:pt x="795" y="145"/>
                  </a:lnTo>
                  <a:lnTo>
                    <a:pt x="917" y="135"/>
                  </a:lnTo>
                  <a:lnTo>
                    <a:pt x="968" y="207"/>
                  </a:lnTo>
                  <a:lnTo>
                    <a:pt x="1123" y="285"/>
                  </a:lnTo>
                  <a:lnTo>
                    <a:pt x="1040" y="217"/>
                  </a:lnTo>
                  <a:lnTo>
                    <a:pt x="977" y="182"/>
                  </a:lnTo>
                  <a:lnTo>
                    <a:pt x="953" y="131"/>
                  </a:lnTo>
                  <a:lnTo>
                    <a:pt x="963" y="108"/>
                  </a:lnTo>
                  <a:lnTo>
                    <a:pt x="1008" y="108"/>
                  </a:lnTo>
                  <a:lnTo>
                    <a:pt x="1036" y="135"/>
                  </a:lnTo>
                  <a:lnTo>
                    <a:pt x="1063" y="163"/>
                  </a:lnTo>
                  <a:lnTo>
                    <a:pt x="1132" y="190"/>
                  </a:lnTo>
                  <a:lnTo>
                    <a:pt x="1068" y="135"/>
                  </a:lnTo>
                  <a:lnTo>
                    <a:pt x="1040" y="95"/>
                  </a:lnTo>
                  <a:lnTo>
                    <a:pt x="1059" y="67"/>
                  </a:lnTo>
                  <a:lnTo>
                    <a:pt x="1113" y="50"/>
                  </a:lnTo>
                  <a:lnTo>
                    <a:pt x="1186" y="113"/>
                  </a:lnTo>
                  <a:lnTo>
                    <a:pt x="1255" y="154"/>
                  </a:lnTo>
                  <a:lnTo>
                    <a:pt x="1173" y="63"/>
                  </a:lnTo>
                  <a:lnTo>
                    <a:pt x="1145" y="27"/>
                  </a:lnTo>
                  <a:lnTo>
                    <a:pt x="1145" y="0"/>
                  </a:lnTo>
                  <a:lnTo>
                    <a:pt x="1213" y="10"/>
                  </a:lnTo>
                  <a:lnTo>
                    <a:pt x="1277" y="54"/>
                  </a:lnTo>
                  <a:lnTo>
                    <a:pt x="1319" y="86"/>
                  </a:lnTo>
                  <a:lnTo>
                    <a:pt x="1514" y="104"/>
                  </a:lnTo>
                  <a:lnTo>
                    <a:pt x="1508" y="54"/>
                  </a:lnTo>
                  <a:lnTo>
                    <a:pt x="1567" y="35"/>
                  </a:lnTo>
                  <a:lnTo>
                    <a:pt x="1567" y="99"/>
                  </a:lnTo>
                  <a:lnTo>
                    <a:pt x="1626" y="113"/>
                  </a:lnTo>
                  <a:lnTo>
                    <a:pt x="1754" y="131"/>
                  </a:lnTo>
                  <a:lnTo>
                    <a:pt x="1745" y="63"/>
                  </a:lnTo>
                  <a:lnTo>
                    <a:pt x="1790" y="63"/>
                  </a:lnTo>
                  <a:lnTo>
                    <a:pt x="1795" y="131"/>
                  </a:lnTo>
                  <a:lnTo>
                    <a:pt x="1868" y="127"/>
                  </a:lnTo>
                  <a:lnTo>
                    <a:pt x="1946" y="108"/>
                  </a:lnTo>
                  <a:lnTo>
                    <a:pt x="1950" y="54"/>
                  </a:lnTo>
                  <a:lnTo>
                    <a:pt x="1982" y="3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41" name="Freeform 254">
              <a:extLst>
                <a:ext uri="{FF2B5EF4-FFF2-40B4-BE49-F238E27FC236}">
                  <a16:creationId xmlns:a16="http://schemas.microsoft.com/office/drawing/2014/main" id="{72C82E3D-A7CB-44AB-B2D4-C6902BDAF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5" y="2093"/>
              <a:ext cx="47" cy="8"/>
            </a:xfrm>
            <a:custGeom>
              <a:avLst/>
              <a:gdLst>
                <a:gd name="T0" fmla="*/ 8 w 280"/>
                <a:gd name="T1" fmla="*/ 0 h 48"/>
                <a:gd name="T2" fmla="*/ 4 w 280"/>
                <a:gd name="T3" fmla="*/ 1 h 48"/>
                <a:gd name="T4" fmla="*/ 0 w 280"/>
                <a:gd name="T5" fmla="*/ 1 h 48"/>
                <a:gd name="T6" fmla="*/ 8 w 28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48"/>
                <a:gd name="T14" fmla="*/ 280 w 28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48">
                  <a:moveTo>
                    <a:pt x="280" y="0"/>
                  </a:moveTo>
                  <a:lnTo>
                    <a:pt x="149" y="48"/>
                  </a:lnTo>
                  <a:lnTo>
                    <a:pt x="0" y="35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42" name="Freeform 255">
              <a:extLst>
                <a:ext uri="{FF2B5EF4-FFF2-40B4-BE49-F238E27FC236}">
                  <a16:creationId xmlns:a16="http://schemas.microsoft.com/office/drawing/2014/main" id="{93C49DDB-F41C-4BEF-A3B2-F6E4ED97D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" y="2080"/>
              <a:ext cx="28" cy="10"/>
            </a:xfrm>
            <a:custGeom>
              <a:avLst/>
              <a:gdLst>
                <a:gd name="T0" fmla="*/ 5 w 170"/>
                <a:gd name="T1" fmla="*/ 0 h 57"/>
                <a:gd name="T2" fmla="*/ 3 w 170"/>
                <a:gd name="T3" fmla="*/ 1 h 57"/>
                <a:gd name="T4" fmla="*/ 0 w 170"/>
                <a:gd name="T5" fmla="*/ 2 h 57"/>
                <a:gd name="T6" fmla="*/ 3 w 170"/>
                <a:gd name="T7" fmla="*/ 2 h 57"/>
                <a:gd name="T8" fmla="*/ 5 w 170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57"/>
                <a:gd name="T17" fmla="*/ 170 w 170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57">
                  <a:moveTo>
                    <a:pt x="170" y="0"/>
                  </a:moveTo>
                  <a:lnTo>
                    <a:pt x="125" y="35"/>
                  </a:lnTo>
                  <a:lnTo>
                    <a:pt x="0" y="53"/>
                  </a:lnTo>
                  <a:lnTo>
                    <a:pt x="130" y="5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43" name="Freeform 256">
              <a:extLst>
                <a:ext uri="{FF2B5EF4-FFF2-40B4-BE49-F238E27FC236}">
                  <a16:creationId xmlns:a16="http://schemas.microsoft.com/office/drawing/2014/main" id="{048775A9-9564-46A7-B305-D2E72F5AB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5" y="2073"/>
              <a:ext cx="44" cy="24"/>
            </a:xfrm>
            <a:custGeom>
              <a:avLst/>
              <a:gdLst>
                <a:gd name="T0" fmla="*/ 7 w 263"/>
                <a:gd name="T1" fmla="*/ 0 h 143"/>
                <a:gd name="T2" fmla="*/ 4 w 263"/>
                <a:gd name="T3" fmla="*/ 0 h 143"/>
                <a:gd name="T4" fmla="*/ 3 w 263"/>
                <a:gd name="T5" fmla="*/ 1 h 143"/>
                <a:gd name="T6" fmla="*/ 3 w 263"/>
                <a:gd name="T7" fmla="*/ 2 h 143"/>
                <a:gd name="T8" fmla="*/ 3 w 263"/>
                <a:gd name="T9" fmla="*/ 4 h 143"/>
                <a:gd name="T10" fmla="*/ 0 w 263"/>
                <a:gd name="T11" fmla="*/ 4 h 143"/>
                <a:gd name="T12" fmla="*/ 4 w 263"/>
                <a:gd name="T13" fmla="*/ 4 h 143"/>
                <a:gd name="T14" fmla="*/ 5 w 263"/>
                <a:gd name="T15" fmla="*/ 1 h 143"/>
                <a:gd name="T16" fmla="*/ 7 w 263"/>
                <a:gd name="T17" fmla="*/ 0 h 1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3"/>
                <a:gd name="T28" fmla="*/ 0 h 143"/>
                <a:gd name="T29" fmla="*/ 263 w 263"/>
                <a:gd name="T30" fmla="*/ 143 h 14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3" h="143">
                  <a:moveTo>
                    <a:pt x="263" y="0"/>
                  </a:moveTo>
                  <a:lnTo>
                    <a:pt x="145" y="13"/>
                  </a:lnTo>
                  <a:lnTo>
                    <a:pt x="122" y="31"/>
                  </a:lnTo>
                  <a:lnTo>
                    <a:pt x="122" y="76"/>
                  </a:lnTo>
                  <a:lnTo>
                    <a:pt x="113" y="124"/>
                  </a:lnTo>
                  <a:lnTo>
                    <a:pt x="0" y="143"/>
                  </a:lnTo>
                  <a:lnTo>
                    <a:pt x="136" y="138"/>
                  </a:lnTo>
                  <a:lnTo>
                    <a:pt x="159" y="48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44" name="Freeform 257">
              <a:extLst>
                <a:ext uri="{FF2B5EF4-FFF2-40B4-BE49-F238E27FC236}">
                  <a16:creationId xmlns:a16="http://schemas.microsoft.com/office/drawing/2014/main" id="{E115F81B-A20B-422F-8E96-2FEF259D5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3" y="2127"/>
              <a:ext cx="142" cy="35"/>
            </a:xfrm>
            <a:custGeom>
              <a:avLst/>
              <a:gdLst>
                <a:gd name="T0" fmla="*/ 24 w 853"/>
                <a:gd name="T1" fmla="*/ 0 h 212"/>
                <a:gd name="T2" fmla="*/ 18 w 853"/>
                <a:gd name="T3" fmla="*/ 0 h 212"/>
                <a:gd name="T4" fmla="*/ 11 w 853"/>
                <a:gd name="T5" fmla="*/ 2 h 212"/>
                <a:gd name="T6" fmla="*/ 7 w 853"/>
                <a:gd name="T7" fmla="*/ 2 h 212"/>
                <a:gd name="T8" fmla="*/ 3 w 853"/>
                <a:gd name="T9" fmla="*/ 3 h 212"/>
                <a:gd name="T10" fmla="*/ 2 w 853"/>
                <a:gd name="T11" fmla="*/ 5 h 212"/>
                <a:gd name="T12" fmla="*/ 0 w 853"/>
                <a:gd name="T13" fmla="*/ 6 h 212"/>
                <a:gd name="T14" fmla="*/ 2 w 853"/>
                <a:gd name="T15" fmla="*/ 5 h 212"/>
                <a:gd name="T16" fmla="*/ 3 w 853"/>
                <a:gd name="T17" fmla="*/ 3 h 212"/>
                <a:gd name="T18" fmla="*/ 8 w 853"/>
                <a:gd name="T19" fmla="*/ 2 h 212"/>
                <a:gd name="T20" fmla="*/ 11 w 853"/>
                <a:gd name="T21" fmla="*/ 2 h 212"/>
                <a:gd name="T22" fmla="*/ 14 w 853"/>
                <a:gd name="T23" fmla="*/ 2 h 212"/>
                <a:gd name="T24" fmla="*/ 18 w 853"/>
                <a:gd name="T25" fmla="*/ 1 h 212"/>
                <a:gd name="T26" fmla="*/ 24 w 853"/>
                <a:gd name="T27" fmla="*/ 0 h 2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3"/>
                <a:gd name="T43" fmla="*/ 0 h 212"/>
                <a:gd name="T44" fmla="*/ 853 w 853"/>
                <a:gd name="T45" fmla="*/ 212 h 2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3" h="212">
                  <a:moveTo>
                    <a:pt x="853" y="0"/>
                  </a:moveTo>
                  <a:lnTo>
                    <a:pt x="636" y="10"/>
                  </a:lnTo>
                  <a:lnTo>
                    <a:pt x="413" y="63"/>
                  </a:lnTo>
                  <a:lnTo>
                    <a:pt x="249" y="71"/>
                  </a:lnTo>
                  <a:lnTo>
                    <a:pt x="114" y="99"/>
                  </a:lnTo>
                  <a:lnTo>
                    <a:pt x="64" y="170"/>
                  </a:lnTo>
                  <a:lnTo>
                    <a:pt x="0" y="212"/>
                  </a:lnTo>
                  <a:lnTo>
                    <a:pt x="64" y="198"/>
                  </a:lnTo>
                  <a:lnTo>
                    <a:pt x="123" y="117"/>
                  </a:lnTo>
                  <a:lnTo>
                    <a:pt x="304" y="81"/>
                  </a:lnTo>
                  <a:lnTo>
                    <a:pt x="413" y="81"/>
                  </a:lnTo>
                  <a:lnTo>
                    <a:pt x="500" y="63"/>
                  </a:lnTo>
                  <a:lnTo>
                    <a:pt x="649" y="2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122" name="Group 258">
            <a:extLst>
              <a:ext uri="{FF2B5EF4-FFF2-40B4-BE49-F238E27FC236}">
                <a16:creationId xmlns:a16="http://schemas.microsoft.com/office/drawing/2014/main" id="{8CD70984-B8E1-461D-8947-41E669FAA034}"/>
              </a:ext>
            </a:extLst>
          </p:cNvPr>
          <p:cNvGrpSpPr>
            <a:grpSpLocks/>
          </p:cNvGrpSpPr>
          <p:nvPr/>
        </p:nvGrpSpPr>
        <p:grpSpPr bwMode="auto">
          <a:xfrm>
            <a:off x="8453438" y="3155950"/>
            <a:ext cx="228600" cy="125413"/>
            <a:chOff x="5325" y="1860"/>
            <a:chExt cx="144" cy="79"/>
          </a:xfrm>
        </p:grpSpPr>
        <p:grpSp>
          <p:nvGrpSpPr>
            <p:cNvPr id="3226" name="Group 259">
              <a:extLst>
                <a:ext uri="{FF2B5EF4-FFF2-40B4-BE49-F238E27FC236}">
                  <a16:creationId xmlns:a16="http://schemas.microsoft.com/office/drawing/2014/main" id="{8760DB53-BBFB-4F01-88CD-4A26743D9B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5" y="1860"/>
              <a:ext cx="125" cy="63"/>
              <a:chOff x="5325" y="1860"/>
              <a:chExt cx="125" cy="63"/>
            </a:xfrm>
          </p:grpSpPr>
          <p:sp>
            <p:nvSpPr>
              <p:cNvPr id="3230" name="Freeform 260">
                <a:extLst>
                  <a:ext uri="{FF2B5EF4-FFF2-40B4-BE49-F238E27FC236}">
                    <a16:creationId xmlns:a16="http://schemas.microsoft.com/office/drawing/2014/main" id="{EC429CAB-D445-45E6-B760-E3E61FB1D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5" y="1860"/>
                <a:ext cx="125" cy="63"/>
              </a:xfrm>
              <a:custGeom>
                <a:avLst/>
                <a:gdLst>
                  <a:gd name="T0" fmla="*/ 19 w 751"/>
                  <a:gd name="T1" fmla="*/ 10 h 379"/>
                  <a:gd name="T2" fmla="*/ 18 w 751"/>
                  <a:gd name="T3" fmla="*/ 10 h 379"/>
                  <a:gd name="T4" fmla="*/ 17 w 751"/>
                  <a:gd name="T5" fmla="*/ 10 h 379"/>
                  <a:gd name="T6" fmla="*/ 16 w 751"/>
                  <a:gd name="T7" fmla="*/ 9 h 379"/>
                  <a:gd name="T8" fmla="*/ 14 w 751"/>
                  <a:gd name="T9" fmla="*/ 10 h 379"/>
                  <a:gd name="T10" fmla="*/ 13 w 751"/>
                  <a:gd name="T11" fmla="*/ 10 h 379"/>
                  <a:gd name="T12" fmla="*/ 12 w 751"/>
                  <a:gd name="T13" fmla="*/ 9 h 379"/>
                  <a:gd name="T14" fmla="*/ 11 w 751"/>
                  <a:gd name="T15" fmla="*/ 9 h 379"/>
                  <a:gd name="T16" fmla="*/ 10 w 751"/>
                  <a:gd name="T17" fmla="*/ 9 h 379"/>
                  <a:gd name="T18" fmla="*/ 10 w 751"/>
                  <a:gd name="T19" fmla="*/ 8 h 379"/>
                  <a:gd name="T20" fmla="*/ 9 w 751"/>
                  <a:gd name="T21" fmla="*/ 7 h 379"/>
                  <a:gd name="T22" fmla="*/ 8 w 751"/>
                  <a:gd name="T23" fmla="*/ 7 h 379"/>
                  <a:gd name="T24" fmla="*/ 7 w 751"/>
                  <a:gd name="T25" fmla="*/ 7 h 379"/>
                  <a:gd name="T26" fmla="*/ 6 w 751"/>
                  <a:gd name="T27" fmla="*/ 7 h 379"/>
                  <a:gd name="T28" fmla="*/ 5 w 751"/>
                  <a:gd name="T29" fmla="*/ 7 h 379"/>
                  <a:gd name="T30" fmla="*/ 5 w 751"/>
                  <a:gd name="T31" fmla="*/ 7 h 379"/>
                  <a:gd name="T32" fmla="*/ 5 w 751"/>
                  <a:gd name="T33" fmla="*/ 6 h 379"/>
                  <a:gd name="T34" fmla="*/ 5 w 751"/>
                  <a:gd name="T35" fmla="*/ 6 h 379"/>
                  <a:gd name="T36" fmla="*/ 5 w 751"/>
                  <a:gd name="T37" fmla="*/ 5 h 379"/>
                  <a:gd name="T38" fmla="*/ 6 w 751"/>
                  <a:gd name="T39" fmla="*/ 5 h 379"/>
                  <a:gd name="T40" fmla="*/ 7 w 751"/>
                  <a:gd name="T41" fmla="*/ 5 h 379"/>
                  <a:gd name="T42" fmla="*/ 8 w 751"/>
                  <a:gd name="T43" fmla="*/ 5 h 379"/>
                  <a:gd name="T44" fmla="*/ 7 w 751"/>
                  <a:gd name="T45" fmla="*/ 4 h 379"/>
                  <a:gd name="T46" fmla="*/ 6 w 751"/>
                  <a:gd name="T47" fmla="*/ 3 h 379"/>
                  <a:gd name="T48" fmla="*/ 5 w 751"/>
                  <a:gd name="T49" fmla="*/ 3 h 379"/>
                  <a:gd name="T50" fmla="*/ 3 w 751"/>
                  <a:gd name="T51" fmla="*/ 3 h 379"/>
                  <a:gd name="T52" fmla="*/ 2 w 751"/>
                  <a:gd name="T53" fmla="*/ 4 h 379"/>
                  <a:gd name="T54" fmla="*/ 1 w 751"/>
                  <a:gd name="T55" fmla="*/ 4 h 379"/>
                  <a:gd name="T56" fmla="*/ 1 w 751"/>
                  <a:gd name="T57" fmla="*/ 3 h 379"/>
                  <a:gd name="T58" fmla="*/ 1 w 751"/>
                  <a:gd name="T59" fmla="*/ 3 h 379"/>
                  <a:gd name="T60" fmla="*/ 0 w 751"/>
                  <a:gd name="T61" fmla="*/ 3 h 379"/>
                  <a:gd name="T62" fmla="*/ 0 w 751"/>
                  <a:gd name="T63" fmla="*/ 3 h 379"/>
                  <a:gd name="T64" fmla="*/ 0 w 751"/>
                  <a:gd name="T65" fmla="*/ 2 h 379"/>
                  <a:gd name="T66" fmla="*/ 0 w 751"/>
                  <a:gd name="T67" fmla="*/ 2 h 379"/>
                  <a:gd name="T68" fmla="*/ 0 w 751"/>
                  <a:gd name="T69" fmla="*/ 2 h 379"/>
                  <a:gd name="T70" fmla="*/ 1 w 751"/>
                  <a:gd name="T71" fmla="*/ 1 h 379"/>
                  <a:gd name="T72" fmla="*/ 1 w 751"/>
                  <a:gd name="T73" fmla="*/ 1 h 379"/>
                  <a:gd name="T74" fmla="*/ 2 w 751"/>
                  <a:gd name="T75" fmla="*/ 1 h 379"/>
                  <a:gd name="T76" fmla="*/ 2 w 751"/>
                  <a:gd name="T77" fmla="*/ 1 h 379"/>
                  <a:gd name="T78" fmla="*/ 3 w 751"/>
                  <a:gd name="T79" fmla="*/ 1 h 379"/>
                  <a:gd name="T80" fmla="*/ 6 w 751"/>
                  <a:gd name="T81" fmla="*/ 0 h 379"/>
                  <a:gd name="T82" fmla="*/ 6 w 751"/>
                  <a:gd name="T83" fmla="*/ 0 h 379"/>
                  <a:gd name="T84" fmla="*/ 7 w 751"/>
                  <a:gd name="T85" fmla="*/ 0 h 379"/>
                  <a:gd name="T86" fmla="*/ 7 w 751"/>
                  <a:gd name="T87" fmla="*/ 0 h 379"/>
                  <a:gd name="T88" fmla="*/ 8 w 751"/>
                  <a:gd name="T89" fmla="*/ 0 h 379"/>
                  <a:gd name="T90" fmla="*/ 10 w 751"/>
                  <a:gd name="T91" fmla="*/ 1 h 379"/>
                  <a:gd name="T92" fmla="*/ 11 w 751"/>
                  <a:gd name="T93" fmla="*/ 2 h 379"/>
                  <a:gd name="T94" fmla="*/ 12 w 751"/>
                  <a:gd name="T95" fmla="*/ 2 h 379"/>
                  <a:gd name="T96" fmla="*/ 13 w 751"/>
                  <a:gd name="T97" fmla="*/ 2 h 379"/>
                  <a:gd name="T98" fmla="*/ 13 w 751"/>
                  <a:gd name="T99" fmla="*/ 3 h 379"/>
                  <a:gd name="T100" fmla="*/ 15 w 751"/>
                  <a:gd name="T101" fmla="*/ 4 h 379"/>
                  <a:gd name="T102" fmla="*/ 16 w 751"/>
                  <a:gd name="T103" fmla="*/ 5 h 379"/>
                  <a:gd name="T104" fmla="*/ 17 w 751"/>
                  <a:gd name="T105" fmla="*/ 6 h 379"/>
                  <a:gd name="T106" fmla="*/ 18 w 751"/>
                  <a:gd name="T107" fmla="*/ 6 h 379"/>
                  <a:gd name="T108" fmla="*/ 21 w 751"/>
                  <a:gd name="T109" fmla="*/ 6 h 379"/>
                  <a:gd name="T110" fmla="*/ 19 w 751"/>
                  <a:gd name="T111" fmla="*/ 10 h 37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751"/>
                  <a:gd name="T169" fmla="*/ 0 h 379"/>
                  <a:gd name="T170" fmla="*/ 751 w 751"/>
                  <a:gd name="T171" fmla="*/ 379 h 37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751" h="379">
                    <a:moveTo>
                      <a:pt x="679" y="379"/>
                    </a:moveTo>
                    <a:lnTo>
                      <a:pt x="639" y="370"/>
                    </a:lnTo>
                    <a:lnTo>
                      <a:pt x="600" y="352"/>
                    </a:lnTo>
                    <a:lnTo>
                      <a:pt x="564" y="344"/>
                    </a:lnTo>
                    <a:lnTo>
                      <a:pt x="502" y="353"/>
                    </a:lnTo>
                    <a:lnTo>
                      <a:pt x="457" y="352"/>
                    </a:lnTo>
                    <a:lnTo>
                      <a:pt x="425" y="341"/>
                    </a:lnTo>
                    <a:lnTo>
                      <a:pt x="399" y="332"/>
                    </a:lnTo>
                    <a:lnTo>
                      <a:pt x="373" y="320"/>
                    </a:lnTo>
                    <a:lnTo>
                      <a:pt x="346" y="295"/>
                    </a:lnTo>
                    <a:lnTo>
                      <a:pt x="324" y="273"/>
                    </a:lnTo>
                    <a:lnTo>
                      <a:pt x="288" y="246"/>
                    </a:lnTo>
                    <a:lnTo>
                      <a:pt x="238" y="254"/>
                    </a:lnTo>
                    <a:lnTo>
                      <a:pt x="208" y="256"/>
                    </a:lnTo>
                    <a:lnTo>
                      <a:pt x="190" y="251"/>
                    </a:lnTo>
                    <a:lnTo>
                      <a:pt x="182" y="243"/>
                    </a:lnTo>
                    <a:lnTo>
                      <a:pt x="176" y="228"/>
                    </a:lnTo>
                    <a:lnTo>
                      <a:pt x="180" y="215"/>
                    </a:lnTo>
                    <a:lnTo>
                      <a:pt x="190" y="200"/>
                    </a:lnTo>
                    <a:lnTo>
                      <a:pt x="208" y="193"/>
                    </a:lnTo>
                    <a:lnTo>
                      <a:pt x="248" y="188"/>
                    </a:lnTo>
                    <a:lnTo>
                      <a:pt x="296" y="171"/>
                    </a:lnTo>
                    <a:lnTo>
                      <a:pt x="256" y="140"/>
                    </a:lnTo>
                    <a:lnTo>
                      <a:pt x="209" y="121"/>
                    </a:lnTo>
                    <a:lnTo>
                      <a:pt x="168" y="124"/>
                    </a:lnTo>
                    <a:lnTo>
                      <a:pt x="121" y="121"/>
                    </a:lnTo>
                    <a:lnTo>
                      <a:pt x="93" y="131"/>
                    </a:lnTo>
                    <a:lnTo>
                      <a:pt x="54" y="132"/>
                    </a:lnTo>
                    <a:lnTo>
                      <a:pt x="42" y="121"/>
                    </a:lnTo>
                    <a:lnTo>
                      <a:pt x="39" y="105"/>
                    </a:lnTo>
                    <a:lnTo>
                      <a:pt x="18" y="106"/>
                    </a:lnTo>
                    <a:lnTo>
                      <a:pt x="6" y="103"/>
                    </a:lnTo>
                    <a:lnTo>
                      <a:pt x="0" y="87"/>
                    </a:lnTo>
                    <a:lnTo>
                      <a:pt x="4" y="74"/>
                    </a:lnTo>
                    <a:lnTo>
                      <a:pt x="15" y="68"/>
                    </a:lnTo>
                    <a:lnTo>
                      <a:pt x="36" y="56"/>
                    </a:lnTo>
                    <a:lnTo>
                      <a:pt x="52" y="44"/>
                    </a:lnTo>
                    <a:lnTo>
                      <a:pt x="71" y="34"/>
                    </a:lnTo>
                    <a:lnTo>
                      <a:pt x="93" y="27"/>
                    </a:lnTo>
                    <a:lnTo>
                      <a:pt x="112" y="27"/>
                    </a:lnTo>
                    <a:lnTo>
                      <a:pt x="203" y="9"/>
                    </a:lnTo>
                    <a:lnTo>
                      <a:pt x="222" y="4"/>
                    </a:lnTo>
                    <a:lnTo>
                      <a:pt x="244" y="0"/>
                    </a:lnTo>
                    <a:lnTo>
                      <a:pt x="267" y="4"/>
                    </a:lnTo>
                    <a:lnTo>
                      <a:pt x="295" y="13"/>
                    </a:lnTo>
                    <a:lnTo>
                      <a:pt x="373" y="56"/>
                    </a:lnTo>
                    <a:lnTo>
                      <a:pt x="410" y="64"/>
                    </a:lnTo>
                    <a:lnTo>
                      <a:pt x="443" y="71"/>
                    </a:lnTo>
                    <a:lnTo>
                      <a:pt x="469" y="87"/>
                    </a:lnTo>
                    <a:lnTo>
                      <a:pt x="484" y="108"/>
                    </a:lnTo>
                    <a:lnTo>
                      <a:pt x="549" y="153"/>
                    </a:lnTo>
                    <a:lnTo>
                      <a:pt x="578" y="174"/>
                    </a:lnTo>
                    <a:lnTo>
                      <a:pt x="617" y="215"/>
                    </a:lnTo>
                    <a:lnTo>
                      <a:pt x="641" y="227"/>
                    </a:lnTo>
                    <a:lnTo>
                      <a:pt x="751" y="232"/>
                    </a:lnTo>
                    <a:lnTo>
                      <a:pt x="679" y="379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31" name="Freeform 261">
                <a:extLst>
                  <a:ext uri="{FF2B5EF4-FFF2-40B4-BE49-F238E27FC236}">
                    <a16:creationId xmlns:a16="http://schemas.microsoft.com/office/drawing/2014/main" id="{D2FAF55A-0A5F-4F5F-A0E3-F3705CAB5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4" y="1888"/>
                <a:ext cx="29" cy="7"/>
              </a:xfrm>
              <a:custGeom>
                <a:avLst/>
                <a:gdLst>
                  <a:gd name="T0" fmla="*/ 0 w 179"/>
                  <a:gd name="T1" fmla="*/ 0 h 43"/>
                  <a:gd name="T2" fmla="*/ 0 w 179"/>
                  <a:gd name="T3" fmla="*/ 0 h 43"/>
                  <a:gd name="T4" fmla="*/ 1 w 179"/>
                  <a:gd name="T5" fmla="*/ 0 h 43"/>
                  <a:gd name="T6" fmla="*/ 1 w 179"/>
                  <a:gd name="T7" fmla="*/ 0 h 43"/>
                  <a:gd name="T8" fmla="*/ 2 w 179"/>
                  <a:gd name="T9" fmla="*/ 1 h 43"/>
                  <a:gd name="T10" fmla="*/ 3 w 179"/>
                  <a:gd name="T11" fmla="*/ 1 h 43"/>
                  <a:gd name="T12" fmla="*/ 4 w 179"/>
                  <a:gd name="T13" fmla="*/ 1 h 43"/>
                  <a:gd name="T14" fmla="*/ 5 w 179"/>
                  <a:gd name="T15" fmla="*/ 1 h 43"/>
                  <a:gd name="T16" fmla="*/ 4 w 179"/>
                  <a:gd name="T17" fmla="*/ 1 h 43"/>
                  <a:gd name="T18" fmla="*/ 3 w 179"/>
                  <a:gd name="T19" fmla="*/ 1 h 43"/>
                  <a:gd name="T20" fmla="*/ 3 w 179"/>
                  <a:gd name="T21" fmla="*/ 1 h 43"/>
                  <a:gd name="T22" fmla="*/ 2 w 179"/>
                  <a:gd name="T23" fmla="*/ 0 h 43"/>
                  <a:gd name="T24" fmla="*/ 1 w 179"/>
                  <a:gd name="T25" fmla="*/ 0 h 43"/>
                  <a:gd name="T26" fmla="*/ 1 w 179"/>
                  <a:gd name="T27" fmla="*/ 0 h 43"/>
                  <a:gd name="T28" fmla="*/ 0 w 179"/>
                  <a:gd name="T29" fmla="*/ 0 h 4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9"/>
                  <a:gd name="T46" fmla="*/ 0 h 43"/>
                  <a:gd name="T47" fmla="*/ 179 w 179"/>
                  <a:gd name="T48" fmla="*/ 43 h 4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9" h="43">
                    <a:moveTo>
                      <a:pt x="0" y="0"/>
                    </a:moveTo>
                    <a:lnTo>
                      <a:pt x="6" y="11"/>
                    </a:lnTo>
                    <a:lnTo>
                      <a:pt x="38" y="10"/>
                    </a:lnTo>
                    <a:lnTo>
                      <a:pt x="50" y="16"/>
                    </a:lnTo>
                    <a:lnTo>
                      <a:pt x="76" y="29"/>
                    </a:lnTo>
                    <a:lnTo>
                      <a:pt x="112" y="37"/>
                    </a:lnTo>
                    <a:lnTo>
                      <a:pt x="150" y="38"/>
                    </a:lnTo>
                    <a:lnTo>
                      <a:pt x="179" y="43"/>
                    </a:lnTo>
                    <a:lnTo>
                      <a:pt x="155" y="34"/>
                    </a:lnTo>
                    <a:lnTo>
                      <a:pt x="125" y="29"/>
                    </a:lnTo>
                    <a:lnTo>
                      <a:pt x="105" y="29"/>
                    </a:lnTo>
                    <a:lnTo>
                      <a:pt x="76" y="21"/>
                    </a:lnTo>
                    <a:lnTo>
                      <a:pt x="53" y="8"/>
                    </a:lnTo>
                    <a:lnTo>
                      <a:pt x="4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32" name="Freeform 262">
                <a:extLst>
                  <a:ext uri="{FF2B5EF4-FFF2-40B4-BE49-F238E27FC236}">
                    <a16:creationId xmlns:a16="http://schemas.microsoft.com/office/drawing/2014/main" id="{CD2F7DED-78BD-4821-B626-AFCE895F1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2" y="1894"/>
                <a:ext cx="4" cy="4"/>
              </a:xfrm>
              <a:custGeom>
                <a:avLst/>
                <a:gdLst>
                  <a:gd name="T0" fmla="*/ 0 w 20"/>
                  <a:gd name="T1" fmla="*/ 0 h 24"/>
                  <a:gd name="T2" fmla="*/ 0 w 20"/>
                  <a:gd name="T3" fmla="*/ 0 h 24"/>
                  <a:gd name="T4" fmla="*/ 0 w 20"/>
                  <a:gd name="T5" fmla="*/ 0 h 24"/>
                  <a:gd name="T6" fmla="*/ 0 w 20"/>
                  <a:gd name="T7" fmla="*/ 1 h 24"/>
                  <a:gd name="T8" fmla="*/ 1 w 20"/>
                  <a:gd name="T9" fmla="*/ 1 h 24"/>
                  <a:gd name="T10" fmla="*/ 1 w 20"/>
                  <a:gd name="T11" fmla="*/ 0 h 24"/>
                  <a:gd name="T12" fmla="*/ 0 w 20"/>
                  <a:gd name="T13" fmla="*/ 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24"/>
                  <a:gd name="T23" fmla="*/ 20 w 2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24">
                    <a:moveTo>
                      <a:pt x="4" y="0"/>
                    </a:moveTo>
                    <a:lnTo>
                      <a:pt x="12" y="6"/>
                    </a:lnTo>
                    <a:lnTo>
                      <a:pt x="9" y="15"/>
                    </a:lnTo>
                    <a:lnTo>
                      <a:pt x="0" y="24"/>
                    </a:lnTo>
                    <a:lnTo>
                      <a:pt x="17" y="18"/>
                    </a:lnTo>
                    <a:lnTo>
                      <a:pt x="20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33" name="Freeform 263">
                <a:extLst>
                  <a:ext uri="{FF2B5EF4-FFF2-40B4-BE49-F238E27FC236}">
                    <a16:creationId xmlns:a16="http://schemas.microsoft.com/office/drawing/2014/main" id="{154C784C-C5E0-4AC6-9BE9-C82A317FC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1" y="1869"/>
                <a:ext cx="17" cy="8"/>
              </a:xfrm>
              <a:custGeom>
                <a:avLst/>
                <a:gdLst>
                  <a:gd name="T0" fmla="*/ 0 w 104"/>
                  <a:gd name="T1" fmla="*/ 1 h 48"/>
                  <a:gd name="T2" fmla="*/ 0 w 104"/>
                  <a:gd name="T3" fmla="*/ 1 h 48"/>
                  <a:gd name="T4" fmla="*/ 1 w 104"/>
                  <a:gd name="T5" fmla="*/ 1 h 48"/>
                  <a:gd name="T6" fmla="*/ 1 w 104"/>
                  <a:gd name="T7" fmla="*/ 1 h 48"/>
                  <a:gd name="T8" fmla="*/ 1 w 104"/>
                  <a:gd name="T9" fmla="*/ 0 h 48"/>
                  <a:gd name="T10" fmla="*/ 2 w 104"/>
                  <a:gd name="T11" fmla="*/ 0 h 48"/>
                  <a:gd name="T12" fmla="*/ 2 w 104"/>
                  <a:gd name="T13" fmla="*/ 0 h 48"/>
                  <a:gd name="T14" fmla="*/ 3 w 104"/>
                  <a:gd name="T15" fmla="*/ 0 h 48"/>
                  <a:gd name="T16" fmla="*/ 2 w 104"/>
                  <a:gd name="T17" fmla="*/ 0 h 48"/>
                  <a:gd name="T18" fmla="*/ 1 w 104"/>
                  <a:gd name="T19" fmla="*/ 0 h 48"/>
                  <a:gd name="T20" fmla="*/ 1 w 104"/>
                  <a:gd name="T21" fmla="*/ 0 h 48"/>
                  <a:gd name="T22" fmla="*/ 1 w 104"/>
                  <a:gd name="T23" fmla="*/ 1 h 48"/>
                  <a:gd name="T24" fmla="*/ 0 w 104"/>
                  <a:gd name="T25" fmla="*/ 1 h 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4"/>
                  <a:gd name="T40" fmla="*/ 0 h 48"/>
                  <a:gd name="T41" fmla="*/ 104 w 104"/>
                  <a:gd name="T42" fmla="*/ 48 h 4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4" h="48">
                    <a:moveTo>
                      <a:pt x="0" y="45"/>
                    </a:moveTo>
                    <a:lnTo>
                      <a:pt x="11" y="48"/>
                    </a:lnTo>
                    <a:lnTo>
                      <a:pt x="25" y="33"/>
                    </a:lnTo>
                    <a:lnTo>
                      <a:pt x="46" y="25"/>
                    </a:lnTo>
                    <a:lnTo>
                      <a:pt x="56" y="14"/>
                    </a:lnTo>
                    <a:lnTo>
                      <a:pt x="66" y="9"/>
                    </a:lnTo>
                    <a:lnTo>
                      <a:pt x="89" y="4"/>
                    </a:lnTo>
                    <a:lnTo>
                      <a:pt x="104" y="1"/>
                    </a:lnTo>
                    <a:lnTo>
                      <a:pt x="84" y="0"/>
                    </a:lnTo>
                    <a:lnTo>
                      <a:pt x="58" y="4"/>
                    </a:lnTo>
                    <a:lnTo>
                      <a:pt x="49" y="12"/>
                    </a:lnTo>
                    <a:lnTo>
                      <a:pt x="37" y="2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34" name="Freeform 264">
                <a:extLst>
                  <a:ext uri="{FF2B5EF4-FFF2-40B4-BE49-F238E27FC236}">
                    <a16:creationId xmlns:a16="http://schemas.microsoft.com/office/drawing/2014/main" id="{C64EBC8B-EC8C-4660-A93C-B0B00139E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7" y="1866"/>
                <a:ext cx="27" cy="7"/>
              </a:xfrm>
              <a:custGeom>
                <a:avLst/>
                <a:gdLst>
                  <a:gd name="T0" fmla="*/ 0 w 166"/>
                  <a:gd name="T1" fmla="*/ 0 h 42"/>
                  <a:gd name="T2" fmla="*/ 1 w 166"/>
                  <a:gd name="T3" fmla="*/ 0 h 42"/>
                  <a:gd name="T4" fmla="*/ 1 w 166"/>
                  <a:gd name="T5" fmla="*/ 0 h 42"/>
                  <a:gd name="T6" fmla="*/ 2 w 166"/>
                  <a:gd name="T7" fmla="*/ 0 h 42"/>
                  <a:gd name="T8" fmla="*/ 2 w 166"/>
                  <a:gd name="T9" fmla="*/ 0 h 42"/>
                  <a:gd name="T10" fmla="*/ 2 w 166"/>
                  <a:gd name="T11" fmla="*/ 0 h 42"/>
                  <a:gd name="T12" fmla="*/ 3 w 166"/>
                  <a:gd name="T13" fmla="*/ 1 h 42"/>
                  <a:gd name="T14" fmla="*/ 4 w 166"/>
                  <a:gd name="T15" fmla="*/ 1 h 42"/>
                  <a:gd name="T16" fmla="*/ 4 w 166"/>
                  <a:gd name="T17" fmla="*/ 1 h 42"/>
                  <a:gd name="T18" fmla="*/ 4 w 166"/>
                  <a:gd name="T19" fmla="*/ 1 h 42"/>
                  <a:gd name="T20" fmla="*/ 3 w 166"/>
                  <a:gd name="T21" fmla="*/ 1 h 42"/>
                  <a:gd name="T22" fmla="*/ 2 w 166"/>
                  <a:gd name="T23" fmla="*/ 1 h 42"/>
                  <a:gd name="T24" fmla="*/ 2 w 166"/>
                  <a:gd name="T25" fmla="*/ 0 h 42"/>
                  <a:gd name="T26" fmla="*/ 1 w 166"/>
                  <a:gd name="T27" fmla="*/ 0 h 42"/>
                  <a:gd name="T28" fmla="*/ 1 w 166"/>
                  <a:gd name="T29" fmla="*/ 0 h 42"/>
                  <a:gd name="T30" fmla="*/ 0 w 166"/>
                  <a:gd name="T31" fmla="*/ 0 h 4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6"/>
                  <a:gd name="T49" fmla="*/ 0 h 42"/>
                  <a:gd name="T50" fmla="*/ 166 w 166"/>
                  <a:gd name="T51" fmla="*/ 42 h 4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6" h="42">
                    <a:moveTo>
                      <a:pt x="0" y="10"/>
                    </a:moveTo>
                    <a:lnTo>
                      <a:pt x="35" y="6"/>
                    </a:lnTo>
                    <a:lnTo>
                      <a:pt x="55" y="0"/>
                    </a:lnTo>
                    <a:lnTo>
                      <a:pt x="63" y="0"/>
                    </a:lnTo>
                    <a:lnTo>
                      <a:pt x="85" y="5"/>
                    </a:lnTo>
                    <a:lnTo>
                      <a:pt x="94" y="14"/>
                    </a:lnTo>
                    <a:lnTo>
                      <a:pt x="111" y="23"/>
                    </a:lnTo>
                    <a:lnTo>
                      <a:pt x="143" y="36"/>
                    </a:lnTo>
                    <a:lnTo>
                      <a:pt x="166" y="36"/>
                    </a:lnTo>
                    <a:lnTo>
                      <a:pt x="142" y="42"/>
                    </a:lnTo>
                    <a:lnTo>
                      <a:pt x="126" y="39"/>
                    </a:lnTo>
                    <a:lnTo>
                      <a:pt x="91" y="22"/>
                    </a:lnTo>
                    <a:lnTo>
                      <a:pt x="79" y="10"/>
                    </a:lnTo>
                    <a:lnTo>
                      <a:pt x="55" y="8"/>
                    </a:lnTo>
                    <a:lnTo>
                      <a:pt x="35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35" name="Freeform 265">
                <a:extLst>
                  <a:ext uri="{FF2B5EF4-FFF2-40B4-BE49-F238E27FC236}">
                    <a16:creationId xmlns:a16="http://schemas.microsoft.com/office/drawing/2014/main" id="{7390FD29-1421-4217-92BA-F1CC919E0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5" y="1874"/>
                <a:ext cx="6" cy="5"/>
              </a:xfrm>
              <a:custGeom>
                <a:avLst/>
                <a:gdLst>
                  <a:gd name="T0" fmla="*/ 1 w 33"/>
                  <a:gd name="T1" fmla="*/ 0 h 30"/>
                  <a:gd name="T2" fmla="*/ 1 w 33"/>
                  <a:gd name="T3" fmla="*/ 0 h 30"/>
                  <a:gd name="T4" fmla="*/ 1 w 33"/>
                  <a:gd name="T5" fmla="*/ 1 h 30"/>
                  <a:gd name="T6" fmla="*/ 0 w 33"/>
                  <a:gd name="T7" fmla="*/ 1 h 30"/>
                  <a:gd name="T8" fmla="*/ 1 w 33"/>
                  <a:gd name="T9" fmla="*/ 1 h 30"/>
                  <a:gd name="T10" fmla="*/ 1 w 33"/>
                  <a:gd name="T11" fmla="*/ 0 h 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"/>
                  <a:gd name="T19" fmla="*/ 0 h 30"/>
                  <a:gd name="T20" fmla="*/ 33 w 33"/>
                  <a:gd name="T21" fmla="*/ 30 h 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" h="30">
                    <a:moveTo>
                      <a:pt x="25" y="0"/>
                    </a:moveTo>
                    <a:lnTo>
                      <a:pt x="33" y="11"/>
                    </a:lnTo>
                    <a:lnTo>
                      <a:pt x="23" y="24"/>
                    </a:lnTo>
                    <a:lnTo>
                      <a:pt x="0" y="30"/>
                    </a:lnTo>
                    <a:lnTo>
                      <a:pt x="25" y="15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36" name="Freeform 266">
                <a:extLst>
                  <a:ext uri="{FF2B5EF4-FFF2-40B4-BE49-F238E27FC236}">
                    <a16:creationId xmlns:a16="http://schemas.microsoft.com/office/drawing/2014/main" id="{5B7C09FE-2E73-48CA-8C96-89778322F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9" y="1870"/>
                <a:ext cx="6" cy="4"/>
              </a:xfrm>
              <a:custGeom>
                <a:avLst/>
                <a:gdLst>
                  <a:gd name="T0" fmla="*/ 1 w 33"/>
                  <a:gd name="T1" fmla="*/ 0 h 28"/>
                  <a:gd name="T2" fmla="*/ 1 w 33"/>
                  <a:gd name="T3" fmla="*/ 0 h 28"/>
                  <a:gd name="T4" fmla="*/ 1 w 33"/>
                  <a:gd name="T5" fmla="*/ 0 h 28"/>
                  <a:gd name="T6" fmla="*/ 0 w 33"/>
                  <a:gd name="T7" fmla="*/ 1 h 28"/>
                  <a:gd name="T8" fmla="*/ 0 w 33"/>
                  <a:gd name="T9" fmla="*/ 1 h 28"/>
                  <a:gd name="T10" fmla="*/ 1 w 33"/>
                  <a:gd name="T11" fmla="*/ 0 h 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"/>
                  <a:gd name="T19" fmla="*/ 0 h 28"/>
                  <a:gd name="T20" fmla="*/ 33 w 33"/>
                  <a:gd name="T21" fmla="*/ 28 h 2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" h="28">
                    <a:moveTo>
                      <a:pt x="33" y="16"/>
                    </a:moveTo>
                    <a:lnTo>
                      <a:pt x="25" y="0"/>
                    </a:lnTo>
                    <a:lnTo>
                      <a:pt x="24" y="13"/>
                    </a:lnTo>
                    <a:lnTo>
                      <a:pt x="0" y="26"/>
                    </a:lnTo>
                    <a:lnTo>
                      <a:pt x="3" y="28"/>
                    </a:lnTo>
                    <a:lnTo>
                      <a:pt x="33" y="16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37" name="Freeform 267">
                <a:extLst>
                  <a:ext uri="{FF2B5EF4-FFF2-40B4-BE49-F238E27FC236}">
                    <a16:creationId xmlns:a16="http://schemas.microsoft.com/office/drawing/2014/main" id="{18DF5EEB-EFAF-4C18-B939-452CB9E39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9" y="1876"/>
                <a:ext cx="6" cy="7"/>
              </a:xfrm>
              <a:custGeom>
                <a:avLst/>
                <a:gdLst>
                  <a:gd name="T0" fmla="*/ 0 w 37"/>
                  <a:gd name="T1" fmla="*/ 0 h 42"/>
                  <a:gd name="T2" fmla="*/ 0 w 37"/>
                  <a:gd name="T3" fmla="*/ 1 h 42"/>
                  <a:gd name="T4" fmla="*/ 1 w 37"/>
                  <a:gd name="T5" fmla="*/ 1 h 42"/>
                  <a:gd name="T6" fmla="*/ 1 w 37"/>
                  <a:gd name="T7" fmla="*/ 1 h 42"/>
                  <a:gd name="T8" fmla="*/ 0 w 37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42"/>
                  <a:gd name="T17" fmla="*/ 37 w 37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42">
                    <a:moveTo>
                      <a:pt x="0" y="0"/>
                    </a:moveTo>
                    <a:lnTo>
                      <a:pt x="8" y="21"/>
                    </a:lnTo>
                    <a:lnTo>
                      <a:pt x="23" y="39"/>
                    </a:lnTo>
                    <a:lnTo>
                      <a:pt x="37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38" name="Freeform 268">
                <a:extLst>
                  <a:ext uri="{FF2B5EF4-FFF2-40B4-BE49-F238E27FC236}">
                    <a16:creationId xmlns:a16="http://schemas.microsoft.com/office/drawing/2014/main" id="{E72737C0-93F2-4ADD-BC38-E34CD4FB8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0" y="1907"/>
                <a:ext cx="9" cy="6"/>
              </a:xfrm>
              <a:custGeom>
                <a:avLst/>
                <a:gdLst>
                  <a:gd name="T0" fmla="*/ 2 w 50"/>
                  <a:gd name="T1" fmla="*/ 0 h 39"/>
                  <a:gd name="T2" fmla="*/ 1 w 50"/>
                  <a:gd name="T3" fmla="*/ 0 h 39"/>
                  <a:gd name="T4" fmla="*/ 0 w 50"/>
                  <a:gd name="T5" fmla="*/ 1 h 39"/>
                  <a:gd name="T6" fmla="*/ 2 w 50"/>
                  <a:gd name="T7" fmla="*/ 0 h 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39"/>
                  <a:gd name="T14" fmla="*/ 50 w 50"/>
                  <a:gd name="T15" fmla="*/ 39 h 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39">
                    <a:moveTo>
                      <a:pt x="50" y="0"/>
                    </a:moveTo>
                    <a:lnTo>
                      <a:pt x="17" y="14"/>
                    </a:lnTo>
                    <a:lnTo>
                      <a:pt x="0" y="39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227" name="Group 269">
              <a:extLst>
                <a:ext uri="{FF2B5EF4-FFF2-40B4-BE49-F238E27FC236}">
                  <a16:creationId xmlns:a16="http://schemas.microsoft.com/office/drawing/2014/main" id="{98A125E6-3A03-4EF9-A986-6C4D90C68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2" y="1894"/>
              <a:ext cx="37" cy="45"/>
              <a:chOff x="5432" y="1894"/>
              <a:chExt cx="37" cy="45"/>
            </a:xfrm>
          </p:grpSpPr>
          <p:sp>
            <p:nvSpPr>
              <p:cNvPr id="3228" name="Freeform 270">
                <a:extLst>
                  <a:ext uri="{FF2B5EF4-FFF2-40B4-BE49-F238E27FC236}">
                    <a16:creationId xmlns:a16="http://schemas.microsoft.com/office/drawing/2014/main" id="{630CBF8F-17A9-467F-BD8C-CA53507FF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" y="1894"/>
                <a:ext cx="37" cy="45"/>
              </a:xfrm>
              <a:custGeom>
                <a:avLst/>
                <a:gdLst>
                  <a:gd name="T0" fmla="*/ 2 w 219"/>
                  <a:gd name="T1" fmla="*/ 1 h 267"/>
                  <a:gd name="T2" fmla="*/ 1 w 219"/>
                  <a:gd name="T3" fmla="*/ 2 h 267"/>
                  <a:gd name="T4" fmla="*/ 1 w 219"/>
                  <a:gd name="T5" fmla="*/ 3 h 267"/>
                  <a:gd name="T6" fmla="*/ 0 w 219"/>
                  <a:gd name="T7" fmla="*/ 4 h 267"/>
                  <a:gd name="T8" fmla="*/ 0 w 219"/>
                  <a:gd name="T9" fmla="*/ 5 h 267"/>
                  <a:gd name="T10" fmla="*/ 0 w 219"/>
                  <a:gd name="T11" fmla="*/ 6 h 267"/>
                  <a:gd name="T12" fmla="*/ 5 w 219"/>
                  <a:gd name="T13" fmla="*/ 8 h 267"/>
                  <a:gd name="T14" fmla="*/ 6 w 219"/>
                  <a:gd name="T15" fmla="*/ 0 h 267"/>
                  <a:gd name="T16" fmla="*/ 4 w 219"/>
                  <a:gd name="T17" fmla="*/ 1 h 267"/>
                  <a:gd name="T18" fmla="*/ 2 w 219"/>
                  <a:gd name="T19" fmla="*/ 1 h 2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9"/>
                  <a:gd name="T31" fmla="*/ 0 h 267"/>
                  <a:gd name="T32" fmla="*/ 219 w 219"/>
                  <a:gd name="T33" fmla="*/ 267 h 2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9" h="267">
                    <a:moveTo>
                      <a:pt x="77" y="17"/>
                    </a:moveTo>
                    <a:lnTo>
                      <a:pt x="42" y="55"/>
                    </a:lnTo>
                    <a:lnTo>
                      <a:pt x="26" y="87"/>
                    </a:lnTo>
                    <a:lnTo>
                      <a:pt x="11" y="138"/>
                    </a:lnTo>
                    <a:lnTo>
                      <a:pt x="11" y="167"/>
                    </a:lnTo>
                    <a:lnTo>
                      <a:pt x="0" y="210"/>
                    </a:lnTo>
                    <a:lnTo>
                      <a:pt x="178" y="267"/>
                    </a:lnTo>
                    <a:lnTo>
                      <a:pt x="219" y="0"/>
                    </a:lnTo>
                    <a:lnTo>
                      <a:pt x="146" y="17"/>
                    </a:lnTo>
                    <a:lnTo>
                      <a:pt x="77" y="17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29" name="Freeform 271">
                <a:extLst>
                  <a:ext uri="{FF2B5EF4-FFF2-40B4-BE49-F238E27FC236}">
                    <a16:creationId xmlns:a16="http://schemas.microsoft.com/office/drawing/2014/main" id="{C04CDE92-3331-443B-85D2-88898C4358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6" y="1898"/>
                <a:ext cx="29" cy="37"/>
              </a:xfrm>
              <a:custGeom>
                <a:avLst/>
                <a:gdLst>
                  <a:gd name="T0" fmla="*/ 2 w 175"/>
                  <a:gd name="T1" fmla="*/ 0 h 220"/>
                  <a:gd name="T2" fmla="*/ 1 w 175"/>
                  <a:gd name="T3" fmla="*/ 1 h 220"/>
                  <a:gd name="T4" fmla="*/ 0 w 175"/>
                  <a:gd name="T5" fmla="*/ 3 h 220"/>
                  <a:gd name="T6" fmla="*/ 0 w 175"/>
                  <a:gd name="T7" fmla="*/ 4 h 220"/>
                  <a:gd name="T8" fmla="*/ 0 w 175"/>
                  <a:gd name="T9" fmla="*/ 5 h 220"/>
                  <a:gd name="T10" fmla="*/ 4 w 175"/>
                  <a:gd name="T11" fmla="*/ 6 h 220"/>
                  <a:gd name="T12" fmla="*/ 5 w 175"/>
                  <a:gd name="T13" fmla="*/ 0 h 220"/>
                  <a:gd name="T14" fmla="*/ 3 w 175"/>
                  <a:gd name="T15" fmla="*/ 0 h 220"/>
                  <a:gd name="T16" fmla="*/ 2 w 175"/>
                  <a:gd name="T17" fmla="*/ 0 h 2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5"/>
                  <a:gd name="T28" fmla="*/ 0 h 220"/>
                  <a:gd name="T29" fmla="*/ 175 w 175"/>
                  <a:gd name="T30" fmla="*/ 220 h 2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5" h="220">
                    <a:moveTo>
                      <a:pt x="69" y="7"/>
                    </a:moveTo>
                    <a:lnTo>
                      <a:pt x="38" y="42"/>
                    </a:lnTo>
                    <a:lnTo>
                      <a:pt x="12" y="92"/>
                    </a:lnTo>
                    <a:lnTo>
                      <a:pt x="6" y="128"/>
                    </a:lnTo>
                    <a:lnTo>
                      <a:pt x="0" y="171"/>
                    </a:lnTo>
                    <a:lnTo>
                      <a:pt x="140" y="220"/>
                    </a:lnTo>
                    <a:lnTo>
                      <a:pt x="175" y="0"/>
                    </a:lnTo>
                    <a:lnTo>
                      <a:pt x="122" y="10"/>
                    </a:lnTo>
                    <a:lnTo>
                      <a:pt x="69" y="7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3123" name="Freeform 272">
            <a:extLst>
              <a:ext uri="{FF2B5EF4-FFF2-40B4-BE49-F238E27FC236}">
                <a16:creationId xmlns:a16="http://schemas.microsoft.com/office/drawing/2014/main" id="{B162D971-CE13-4EEB-A602-D5C11450BE69}"/>
              </a:ext>
            </a:extLst>
          </p:cNvPr>
          <p:cNvSpPr>
            <a:spLocks/>
          </p:cNvSpPr>
          <p:nvPr/>
        </p:nvSpPr>
        <p:spPr bwMode="auto">
          <a:xfrm>
            <a:off x="8675688" y="2824163"/>
            <a:ext cx="195262" cy="212725"/>
          </a:xfrm>
          <a:custGeom>
            <a:avLst/>
            <a:gdLst>
              <a:gd name="T0" fmla="*/ 16873429 w 741"/>
              <a:gd name="T1" fmla="*/ 1806713 h 807"/>
              <a:gd name="T2" fmla="*/ 12429573 w 741"/>
              <a:gd name="T3" fmla="*/ 5141777 h 807"/>
              <a:gd name="T4" fmla="*/ 9999207 w 741"/>
              <a:gd name="T5" fmla="*/ 9102628 h 807"/>
              <a:gd name="T6" fmla="*/ 7777014 w 741"/>
              <a:gd name="T7" fmla="*/ 13341047 h 807"/>
              <a:gd name="T8" fmla="*/ 6388309 w 741"/>
              <a:gd name="T9" fmla="*/ 15564510 h 807"/>
              <a:gd name="T10" fmla="*/ 6388309 w 741"/>
              <a:gd name="T11" fmla="*/ 17996485 h 807"/>
              <a:gd name="T12" fmla="*/ 7568840 w 741"/>
              <a:gd name="T13" fmla="*/ 20845470 h 807"/>
              <a:gd name="T14" fmla="*/ 5346648 w 741"/>
              <a:gd name="T15" fmla="*/ 23068934 h 807"/>
              <a:gd name="T16" fmla="*/ 1805317 w 741"/>
              <a:gd name="T17" fmla="*/ 29183655 h 807"/>
              <a:gd name="T18" fmla="*/ 0 w 741"/>
              <a:gd name="T19" fmla="*/ 32449392 h 807"/>
              <a:gd name="T20" fmla="*/ 0 w 741"/>
              <a:gd name="T21" fmla="*/ 33491665 h 807"/>
              <a:gd name="T22" fmla="*/ 416612 w 741"/>
              <a:gd name="T23" fmla="*/ 34603536 h 807"/>
              <a:gd name="T24" fmla="*/ 1944188 w 741"/>
              <a:gd name="T25" fmla="*/ 34950961 h 807"/>
              <a:gd name="T26" fmla="*/ 4166380 w 741"/>
              <a:gd name="T27" fmla="*/ 35020287 h 807"/>
              <a:gd name="T28" fmla="*/ 5485519 w 741"/>
              <a:gd name="T29" fmla="*/ 35506629 h 807"/>
              <a:gd name="T30" fmla="*/ 5346648 w 741"/>
              <a:gd name="T31" fmla="*/ 37938599 h 807"/>
              <a:gd name="T32" fmla="*/ 4652296 w 741"/>
              <a:gd name="T33" fmla="*/ 40787585 h 807"/>
              <a:gd name="T34" fmla="*/ 5971697 w 741"/>
              <a:gd name="T35" fmla="*/ 42316199 h 807"/>
              <a:gd name="T36" fmla="*/ 5555086 w 741"/>
              <a:gd name="T37" fmla="*/ 44400745 h 807"/>
              <a:gd name="T38" fmla="*/ 6596746 w 741"/>
              <a:gd name="T39" fmla="*/ 45790443 h 807"/>
              <a:gd name="T40" fmla="*/ 7638143 w 741"/>
              <a:gd name="T41" fmla="*/ 49542784 h 807"/>
              <a:gd name="T42" fmla="*/ 9235288 w 741"/>
              <a:gd name="T43" fmla="*/ 50585057 h 807"/>
              <a:gd name="T44" fmla="*/ 11596086 w 741"/>
              <a:gd name="T45" fmla="*/ 50585057 h 807"/>
              <a:gd name="T46" fmla="*/ 15068112 w 741"/>
              <a:gd name="T47" fmla="*/ 50098452 h 807"/>
              <a:gd name="T48" fmla="*/ 18679013 w 741"/>
              <a:gd name="T49" fmla="*/ 49542784 h 807"/>
              <a:gd name="T50" fmla="*/ 18262401 w 741"/>
              <a:gd name="T51" fmla="*/ 56074257 h 807"/>
              <a:gd name="T52" fmla="*/ 45690519 w 741"/>
              <a:gd name="T53" fmla="*/ 47319057 h 807"/>
              <a:gd name="T54" fmla="*/ 43468327 w 741"/>
              <a:gd name="T55" fmla="*/ 42107692 h 807"/>
              <a:gd name="T56" fmla="*/ 44023809 w 741"/>
              <a:gd name="T57" fmla="*/ 38147107 h 807"/>
              <a:gd name="T58" fmla="*/ 51453776 w 741"/>
              <a:gd name="T59" fmla="*/ 30642679 h 807"/>
              <a:gd name="T60" fmla="*/ 51453776 w 741"/>
              <a:gd name="T61" fmla="*/ 10770160 h 807"/>
              <a:gd name="T62" fmla="*/ 46384871 w 741"/>
              <a:gd name="T63" fmla="*/ 5350285 h 807"/>
              <a:gd name="T64" fmla="*/ 40065868 w 741"/>
              <a:gd name="T65" fmla="*/ 2431972 h 807"/>
              <a:gd name="T66" fmla="*/ 33399813 w 741"/>
              <a:gd name="T67" fmla="*/ 0 h 807"/>
              <a:gd name="T68" fmla="*/ 24650708 w 741"/>
              <a:gd name="T69" fmla="*/ 1250781 h 807"/>
              <a:gd name="T70" fmla="*/ 16873429 w 741"/>
              <a:gd name="T71" fmla="*/ 1806713 h 80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41"/>
              <a:gd name="T109" fmla="*/ 0 h 807"/>
              <a:gd name="T110" fmla="*/ 741 w 741"/>
              <a:gd name="T111" fmla="*/ 807 h 80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41" h="807">
                <a:moveTo>
                  <a:pt x="243" y="26"/>
                </a:moveTo>
                <a:lnTo>
                  <a:pt x="179" y="74"/>
                </a:lnTo>
                <a:lnTo>
                  <a:pt x="144" y="131"/>
                </a:lnTo>
                <a:lnTo>
                  <a:pt x="112" y="192"/>
                </a:lnTo>
                <a:lnTo>
                  <a:pt x="92" y="224"/>
                </a:lnTo>
                <a:lnTo>
                  <a:pt x="92" y="259"/>
                </a:lnTo>
                <a:lnTo>
                  <a:pt x="109" y="300"/>
                </a:lnTo>
                <a:lnTo>
                  <a:pt x="77" y="332"/>
                </a:lnTo>
                <a:lnTo>
                  <a:pt x="26" y="420"/>
                </a:lnTo>
                <a:lnTo>
                  <a:pt x="0" y="467"/>
                </a:lnTo>
                <a:lnTo>
                  <a:pt x="0" y="482"/>
                </a:lnTo>
                <a:lnTo>
                  <a:pt x="6" y="498"/>
                </a:lnTo>
                <a:lnTo>
                  <a:pt x="28" y="503"/>
                </a:lnTo>
                <a:lnTo>
                  <a:pt x="60" y="504"/>
                </a:lnTo>
                <a:lnTo>
                  <a:pt x="79" y="511"/>
                </a:lnTo>
                <a:lnTo>
                  <a:pt x="77" y="546"/>
                </a:lnTo>
                <a:lnTo>
                  <a:pt x="67" y="587"/>
                </a:lnTo>
                <a:lnTo>
                  <a:pt x="86" y="609"/>
                </a:lnTo>
                <a:lnTo>
                  <a:pt x="80" y="639"/>
                </a:lnTo>
                <a:lnTo>
                  <a:pt x="95" y="659"/>
                </a:lnTo>
                <a:lnTo>
                  <a:pt x="110" y="713"/>
                </a:lnTo>
                <a:lnTo>
                  <a:pt x="133" y="728"/>
                </a:lnTo>
                <a:lnTo>
                  <a:pt x="167" y="728"/>
                </a:lnTo>
                <a:lnTo>
                  <a:pt x="217" y="721"/>
                </a:lnTo>
                <a:lnTo>
                  <a:pt x="269" y="713"/>
                </a:lnTo>
                <a:lnTo>
                  <a:pt x="263" y="807"/>
                </a:lnTo>
                <a:lnTo>
                  <a:pt x="658" y="681"/>
                </a:lnTo>
                <a:lnTo>
                  <a:pt x="626" y="606"/>
                </a:lnTo>
                <a:lnTo>
                  <a:pt x="634" y="549"/>
                </a:lnTo>
                <a:lnTo>
                  <a:pt x="741" y="441"/>
                </a:lnTo>
                <a:lnTo>
                  <a:pt x="741" y="155"/>
                </a:lnTo>
                <a:lnTo>
                  <a:pt x="668" y="77"/>
                </a:lnTo>
                <a:lnTo>
                  <a:pt x="577" y="35"/>
                </a:lnTo>
                <a:lnTo>
                  <a:pt x="481" y="0"/>
                </a:lnTo>
                <a:lnTo>
                  <a:pt x="355" y="18"/>
                </a:lnTo>
                <a:lnTo>
                  <a:pt x="243" y="26"/>
                </a:lnTo>
                <a:close/>
              </a:path>
            </a:pathLst>
          </a:custGeom>
          <a:solidFill>
            <a:srgbClr val="FFC080"/>
          </a:solidFill>
          <a:ln w="1588">
            <a:solidFill>
              <a:srgbClr val="402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24" name="Freeform 273">
            <a:extLst>
              <a:ext uri="{FF2B5EF4-FFF2-40B4-BE49-F238E27FC236}">
                <a16:creationId xmlns:a16="http://schemas.microsoft.com/office/drawing/2014/main" id="{F812ADE8-975C-4092-BF51-1923D1D985F2}"/>
              </a:ext>
            </a:extLst>
          </p:cNvPr>
          <p:cNvSpPr>
            <a:spLocks/>
          </p:cNvSpPr>
          <p:nvPr/>
        </p:nvSpPr>
        <p:spPr bwMode="auto">
          <a:xfrm>
            <a:off x="8685213" y="2952750"/>
            <a:ext cx="11112" cy="3175"/>
          </a:xfrm>
          <a:custGeom>
            <a:avLst/>
            <a:gdLst>
              <a:gd name="T0" fmla="*/ 0 w 42"/>
              <a:gd name="T1" fmla="*/ 373239 h 9"/>
              <a:gd name="T2" fmla="*/ 629945 w 42"/>
              <a:gd name="T3" fmla="*/ 995539 h 9"/>
              <a:gd name="T4" fmla="*/ 2099903 w 42"/>
              <a:gd name="T5" fmla="*/ 746831 h 9"/>
              <a:gd name="T6" fmla="*/ 2729848 w 42"/>
              <a:gd name="T7" fmla="*/ 1120069 h 9"/>
              <a:gd name="T8" fmla="*/ 2939918 w 42"/>
              <a:gd name="T9" fmla="*/ 249061 h 9"/>
              <a:gd name="T10" fmla="*/ 2030056 w 42"/>
              <a:gd name="T11" fmla="*/ 0 h 9"/>
              <a:gd name="T12" fmla="*/ 0 w 42"/>
              <a:gd name="T13" fmla="*/ 373239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2"/>
              <a:gd name="T22" fmla="*/ 0 h 9"/>
              <a:gd name="T23" fmla="*/ 42 w 42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2" h="9">
                <a:moveTo>
                  <a:pt x="0" y="3"/>
                </a:moveTo>
                <a:lnTo>
                  <a:pt x="9" y="8"/>
                </a:lnTo>
                <a:lnTo>
                  <a:pt x="30" y="6"/>
                </a:lnTo>
                <a:lnTo>
                  <a:pt x="39" y="9"/>
                </a:lnTo>
                <a:lnTo>
                  <a:pt x="42" y="2"/>
                </a:lnTo>
                <a:lnTo>
                  <a:pt x="29" y="0"/>
                </a:lnTo>
                <a:lnTo>
                  <a:pt x="0" y="3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25" name="Freeform 274">
            <a:extLst>
              <a:ext uri="{FF2B5EF4-FFF2-40B4-BE49-F238E27FC236}">
                <a16:creationId xmlns:a16="http://schemas.microsoft.com/office/drawing/2014/main" id="{400414C7-3E09-45B3-9696-347181F4D0AE}"/>
              </a:ext>
            </a:extLst>
          </p:cNvPr>
          <p:cNvSpPr>
            <a:spLocks/>
          </p:cNvSpPr>
          <p:nvPr/>
        </p:nvSpPr>
        <p:spPr bwMode="auto">
          <a:xfrm>
            <a:off x="8696325" y="2944813"/>
            <a:ext cx="4763" cy="7937"/>
          </a:xfrm>
          <a:custGeom>
            <a:avLst/>
            <a:gdLst>
              <a:gd name="T0" fmla="*/ 0 w 17"/>
              <a:gd name="T1" fmla="*/ 0 h 31"/>
              <a:gd name="T2" fmla="*/ 863504 w 17"/>
              <a:gd name="T3" fmla="*/ 458810 h 31"/>
              <a:gd name="T4" fmla="*/ 863504 w 17"/>
              <a:gd name="T5" fmla="*/ 1048964 h 31"/>
              <a:gd name="T6" fmla="*/ 1020403 w 17"/>
              <a:gd name="T7" fmla="*/ 2032128 h 31"/>
              <a:gd name="T8" fmla="*/ 1334480 w 17"/>
              <a:gd name="T9" fmla="*/ 786531 h 31"/>
              <a:gd name="T10" fmla="*/ 1334480 w 17"/>
              <a:gd name="T11" fmla="*/ 65544 h 31"/>
              <a:gd name="T12" fmla="*/ 0 w 17"/>
              <a:gd name="T13" fmla="*/ 0 h 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31"/>
              <a:gd name="T23" fmla="*/ 17 w 17"/>
              <a:gd name="T24" fmla="*/ 31 h 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31">
                <a:moveTo>
                  <a:pt x="0" y="0"/>
                </a:moveTo>
                <a:lnTo>
                  <a:pt x="11" y="7"/>
                </a:lnTo>
                <a:lnTo>
                  <a:pt x="11" y="16"/>
                </a:lnTo>
                <a:lnTo>
                  <a:pt x="13" y="31"/>
                </a:lnTo>
                <a:lnTo>
                  <a:pt x="17" y="12"/>
                </a:lnTo>
                <a:lnTo>
                  <a:pt x="17" y="1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26" name="Freeform 275">
            <a:extLst>
              <a:ext uri="{FF2B5EF4-FFF2-40B4-BE49-F238E27FC236}">
                <a16:creationId xmlns:a16="http://schemas.microsoft.com/office/drawing/2014/main" id="{1FA99E0D-4F35-4A84-9ADB-B3D65E0060E6}"/>
              </a:ext>
            </a:extLst>
          </p:cNvPr>
          <p:cNvSpPr>
            <a:spLocks/>
          </p:cNvSpPr>
          <p:nvPr/>
        </p:nvSpPr>
        <p:spPr bwMode="auto">
          <a:xfrm>
            <a:off x="8704263" y="2917825"/>
            <a:ext cx="4762" cy="15875"/>
          </a:xfrm>
          <a:custGeom>
            <a:avLst/>
            <a:gdLst>
              <a:gd name="T0" fmla="*/ 1193508 w 19"/>
              <a:gd name="T1" fmla="*/ 0 h 60"/>
              <a:gd name="T2" fmla="*/ 314041 w 19"/>
              <a:gd name="T3" fmla="*/ 2380192 h 60"/>
              <a:gd name="T4" fmla="*/ 0 w 19"/>
              <a:gd name="T5" fmla="*/ 4200260 h 60"/>
              <a:gd name="T6" fmla="*/ 565425 w 19"/>
              <a:gd name="T7" fmla="*/ 3010165 h 60"/>
              <a:gd name="T8" fmla="*/ 1193508 w 19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"/>
              <a:gd name="T16" fmla="*/ 0 h 60"/>
              <a:gd name="T17" fmla="*/ 19 w 19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" h="60">
                <a:moveTo>
                  <a:pt x="19" y="0"/>
                </a:moveTo>
                <a:lnTo>
                  <a:pt x="5" y="34"/>
                </a:lnTo>
                <a:lnTo>
                  <a:pt x="0" y="60"/>
                </a:lnTo>
                <a:lnTo>
                  <a:pt x="9" y="43"/>
                </a:lnTo>
                <a:lnTo>
                  <a:pt x="19" y="0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27" name="Freeform 276">
            <a:extLst>
              <a:ext uri="{FF2B5EF4-FFF2-40B4-BE49-F238E27FC236}">
                <a16:creationId xmlns:a16="http://schemas.microsoft.com/office/drawing/2014/main" id="{06E88C0E-6693-4402-BA51-0BB39236D4EC}"/>
              </a:ext>
            </a:extLst>
          </p:cNvPr>
          <p:cNvSpPr>
            <a:spLocks/>
          </p:cNvSpPr>
          <p:nvPr/>
        </p:nvSpPr>
        <p:spPr bwMode="auto">
          <a:xfrm>
            <a:off x="8707438" y="2901950"/>
            <a:ext cx="20637" cy="14288"/>
          </a:xfrm>
          <a:custGeom>
            <a:avLst/>
            <a:gdLst>
              <a:gd name="T0" fmla="*/ 0 w 80"/>
              <a:gd name="T1" fmla="*/ 0 h 51"/>
              <a:gd name="T2" fmla="*/ 1131166 w 80"/>
              <a:gd name="T3" fmla="*/ 2197550 h 51"/>
              <a:gd name="T4" fmla="*/ 865206 w 80"/>
              <a:gd name="T5" fmla="*/ 2746938 h 51"/>
              <a:gd name="T6" fmla="*/ 865206 w 80"/>
              <a:gd name="T7" fmla="*/ 3139438 h 51"/>
              <a:gd name="T8" fmla="*/ 598989 w 80"/>
              <a:gd name="T9" fmla="*/ 4002881 h 51"/>
              <a:gd name="T10" fmla="*/ 1330829 w 80"/>
              <a:gd name="T11" fmla="*/ 2668494 h 51"/>
              <a:gd name="T12" fmla="*/ 2329144 w 80"/>
              <a:gd name="T13" fmla="*/ 2668494 h 51"/>
              <a:gd name="T14" fmla="*/ 3460309 w 80"/>
              <a:gd name="T15" fmla="*/ 2197550 h 51"/>
              <a:gd name="T16" fmla="*/ 5323572 w 80"/>
              <a:gd name="T17" fmla="*/ 2040663 h 51"/>
              <a:gd name="T18" fmla="*/ 3460309 w 80"/>
              <a:gd name="T19" fmla="*/ 706276 h 51"/>
              <a:gd name="T20" fmla="*/ 0 w 80"/>
              <a:gd name="T21" fmla="*/ 0 h 5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0"/>
              <a:gd name="T34" fmla="*/ 0 h 51"/>
              <a:gd name="T35" fmla="*/ 80 w 80"/>
              <a:gd name="T36" fmla="*/ 51 h 5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0" h="51">
                <a:moveTo>
                  <a:pt x="0" y="0"/>
                </a:moveTo>
                <a:lnTo>
                  <a:pt x="17" y="28"/>
                </a:lnTo>
                <a:lnTo>
                  <a:pt x="13" y="35"/>
                </a:lnTo>
                <a:lnTo>
                  <a:pt x="13" y="40"/>
                </a:lnTo>
                <a:lnTo>
                  <a:pt x="9" y="51"/>
                </a:lnTo>
                <a:lnTo>
                  <a:pt x="20" y="34"/>
                </a:lnTo>
                <a:lnTo>
                  <a:pt x="35" y="34"/>
                </a:lnTo>
                <a:lnTo>
                  <a:pt x="52" y="28"/>
                </a:lnTo>
                <a:lnTo>
                  <a:pt x="80" y="26"/>
                </a:lnTo>
                <a:lnTo>
                  <a:pt x="52" y="9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28" name="Freeform 277">
            <a:extLst>
              <a:ext uri="{FF2B5EF4-FFF2-40B4-BE49-F238E27FC236}">
                <a16:creationId xmlns:a16="http://schemas.microsoft.com/office/drawing/2014/main" id="{2C7EAD58-3AD9-4ACC-BFCE-3D550CF5749D}"/>
              </a:ext>
            </a:extLst>
          </p:cNvPr>
          <p:cNvSpPr>
            <a:spLocks/>
          </p:cNvSpPr>
          <p:nvPr/>
        </p:nvSpPr>
        <p:spPr bwMode="auto">
          <a:xfrm>
            <a:off x="8702675" y="2882900"/>
            <a:ext cx="34925" cy="12700"/>
          </a:xfrm>
          <a:custGeom>
            <a:avLst/>
            <a:gdLst>
              <a:gd name="T0" fmla="*/ 0 w 135"/>
              <a:gd name="T1" fmla="*/ 1750219 h 48"/>
              <a:gd name="T2" fmla="*/ 401508 w 135"/>
              <a:gd name="T3" fmla="*/ 2940315 h 48"/>
              <a:gd name="T4" fmla="*/ 1338533 w 135"/>
              <a:gd name="T5" fmla="*/ 3360208 h 48"/>
              <a:gd name="T6" fmla="*/ 2811074 w 135"/>
              <a:gd name="T7" fmla="*/ 2380192 h 48"/>
              <a:gd name="T8" fmla="*/ 4618120 w 135"/>
              <a:gd name="T9" fmla="*/ 1750219 h 48"/>
              <a:gd name="T10" fmla="*/ 7562943 w 135"/>
              <a:gd name="T11" fmla="*/ 1680104 h 48"/>
              <a:gd name="T12" fmla="*/ 9035227 w 135"/>
              <a:gd name="T13" fmla="*/ 1890183 h 48"/>
              <a:gd name="T14" fmla="*/ 6759668 w 135"/>
              <a:gd name="T15" fmla="*/ 840052 h 48"/>
              <a:gd name="T16" fmla="*/ 5153377 w 135"/>
              <a:gd name="T17" fmla="*/ 420158 h 48"/>
              <a:gd name="T18" fmla="*/ 5354131 w 135"/>
              <a:gd name="T19" fmla="*/ 0 h 48"/>
              <a:gd name="T20" fmla="*/ 3814844 w 135"/>
              <a:gd name="T21" fmla="*/ 629973 h 48"/>
              <a:gd name="T22" fmla="*/ 3948853 w 135"/>
              <a:gd name="T23" fmla="*/ 210079 h 48"/>
              <a:gd name="T24" fmla="*/ 2677066 w 135"/>
              <a:gd name="T25" fmla="*/ 840052 h 48"/>
              <a:gd name="T26" fmla="*/ 1539287 w 135"/>
              <a:gd name="T27" fmla="*/ 840052 h 48"/>
              <a:gd name="T28" fmla="*/ 0 w 135"/>
              <a:gd name="T29" fmla="*/ 1750219 h 4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5"/>
              <a:gd name="T46" fmla="*/ 0 h 48"/>
              <a:gd name="T47" fmla="*/ 135 w 135"/>
              <a:gd name="T48" fmla="*/ 48 h 4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5" h="48">
                <a:moveTo>
                  <a:pt x="0" y="25"/>
                </a:moveTo>
                <a:lnTo>
                  <a:pt x="6" y="42"/>
                </a:lnTo>
                <a:lnTo>
                  <a:pt x="20" y="48"/>
                </a:lnTo>
                <a:lnTo>
                  <a:pt x="42" y="34"/>
                </a:lnTo>
                <a:lnTo>
                  <a:pt x="69" y="25"/>
                </a:lnTo>
                <a:lnTo>
                  <a:pt x="113" y="24"/>
                </a:lnTo>
                <a:lnTo>
                  <a:pt x="135" y="27"/>
                </a:lnTo>
                <a:lnTo>
                  <a:pt x="101" y="12"/>
                </a:lnTo>
                <a:lnTo>
                  <a:pt x="77" y="6"/>
                </a:lnTo>
                <a:lnTo>
                  <a:pt x="80" y="0"/>
                </a:lnTo>
                <a:lnTo>
                  <a:pt x="57" y="9"/>
                </a:lnTo>
                <a:lnTo>
                  <a:pt x="59" y="3"/>
                </a:lnTo>
                <a:lnTo>
                  <a:pt x="40" y="12"/>
                </a:lnTo>
                <a:lnTo>
                  <a:pt x="23" y="12"/>
                </a:lnTo>
                <a:lnTo>
                  <a:pt x="0" y="25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29" name="Freeform 278">
            <a:extLst>
              <a:ext uri="{FF2B5EF4-FFF2-40B4-BE49-F238E27FC236}">
                <a16:creationId xmlns:a16="http://schemas.microsoft.com/office/drawing/2014/main" id="{9B86E587-5BF4-47F2-BA57-728F0EB40B9B}"/>
              </a:ext>
            </a:extLst>
          </p:cNvPr>
          <p:cNvSpPr>
            <a:spLocks/>
          </p:cNvSpPr>
          <p:nvPr/>
        </p:nvSpPr>
        <p:spPr bwMode="auto">
          <a:xfrm>
            <a:off x="8782050" y="2900363"/>
            <a:ext cx="20638" cy="41275"/>
          </a:xfrm>
          <a:custGeom>
            <a:avLst/>
            <a:gdLst>
              <a:gd name="T0" fmla="*/ 0 w 78"/>
              <a:gd name="T1" fmla="*/ 2021696 h 159"/>
              <a:gd name="T2" fmla="*/ 1680145 w 78"/>
              <a:gd name="T3" fmla="*/ 673899 h 159"/>
              <a:gd name="T4" fmla="*/ 3640490 w 78"/>
              <a:gd name="T5" fmla="*/ 1010848 h 159"/>
              <a:gd name="T6" fmla="*/ 4760499 w 78"/>
              <a:gd name="T7" fmla="*/ 2762829 h 159"/>
              <a:gd name="T8" fmla="*/ 4970583 w 78"/>
              <a:gd name="T9" fmla="*/ 5188968 h 159"/>
              <a:gd name="T10" fmla="*/ 4760499 w 78"/>
              <a:gd name="T11" fmla="*/ 7075677 h 159"/>
              <a:gd name="T12" fmla="*/ 4130510 w 78"/>
              <a:gd name="T13" fmla="*/ 8625697 h 159"/>
              <a:gd name="T14" fmla="*/ 3080354 w 78"/>
              <a:gd name="T15" fmla="*/ 6267050 h 159"/>
              <a:gd name="T16" fmla="*/ 2170165 w 78"/>
              <a:gd name="T17" fmla="*/ 4919253 h 159"/>
              <a:gd name="T18" fmla="*/ 350052 w 78"/>
              <a:gd name="T19" fmla="*/ 4043132 h 159"/>
              <a:gd name="T20" fmla="*/ 1750261 w 78"/>
              <a:gd name="T21" fmla="*/ 5997595 h 159"/>
              <a:gd name="T22" fmla="*/ 3290438 w 78"/>
              <a:gd name="T23" fmla="*/ 7480119 h 159"/>
              <a:gd name="T24" fmla="*/ 3430406 w 78"/>
              <a:gd name="T25" fmla="*/ 9029880 h 159"/>
              <a:gd name="T26" fmla="*/ 2800418 w 78"/>
              <a:gd name="T27" fmla="*/ 10512405 h 159"/>
              <a:gd name="T28" fmla="*/ 1960345 w 78"/>
              <a:gd name="T29" fmla="*/ 10714627 h 159"/>
              <a:gd name="T30" fmla="*/ 4270478 w 78"/>
              <a:gd name="T31" fmla="*/ 10175456 h 159"/>
              <a:gd name="T32" fmla="*/ 5390487 w 78"/>
              <a:gd name="T33" fmla="*/ 7884303 h 159"/>
              <a:gd name="T34" fmla="*/ 5460603 w 78"/>
              <a:gd name="T35" fmla="*/ 4919253 h 159"/>
              <a:gd name="T36" fmla="*/ 5390487 w 78"/>
              <a:gd name="T37" fmla="*/ 2223918 h 159"/>
              <a:gd name="T38" fmla="*/ 4130510 w 78"/>
              <a:gd name="T39" fmla="*/ 471677 h 159"/>
              <a:gd name="T40" fmla="*/ 2380249 w 78"/>
              <a:gd name="T41" fmla="*/ 0 h 159"/>
              <a:gd name="T42" fmla="*/ 700104 w 78"/>
              <a:gd name="T43" fmla="*/ 269456 h 159"/>
              <a:gd name="T44" fmla="*/ 0 w 78"/>
              <a:gd name="T45" fmla="*/ 2021696 h 15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78"/>
              <a:gd name="T70" fmla="*/ 0 h 159"/>
              <a:gd name="T71" fmla="*/ 78 w 78"/>
              <a:gd name="T72" fmla="*/ 159 h 159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78" h="159">
                <a:moveTo>
                  <a:pt x="0" y="30"/>
                </a:moveTo>
                <a:lnTo>
                  <a:pt x="24" y="10"/>
                </a:lnTo>
                <a:lnTo>
                  <a:pt x="52" y="15"/>
                </a:lnTo>
                <a:lnTo>
                  <a:pt x="68" y="41"/>
                </a:lnTo>
                <a:lnTo>
                  <a:pt x="71" y="77"/>
                </a:lnTo>
                <a:lnTo>
                  <a:pt x="68" y="105"/>
                </a:lnTo>
                <a:lnTo>
                  <a:pt x="59" y="128"/>
                </a:lnTo>
                <a:lnTo>
                  <a:pt x="44" y="93"/>
                </a:lnTo>
                <a:lnTo>
                  <a:pt x="31" y="73"/>
                </a:lnTo>
                <a:lnTo>
                  <a:pt x="5" y="60"/>
                </a:lnTo>
                <a:lnTo>
                  <a:pt x="25" y="89"/>
                </a:lnTo>
                <a:lnTo>
                  <a:pt x="47" y="111"/>
                </a:lnTo>
                <a:lnTo>
                  <a:pt x="49" y="134"/>
                </a:lnTo>
                <a:lnTo>
                  <a:pt x="40" y="156"/>
                </a:lnTo>
                <a:lnTo>
                  <a:pt x="28" y="159"/>
                </a:lnTo>
                <a:lnTo>
                  <a:pt x="61" y="151"/>
                </a:lnTo>
                <a:lnTo>
                  <a:pt x="77" y="117"/>
                </a:lnTo>
                <a:lnTo>
                  <a:pt x="78" y="73"/>
                </a:lnTo>
                <a:lnTo>
                  <a:pt x="77" y="33"/>
                </a:lnTo>
                <a:lnTo>
                  <a:pt x="59" y="7"/>
                </a:lnTo>
                <a:lnTo>
                  <a:pt x="34" y="0"/>
                </a:lnTo>
                <a:lnTo>
                  <a:pt x="10" y="4"/>
                </a:lnTo>
                <a:lnTo>
                  <a:pt x="0" y="30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30" name="Freeform 279">
            <a:extLst>
              <a:ext uri="{FF2B5EF4-FFF2-40B4-BE49-F238E27FC236}">
                <a16:creationId xmlns:a16="http://schemas.microsoft.com/office/drawing/2014/main" id="{97642AF8-A36A-4652-911E-67538118D9C4}"/>
              </a:ext>
            </a:extLst>
          </p:cNvPr>
          <p:cNvSpPr>
            <a:spLocks/>
          </p:cNvSpPr>
          <p:nvPr/>
        </p:nvSpPr>
        <p:spPr bwMode="auto">
          <a:xfrm>
            <a:off x="8777288" y="2894013"/>
            <a:ext cx="33337" cy="55562"/>
          </a:xfrm>
          <a:custGeom>
            <a:avLst/>
            <a:gdLst>
              <a:gd name="T0" fmla="*/ 0 w 129"/>
              <a:gd name="T1" fmla="*/ 3539687 h 215"/>
              <a:gd name="T2" fmla="*/ 1335806 w 129"/>
              <a:gd name="T3" fmla="*/ 1268881 h 215"/>
              <a:gd name="T4" fmla="*/ 3606339 w 129"/>
              <a:gd name="T5" fmla="*/ 601103 h 215"/>
              <a:gd name="T6" fmla="*/ 6344624 w 129"/>
              <a:gd name="T7" fmla="*/ 1068600 h 215"/>
              <a:gd name="T8" fmla="*/ 7279352 w 129"/>
              <a:gd name="T9" fmla="*/ 2337481 h 215"/>
              <a:gd name="T10" fmla="*/ 8014058 w 129"/>
              <a:gd name="T11" fmla="*/ 4474680 h 215"/>
              <a:gd name="T12" fmla="*/ 8014058 w 129"/>
              <a:gd name="T13" fmla="*/ 6211057 h 215"/>
              <a:gd name="T14" fmla="*/ 7613497 w 129"/>
              <a:gd name="T15" fmla="*/ 7413004 h 215"/>
              <a:gd name="T16" fmla="*/ 7613497 w 129"/>
              <a:gd name="T17" fmla="*/ 9149641 h 215"/>
              <a:gd name="T18" fmla="*/ 7146004 w 129"/>
              <a:gd name="T19" fmla="*/ 11219907 h 215"/>
              <a:gd name="T20" fmla="*/ 5342706 w 129"/>
              <a:gd name="T21" fmla="*/ 13223498 h 215"/>
              <a:gd name="T22" fmla="*/ 4207439 w 129"/>
              <a:gd name="T23" fmla="*/ 13223498 h 215"/>
              <a:gd name="T24" fmla="*/ 2671353 w 129"/>
              <a:gd name="T25" fmla="*/ 13223498 h 215"/>
              <a:gd name="T26" fmla="*/ 2671353 w 129"/>
              <a:gd name="T27" fmla="*/ 13557387 h 215"/>
              <a:gd name="T28" fmla="*/ 3806619 w 129"/>
              <a:gd name="T29" fmla="*/ 14358771 h 215"/>
              <a:gd name="T30" fmla="*/ 5075493 w 129"/>
              <a:gd name="T31" fmla="*/ 14091557 h 215"/>
              <a:gd name="T32" fmla="*/ 6745185 w 129"/>
              <a:gd name="T33" fmla="*/ 13423779 h 215"/>
              <a:gd name="T34" fmla="*/ 8080990 w 129"/>
              <a:gd name="T35" fmla="*/ 11420188 h 215"/>
              <a:gd name="T36" fmla="*/ 8214338 w 129"/>
              <a:gd name="T37" fmla="*/ 8081040 h 215"/>
              <a:gd name="T38" fmla="*/ 8615159 w 129"/>
              <a:gd name="T39" fmla="*/ 5810235 h 215"/>
              <a:gd name="T40" fmla="*/ 8615159 w 129"/>
              <a:gd name="T41" fmla="*/ 3873576 h 215"/>
              <a:gd name="T42" fmla="*/ 7813778 w 129"/>
              <a:gd name="T43" fmla="*/ 2137199 h 215"/>
              <a:gd name="T44" fmla="*/ 6878792 w 129"/>
              <a:gd name="T45" fmla="*/ 601103 h 215"/>
              <a:gd name="T46" fmla="*/ 4608000 w 129"/>
              <a:gd name="T47" fmla="*/ 0 h 215"/>
              <a:gd name="T48" fmla="*/ 1335806 w 129"/>
              <a:gd name="T49" fmla="*/ 400822 h 215"/>
              <a:gd name="T50" fmla="*/ 200280 w 129"/>
              <a:gd name="T51" fmla="*/ 1268881 h 215"/>
              <a:gd name="T52" fmla="*/ 0 w 129"/>
              <a:gd name="T53" fmla="*/ 3539687 h 21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29"/>
              <a:gd name="T82" fmla="*/ 0 h 215"/>
              <a:gd name="T83" fmla="*/ 129 w 129"/>
              <a:gd name="T84" fmla="*/ 215 h 21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29" h="215">
                <a:moveTo>
                  <a:pt x="0" y="53"/>
                </a:moveTo>
                <a:lnTo>
                  <a:pt x="20" y="19"/>
                </a:lnTo>
                <a:lnTo>
                  <a:pt x="54" y="9"/>
                </a:lnTo>
                <a:lnTo>
                  <a:pt x="95" y="16"/>
                </a:lnTo>
                <a:lnTo>
                  <a:pt x="109" y="35"/>
                </a:lnTo>
                <a:lnTo>
                  <a:pt x="120" y="67"/>
                </a:lnTo>
                <a:lnTo>
                  <a:pt x="120" y="93"/>
                </a:lnTo>
                <a:lnTo>
                  <a:pt x="114" y="111"/>
                </a:lnTo>
                <a:lnTo>
                  <a:pt x="114" y="137"/>
                </a:lnTo>
                <a:lnTo>
                  <a:pt x="107" y="168"/>
                </a:lnTo>
                <a:lnTo>
                  <a:pt x="80" y="198"/>
                </a:lnTo>
                <a:lnTo>
                  <a:pt x="63" y="198"/>
                </a:lnTo>
                <a:lnTo>
                  <a:pt x="40" y="198"/>
                </a:lnTo>
                <a:lnTo>
                  <a:pt x="40" y="203"/>
                </a:lnTo>
                <a:lnTo>
                  <a:pt x="57" y="215"/>
                </a:lnTo>
                <a:lnTo>
                  <a:pt x="76" y="211"/>
                </a:lnTo>
                <a:lnTo>
                  <a:pt x="101" y="201"/>
                </a:lnTo>
                <a:lnTo>
                  <a:pt x="121" y="171"/>
                </a:lnTo>
                <a:lnTo>
                  <a:pt x="123" y="121"/>
                </a:lnTo>
                <a:lnTo>
                  <a:pt x="129" y="87"/>
                </a:lnTo>
                <a:lnTo>
                  <a:pt x="129" y="58"/>
                </a:lnTo>
                <a:lnTo>
                  <a:pt x="117" y="32"/>
                </a:lnTo>
                <a:lnTo>
                  <a:pt x="103" y="9"/>
                </a:lnTo>
                <a:lnTo>
                  <a:pt x="69" y="0"/>
                </a:lnTo>
                <a:lnTo>
                  <a:pt x="20" y="6"/>
                </a:lnTo>
                <a:lnTo>
                  <a:pt x="3" y="19"/>
                </a:lnTo>
                <a:lnTo>
                  <a:pt x="0" y="53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31" name="Freeform 280">
            <a:extLst>
              <a:ext uri="{FF2B5EF4-FFF2-40B4-BE49-F238E27FC236}">
                <a16:creationId xmlns:a16="http://schemas.microsoft.com/office/drawing/2014/main" id="{924F9F17-2EB0-413D-BA2B-4E1DC5DFCC1B}"/>
              </a:ext>
            </a:extLst>
          </p:cNvPr>
          <p:cNvSpPr>
            <a:spLocks/>
          </p:cNvSpPr>
          <p:nvPr/>
        </p:nvSpPr>
        <p:spPr bwMode="auto">
          <a:xfrm>
            <a:off x="8759825" y="2954338"/>
            <a:ext cx="30163" cy="47625"/>
          </a:xfrm>
          <a:custGeom>
            <a:avLst/>
            <a:gdLst>
              <a:gd name="T0" fmla="*/ 7710225 w 118"/>
              <a:gd name="T1" fmla="*/ 0 h 179"/>
              <a:gd name="T2" fmla="*/ 6664745 w 118"/>
              <a:gd name="T3" fmla="*/ 2760654 h 179"/>
              <a:gd name="T4" fmla="*/ 5031342 w 118"/>
              <a:gd name="T5" fmla="*/ 5663118 h 179"/>
              <a:gd name="T6" fmla="*/ 3397683 w 118"/>
              <a:gd name="T7" fmla="*/ 8211454 h 179"/>
              <a:gd name="T8" fmla="*/ 1110919 w 118"/>
              <a:gd name="T9" fmla="*/ 11609326 h 179"/>
              <a:gd name="T10" fmla="*/ 0 w 118"/>
              <a:gd name="T11" fmla="*/ 12671177 h 179"/>
              <a:gd name="T12" fmla="*/ 2548263 w 118"/>
              <a:gd name="T13" fmla="*/ 11255464 h 179"/>
              <a:gd name="T14" fmla="*/ 4573785 w 118"/>
              <a:gd name="T15" fmla="*/ 8140682 h 179"/>
              <a:gd name="T16" fmla="*/ 6468686 w 118"/>
              <a:gd name="T17" fmla="*/ 4742812 h 179"/>
              <a:gd name="T18" fmla="*/ 7710225 w 118"/>
              <a:gd name="T19" fmla="*/ 0 h 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8"/>
              <a:gd name="T31" fmla="*/ 0 h 179"/>
              <a:gd name="T32" fmla="*/ 118 w 118"/>
              <a:gd name="T33" fmla="*/ 179 h 1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8" h="179">
                <a:moveTo>
                  <a:pt x="118" y="0"/>
                </a:moveTo>
                <a:lnTo>
                  <a:pt x="102" y="39"/>
                </a:lnTo>
                <a:lnTo>
                  <a:pt x="77" y="80"/>
                </a:lnTo>
                <a:lnTo>
                  <a:pt x="52" y="116"/>
                </a:lnTo>
                <a:lnTo>
                  <a:pt x="17" y="164"/>
                </a:lnTo>
                <a:lnTo>
                  <a:pt x="0" y="179"/>
                </a:lnTo>
                <a:lnTo>
                  <a:pt x="39" y="159"/>
                </a:lnTo>
                <a:lnTo>
                  <a:pt x="70" y="115"/>
                </a:lnTo>
                <a:lnTo>
                  <a:pt x="99" y="67"/>
                </a:lnTo>
                <a:lnTo>
                  <a:pt x="118" y="0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32" name="Freeform 281">
            <a:extLst>
              <a:ext uri="{FF2B5EF4-FFF2-40B4-BE49-F238E27FC236}">
                <a16:creationId xmlns:a16="http://schemas.microsoft.com/office/drawing/2014/main" id="{6B2C5498-D0C3-4E6B-9FDC-8D8AD984C6D3}"/>
              </a:ext>
            </a:extLst>
          </p:cNvPr>
          <p:cNvSpPr>
            <a:spLocks/>
          </p:cNvSpPr>
          <p:nvPr/>
        </p:nvSpPr>
        <p:spPr bwMode="auto">
          <a:xfrm>
            <a:off x="8707438" y="2794000"/>
            <a:ext cx="177800" cy="176213"/>
          </a:xfrm>
          <a:custGeom>
            <a:avLst/>
            <a:gdLst>
              <a:gd name="T0" fmla="*/ 3791565 w 671"/>
              <a:gd name="T1" fmla="*/ 13350107 h 670"/>
              <a:gd name="T2" fmla="*/ 10883162 w 671"/>
              <a:gd name="T3" fmla="*/ 12243384 h 670"/>
              <a:gd name="T4" fmla="*/ 15657528 w 671"/>
              <a:gd name="T5" fmla="*/ 12935086 h 670"/>
              <a:gd name="T6" fmla="*/ 18536248 w 671"/>
              <a:gd name="T7" fmla="*/ 16186083 h 670"/>
              <a:gd name="T8" fmla="*/ 16710813 w 671"/>
              <a:gd name="T9" fmla="*/ 20059615 h 670"/>
              <a:gd name="T10" fmla="*/ 14463804 w 671"/>
              <a:gd name="T11" fmla="*/ 21512189 h 670"/>
              <a:gd name="T12" fmla="*/ 13832097 w 671"/>
              <a:gd name="T13" fmla="*/ 25316810 h 670"/>
              <a:gd name="T14" fmla="*/ 15236213 w 671"/>
              <a:gd name="T15" fmla="*/ 27737765 h 670"/>
              <a:gd name="T16" fmla="*/ 14042754 w 671"/>
              <a:gd name="T17" fmla="*/ 31334613 h 670"/>
              <a:gd name="T18" fmla="*/ 16991689 w 671"/>
              <a:gd name="T19" fmla="*/ 31334613 h 670"/>
              <a:gd name="T20" fmla="*/ 17834057 w 671"/>
              <a:gd name="T21" fmla="*/ 27253574 h 670"/>
              <a:gd name="T22" fmla="*/ 19659753 w 671"/>
              <a:gd name="T23" fmla="*/ 25316810 h 670"/>
              <a:gd name="T24" fmla="*/ 23100221 w 671"/>
              <a:gd name="T25" fmla="*/ 25316810 h 670"/>
              <a:gd name="T26" fmla="*/ 26540690 w 671"/>
              <a:gd name="T27" fmla="*/ 26146852 h 670"/>
              <a:gd name="T28" fmla="*/ 27593710 w 671"/>
              <a:gd name="T29" fmla="*/ 28982828 h 670"/>
              <a:gd name="T30" fmla="*/ 28015025 w 671"/>
              <a:gd name="T31" fmla="*/ 32856357 h 670"/>
              <a:gd name="T32" fmla="*/ 27593710 w 671"/>
              <a:gd name="T33" fmla="*/ 35692341 h 670"/>
              <a:gd name="T34" fmla="*/ 27593710 w 671"/>
              <a:gd name="T35" fmla="*/ 37836616 h 670"/>
              <a:gd name="T36" fmla="*/ 27804367 w 671"/>
              <a:gd name="T37" fmla="*/ 40188664 h 670"/>
              <a:gd name="T38" fmla="*/ 30051112 w 671"/>
              <a:gd name="T39" fmla="*/ 42402109 h 670"/>
              <a:gd name="T40" fmla="*/ 31666150 w 671"/>
              <a:gd name="T41" fmla="*/ 43716342 h 670"/>
              <a:gd name="T42" fmla="*/ 35808818 w 671"/>
              <a:gd name="T43" fmla="*/ 46344808 h 670"/>
              <a:gd name="T44" fmla="*/ 43532118 w 671"/>
              <a:gd name="T45" fmla="*/ 38597750 h 670"/>
              <a:gd name="T46" fmla="*/ 45778863 w 671"/>
              <a:gd name="T47" fmla="*/ 32233825 h 670"/>
              <a:gd name="T48" fmla="*/ 46691710 w 671"/>
              <a:gd name="T49" fmla="*/ 21996380 h 670"/>
              <a:gd name="T50" fmla="*/ 47113025 w 671"/>
              <a:gd name="T51" fmla="*/ 14871850 h 670"/>
              <a:gd name="T52" fmla="*/ 46200177 w 671"/>
              <a:gd name="T53" fmla="*/ 7885662 h 670"/>
              <a:gd name="T54" fmla="*/ 44164090 w 671"/>
              <a:gd name="T55" fmla="*/ 4081040 h 670"/>
              <a:gd name="T56" fmla="*/ 39459678 w 671"/>
              <a:gd name="T57" fmla="*/ 1452574 h 670"/>
              <a:gd name="T58" fmla="*/ 35247065 w 671"/>
              <a:gd name="T59" fmla="*/ 553361 h 670"/>
              <a:gd name="T60" fmla="*/ 26961739 w 671"/>
              <a:gd name="T61" fmla="*/ 0 h 670"/>
              <a:gd name="T62" fmla="*/ 18957562 w 671"/>
              <a:gd name="T63" fmla="*/ 345851 h 670"/>
              <a:gd name="T64" fmla="*/ 9057467 w 671"/>
              <a:gd name="T65" fmla="*/ 2075105 h 670"/>
              <a:gd name="T66" fmla="*/ 4493756 w 671"/>
              <a:gd name="T67" fmla="*/ 4288550 h 670"/>
              <a:gd name="T68" fmla="*/ 2246746 w 671"/>
              <a:gd name="T69" fmla="*/ 6501996 h 670"/>
              <a:gd name="T70" fmla="*/ 0 w 671"/>
              <a:gd name="T71" fmla="*/ 9684088 h 670"/>
              <a:gd name="T72" fmla="*/ 421314 w 671"/>
              <a:gd name="T73" fmla="*/ 11482512 h 670"/>
              <a:gd name="T74" fmla="*/ 3791565 w 671"/>
              <a:gd name="T75" fmla="*/ 13350107 h 67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671"/>
              <a:gd name="T115" fmla="*/ 0 h 670"/>
              <a:gd name="T116" fmla="*/ 671 w 671"/>
              <a:gd name="T117" fmla="*/ 670 h 670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671" h="670">
                <a:moveTo>
                  <a:pt x="54" y="193"/>
                </a:moveTo>
                <a:lnTo>
                  <a:pt x="155" y="177"/>
                </a:lnTo>
                <a:lnTo>
                  <a:pt x="223" y="187"/>
                </a:lnTo>
                <a:lnTo>
                  <a:pt x="264" y="234"/>
                </a:lnTo>
                <a:lnTo>
                  <a:pt x="238" y="290"/>
                </a:lnTo>
                <a:lnTo>
                  <a:pt x="206" y="311"/>
                </a:lnTo>
                <a:lnTo>
                  <a:pt x="197" y="366"/>
                </a:lnTo>
                <a:lnTo>
                  <a:pt x="217" y="401"/>
                </a:lnTo>
                <a:lnTo>
                  <a:pt x="200" y="453"/>
                </a:lnTo>
                <a:lnTo>
                  <a:pt x="242" y="453"/>
                </a:lnTo>
                <a:lnTo>
                  <a:pt x="254" y="394"/>
                </a:lnTo>
                <a:lnTo>
                  <a:pt x="280" y="366"/>
                </a:lnTo>
                <a:lnTo>
                  <a:pt x="329" y="366"/>
                </a:lnTo>
                <a:lnTo>
                  <a:pt x="378" y="378"/>
                </a:lnTo>
                <a:lnTo>
                  <a:pt x="393" y="419"/>
                </a:lnTo>
                <a:lnTo>
                  <a:pt x="399" y="475"/>
                </a:lnTo>
                <a:lnTo>
                  <a:pt x="393" y="516"/>
                </a:lnTo>
                <a:lnTo>
                  <a:pt x="393" y="547"/>
                </a:lnTo>
                <a:lnTo>
                  <a:pt x="396" y="581"/>
                </a:lnTo>
                <a:lnTo>
                  <a:pt x="428" y="613"/>
                </a:lnTo>
                <a:lnTo>
                  <a:pt x="451" y="632"/>
                </a:lnTo>
                <a:lnTo>
                  <a:pt x="510" y="670"/>
                </a:lnTo>
                <a:lnTo>
                  <a:pt x="620" y="558"/>
                </a:lnTo>
                <a:lnTo>
                  <a:pt x="652" y="466"/>
                </a:lnTo>
                <a:lnTo>
                  <a:pt x="665" y="318"/>
                </a:lnTo>
                <a:lnTo>
                  <a:pt x="671" y="215"/>
                </a:lnTo>
                <a:lnTo>
                  <a:pt x="658" y="114"/>
                </a:lnTo>
                <a:lnTo>
                  <a:pt x="629" y="59"/>
                </a:lnTo>
                <a:lnTo>
                  <a:pt x="562" y="21"/>
                </a:lnTo>
                <a:lnTo>
                  <a:pt x="502" y="8"/>
                </a:lnTo>
                <a:lnTo>
                  <a:pt x="384" y="0"/>
                </a:lnTo>
                <a:lnTo>
                  <a:pt x="270" y="5"/>
                </a:lnTo>
                <a:lnTo>
                  <a:pt x="129" y="30"/>
                </a:lnTo>
                <a:lnTo>
                  <a:pt x="64" y="62"/>
                </a:lnTo>
                <a:lnTo>
                  <a:pt x="32" y="94"/>
                </a:lnTo>
                <a:lnTo>
                  <a:pt x="0" y="140"/>
                </a:lnTo>
                <a:lnTo>
                  <a:pt x="6" y="166"/>
                </a:lnTo>
                <a:lnTo>
                  <a:pt x="54" y="193"/>
                </a:lnTo>
                <a:close/>
              </a:path>
            </a:pathLst>
          </a:custGeom>
          <a:solidFill>
            <a:srgbClr val="603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33" name="Freeform 282">
            <a:extLst>
              <a:ext uri="{FF2B5EF4-FFF2-40B4-BE49-F238E27FC236}">
                <a16:creationId xmlns:a16="http://schemas.microsoft.com/office/drawing/2014/main" id="{6E83135B-B6A1-43CB-9697-E299D3A9479E}"/>
              </a:ext>
            </a:extLst>
          </p:cNvPr>
          <p:cNvSpPr>
            <a:spLocks/>
          </p:cNvSpPr>
          <p:nvPr/>
        </p:nvSpPr>
        <p:spPr bwMode="auto">
          <a:xfrm>
            <a:off x="8712200" y="2795588"/>
            <a:ext cx="169863" cy="169862"/>
          </a:xfrm>
          <a:custGeom>
            <a:avLst/>
            <a:gdLst>
              <a:gd name="T0" fmla="*/ 1783294 w 636"/>
              <a:gd name="T1" fmla="*/ 6839124 h 643"/>
              <a:gd name="T2" fmla="*/ 927302 w 636"/>
              <a:gd name="T3" fmla="*/ 10607525 h 643"/>
              <a:gd name="T4" fmla="*/ 11413137 w 636"/>
              <a:gd name="T5" fmla="*/ 11026236 h 643"/>
              <a:gd name="T6" fmla="*/ 20686162 w 636"/>
              <a:gd name="T7" fmla="*/ 8793199 h 643"/>
              <a:gd name="T8" fmla="*/ 16334889 w 636"/>
              <a:gd name="T9" fmla="*/ 10328297 h 643"/>
              <a:gd name="T10" fmla="*/ 15193656 w 636"/>
              <a:gd name="T11" fmla="*/ 11793917 h 643"/>
              <a:gd name="T12" fmla="*/ 19758860 w 636"/>
              <a:gd name="T13" fmla="*/ 11375206 h 643"/>
              <a:gd name="T14" fmla="*/ 20900093 w 636"/>
              <a:gd name="T15" fmla="*/ 12003141 h 643"/>
              <a:gd name="T16" fmla="*/ 18189498 w 636"/>
              <a:gd name="T17" fmla="*/ 15143605 h 643"/>
              <a:gd name="T18" fmla="*/ 19045489 w 636"/>
              <a:gd name="T19" fmla="*/ 15771804 h 643"/>
              <a:gd name="T20" fmla="*/ 16549088 w 636"/>
              <a:gd name="T21" fmla="*/ 19540207 h 643"/>
              <a:gd name="T22" fmla="*/ 24823500 w 636"/>
              <a:gd name="T23" fmla="*/ 17795622 h 643"/>
              <a:gd name="T24" fmla="*/ 13838492 w 636"/>
              <a:gd name="T25" fmla="*/ 21633762 h 643"/>
              <a:gd name="T26" fmla="*/ 19972791 w 636"/>
              <a:gd name="T27" fmla="*/ 20935822 h 643"/>
              <a:gd name="T28" fmla="*/ 14551596 w 636"/>
              <a:gd name="T29" fmla="*/ 23587834 h 643"/>
              <a:gd name="T30" fmla="*/ 16334889 w 636"/>
              <a:gd name="T31" fmla="*/ 24983450 h 643"/>
              <a:gd name="T32" fmla="*/ 25251362 w 636"/>
              <a:gd name="T33" fmla="*/ 24006545 h 643"/>
              <a:gd name="T34" fmla="*/ 31671433 w 636"/>
              <a:gd name="T35" fmla="*/ 24774226 h 643"/>
              <a:gd name="T36" fmla="*/ 31243304 w 636"/>
              <a:gd name="T37" fmla="*/ 26449070 h 643"/>
              <a:gd name="T38" fmla="*/ 32812666 w 636"/>
              <a:gd name="T39" fmla="*/ 27425974 h 643"/>
              <a:gd name="T40" fmla="*/ 27605406 w 636"/>
              <a:gd name="T41" fmla="*/ 30845668 h 643"/>
              <a:gd name="T42" fmla="*/ 32384537 w 636"/>
              <a:gd name="T43" fmla="*/ 30705921 h 643"/>
              <a:gd name="T44" fmla="*/ 27605406 w 636"/>
              <a:gd name="T45" fmla="*/ 35660720 h 643"/>
              <a:gd name="T46" fmla="*/ 30815442 w 636"/>
              <a:gd name="T47" fmla="*/ 35451497 h 643"/>
              <a:gd name="T48" fmla="*/ 29388700 w 636"/>
              <a:gd name="T49" fmla="*/ 40894740 h 643"/>
              <a:gd name="T50" fmla="*/ 35380650 w 636"/>
              <a:gd name="T51" fmla="*/ 32869482 h 643"/>
              <a:gd name="T52" fmla="*/ 29888140 w 636"/>
              <a:gd name="T53" fmla="*/ 41801903 h 643"/>
              <a:gd name="T54" fmla="*/ 36664504 w 636"/>
              <a:gd name="T55" fmla="*/ 38591961 h 643"/>
              <a:gd name="T56" fmla="*/ 35023831 w 636"/>
              <a:gd name="T57" fmla="*/ 42011390 h 643"/>
              <a:gd name="T58" fmla="*/ 38519108 w 636"/>
              <a:gd name="T59" fmla="*/ 41801903 h 643"/>
              <a:gd name="T60" fmla="*/ 44225808 w 636"/>
              <a:gd name="T61" fmla="*/ 26937522 h 643"/>
              <a:gd name="T62" fmla="*/ 41515212 w 636"/>
              <a:gd name="T63" fmla="*/ 17795622 h 643"/>
              <a:gd name="T64" fmla="*/ 36664504 w 636"/>
              <a:gd name="T65" fmla="*/ 18563303 h 643"/>
              <a:gd name="T66" fmla="*/ 44939179 w 636"/>
              <a:gd name="T67" fmla="*/ 15562316 h 643"/>
              <a:gd name="T68" fmla="*/ 39303789 w 636"/>
              <a:gd name="T69" fmla="*/ 9839845 h 643"/>
              <a:gd name="T70" fmla="*/ 35594581 w 636"/>
              <a:gd name="T71" fmla="*/ 9839845 h 643"/>
              <a:gd name="T72" fmla="*/ 43298506 w 636"/>
              <a:gd name="T73" fmla="*/ 4815311 h 643"/>
              <a:gd name="T74" fmla="*/ 34382029 w 636"/>
              <a:gd name="T75" fmla="*/ 2861237 h 643"/>
              <a:gd name="T76" fmla="*/ 36878435 w 636"/>
              <a:gd name="T77" fmla="*/ 1116651 h 643"/>
              <a:gd name="T78" fmla="*/ 25608181 w 636"/>
              <a:gd name="T79" fmla="*/ 907163 h 643"/>
              <a:gd name="T80" fmla="*/ 21256912 w 636"/>
              <a:gd name="T81" fmla="*/ 2233038 h 643"/>
              <a:gd name="T82" fmla="*/ 20472231 w 636"/>
              <a:gd name="T83" fmla="*/ 209488 h 643"/>
              <a:gd name="T84" fmla="*/ 11627069 w 636"/>
              <a:gd name="T85" fmla="*/ 3768400 h 643"/>
              <a:gd name="T86" fmla="*/ 13125121 w 636"/>
              <a:gd name="T87" fmla="*/ 1116651 h 64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636"/>
              <a:gd name="T133" fmla="*/ 0 h 643"/>
              <a:gd name="T134" fmla="*/ 636 w 636"/>
              <a:gd name="T135" fmla="*/ 643 h 643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636" h="643">
                <a:moveTo>
                  <a:pt x="104" y="41"/>
                </a:moveTo>
                <a:lnTo>
                  <a:pt x="51" y="63"/>
                </a:lnTo>
                <a:lnTo>
                  <a:pt x="25" y="98"/>
                </a:lnTo>
                <a:lnTo>
                  <a:pt x="10" y="121"/>
                </a:lnTo>
                <a:lnTo>
                  <a:pt x="0" y="138"/>
                </a:lnTo>
                <a:lnTo>
                  <a:pt x="13" y="152"/>
                </a:lnTo>
                <a:lnTo>
                  <a:pt x="41" y="169"/>
                </a:lnTo>
                <a:lnTo>
                  <a:pt x="110" y="158"/>
                </a:lnTo>
                <a:lnTo>
                  <a:pt x="160" y="158"/>
                </a:lnTo>
                <a:lnTo>
                  <a:pt x="194" y="141"/>
                </a:lnTo>
                <a:lnTo>
                  <a:pt x="245" y="129"/>
                </a:lnTo>
                <a:lnTo>
                  <a:pt x="290" y="126"/>
                </a:lnTo>
                <a:lnTo>
                  <a:pt x="342" y="129"/>
                </a:lnTo>
                <a:lnTo>
                  <a:pt x="267" y="138"/>
                </a:lnTo>
                <a:lnTo>
                  <a:pt x="229" y="148"/>
                </a:lnTo>
                <a:lnTo>
                  <a:pt x="201" y="158"/>
                </a:lnTo>
                <a:lnTo>
                  <a:pt x="194" y="161"/>
                </a:lnTo>
                <a:lnTo>
                  <a:pt x="213" y="169"/>
                </a:lnTo>
                <a:lnTo>
                  <a:pt x="229" y="185"/>
                </a:lnTo>
                <a:lnTo>
                  <a:pt x="255" y="169"/>
                </a:lnTo>
                <a:lnTo>
                  <a:pt x="277" y="163"/>
                </a:lnTo>
                <a:lnTo>
                  <a:pt x="325" y="155"/>
                </a:lnTo>
                <a:lnTo>
                  <a:pt x="339" y="155"/>
                </a:lnTo>
                <a:lnTo>
                  <a:pt x="293" y="172"/>
                </a:lnTo>
                <a:lnTo>
                  <a:pt x="258" y="188"/>
                </a:lnTo>
                <a:lnTo>
                  <a:pt x="239" y="201"/>
                </a:lnTo>
                <a:lnTo>
                  <a:pt x="255" y="217"/>
                </a:lnTo>
                <a:lnTo>
                  <a:pt x="293" y="204"/>
                </a:lnTo>
                <a:lnTo>
                  <a:pt x="325" y="198"/>
                </a:lnTo>
                <a:lnTo>
                  <a:pt x="267" y="226"/>
                </a:lnTo>
                <a:lnTo>
                  <a:pt x="248" y="239"/>
                </a:lnTo>
                <a:lnTo>
                  <a:pt x="242" y="266"/>
                </a:lnTo>
                <a:lnTo>
                  <a:pt x="232" y="280"/>
                </a:lnTo>
                <a:lnTo>
                  <a:pt x="267" y="263"/>
                </a:lnTo>
                <a:lnTo>
                  <a:pt x="298" y="257"/>
                </a:lnTo>
                <a:lnTo>
                  <a:pt x="348" y="255"/>
                </a:lnTo>
                <a:lnTo>
                  <a:pt x="272" y="276"/>
                </a:lnTo>
                <a:lnTo>
                  <a:pt x="226" y="294"/>
                </a:lnTo>
                <a:lnTo>
                  <a:pt x="194" y="310"/>
                </a:lnTo>
                <a:lnTo>
                  <a:pt x="191" y="335"/>
                </a:lnTo>
                <a:lnTo>
                  <a:pt x="229" y="317"/>
                </a:lnTo>
                <a:lnTo>
                  <a:pt x="280" y="300"/>
                </a:lnTo>
                <a:lnTo>
                  <a:pt x="304" y="300"/>
                </a:lnTo>
                <a:lnTo>
                  <a:pt x="248" y="320"/>
                </a:lnTo>
                <a:lnTo>
                  <a:pt x="204" y="338"/>
                </a:lnTo>
                <a:lnTo>
                  <a:pt x="187" y="355"/>
                </a:lnTo>
                <a:lnTo>
                  <a:pt x="194" y="370"/>
                </a:lnTo>
                <a:lnTo>
                  <a:pt x="229" y="358"/>
                </a:lnTo>
                <a:lnTo>
                  <a:pt x="261" y="344"/>
                </a:lnTo>
                <a:lnTo>
                  <a:pt x="327" y="341"/>
                </a:lnTo>
                <a:lnTo>
                  <a:pt x="354" y="344"/>
                </a:lnTo>
                <a:lnTo>
                  <a:pt x="415" y="348"/>
                </a:lnTo>
                <a:lnTo>
                  <a:pt x="488" y="338"/>
                </a:lnTo>
                <a:lnTo>
                  <a:pt x="444" y="355"/>
                </a:lnTo>
                <a:lnTo>
                  <a:pt x="368" y="367"/>
                </a:lnTo>
                <a:lnTo>
                  <a:pt x="384" y="393"/>
                </a:lnTo>
                <a:lnTo>
                  <a:pt x="438" y="379"/>
                </a:lnTo>
                <a:lnTo>
                  <a:pt x="491" y="361"/>
                </a:lnTo>
                <a:lnTo>
                  <a:pt x="525" y="344"/>
                </a:lnTo>
                <a:lnTo>
                  <a:pt x="460" y="393"/>
                </a:lnTo>
                <a:lnTo>
                  <a:pt x="419" y="405"/>
                </a:lnTo>
                <a:lnTo>
                  <a:pt x="384" y="417"/>
                </a:lnTo>
                <a:lnTo>
                  <a:pt x="387" y="442"/>
                </a:lnTo>
                <a:lnTo>
                  <a:pt x="438" y="434"/>
                </a:lnTo>
                <a:lnTo>
                  <a:pt x="478" y="423"/>
                </a:lnTo>
                <a:lnTo>
                  <a:pt x="454" y="440"/>
                </a:lnTo>
                <a:lnTo>
                  <a:pt x="409" y="452"/>
                </a:lnTo>
                <a:lnTo>
                  <a:pt x="387" y="455"/>
                </a:lnTo>
                <a:lnTo>
                  <a:pt x="387" y="511"/>
                </a:lnTo>
                <a:lnTo>
                  <a:pt x="435" y="492"/>
                </a:lnTo>
                <a:lnTo>
                  <a:pt x="473" y="477"/>
                </a:lnTo>
                <a:lnTo>
                  <a:pt x="432" y="508"/>
                </a:lnTo>
                <a:lnTo>
                  <a:pt x="380" y="530"/>
                </a:lnTo>
                <a:lnTo>
                  <a:pt x="384" y="556"/>
                </a:lnTo>
                <a:lnTo>
                  <a:pt x="412" y="586"/>
                </a:lnTo>
                <a:lnTo>
                  <a:pt x="438" y="553"/>
                </a:lnTo>
                <a:lnTo>
                  <a:pt x="473" y="511"/>
                </a:lnTo>
                <a:lnTo>
                  <a:pt x="496" y="471"/>
                </a:lnTo>
                <a:lnTo>
                  <a:pt x="473" y="533"/>
                </a:lnTo>
                <a:lnTo>
                  <a:pt x="454" y="556"/>
                </a:lnTo>
                <a:lnTo>
                  <a:pt x="419" y="599"/>
                </a:lnTo>
                <a:lnTo>
                  <a:pt x="444" y="628"/>
                </a:lnTo>
                <a:lnTo>
                  <a:pt x="485" y="594"/>
                </a:lnTo>
                <a:lnTo>
                  <a:pt x="514" y="553"/>
                </a:lnTo>
                <a:lnTo>
                  <a:pt x="540" y="508"/>
                </a:lnTo>
                <a:lnTo>
                  <a:pt x="517" y="573"/>
                </a:lnTo>
                <a:lnTo>
                  <a:pt x="491" y="602"/>
                </a:lnTo>
                <a:lnTo>
                  <a:pt x="465" y="631"/>
                </a:lnTo>
                <a:lnTo>
                  <a:pt x="488" y="643"/>
                </a:lnTo>
                <a:lnTo>
                  <a:pt x="540" y="599"/>
                </a:lnTo>
                <a:lnTo>
                  <a:pt x="589" y="530"/>
                </a:lnTo>
                <a:lnTo>
                  <a:pt x="607" y="477"/>
                </a:lnTo>
                <a:lnTo>
                  <a:pt x="620" y="386"/>
                </a:lnTo>
                <a:lnTo>
                  <a:pt x="627" y="317"/>
                </a:lnTo>
                <a:lnTo>
                  <a:pt x="636" y="239"/>
                </a:lnTo>
                <a:lnTo>
                  <a:pt x="582" y="255"/>
                </a:lnTo>
                <a:lnTo>
                  <a:pt x="522" y="276"/>
                </a:lnTo>
                <a:lnTo>
                  <a:pt x="432" y="297"/>
                </a:lnTo>
                <a:lnTo>
                  <a:pt x="514" y="266"/>
                </a:lnTo>
                <a:lnTo>
                  <a:pt x="543" y="249"/>
                </a:lnTo>
                <a:lnTo>
                  <a:pt x="601" y="229"/>
                </a:lnTo>
                <a:lnTo>
                  <a:pt x="630" y="223"/>
                </a:lnTo>
                <a:lnTo>
                  <a:pt x="630" y="182"/>
                </a:lnTo>
                <a:lnTo>
                  <a:pt x="623" y="129"/>
                </a:lnTo>
                <a:lnTo>
                  <a:pt x="551" y="141"/>
                </a:lnTo>
                <a:lnTo>
                  <a:pt x="505" y="155"/>
                </a:lnTo>
                <a:lnTo>
                  <a:pt x="447" y="182"/>
                </a:lnTo>
                <a:lnTo>
                  <a:pt x="499" y="141"/>
                </a:lnTo>
                <a:lnTo>
                  <a:pt x="560" y="124"/>
                </a:lnTo>
                <a:lnTo>
                  <a:pt x="620" y="109"/>
                </a:lnTo>
                <a:lnTo>
                  <a:pt x="607" y="69"/>
                </a:lnTo>
                <a:lnTo>
                  <a:pt x="589" y="45"/>
                </a:lnTo>
                <a:lnTo>
                  <a:pt x="534" y="28"/>
                </a:lnTo>
                <a:lnTo>
                  <a:pt x="482" y="41"/>
                </a:lnTo>
                <a:lnTo>
                  <a:pt x="432" y="76"/>
                </a:lnTo>
                <a:lnTo>
                  <a:pt x="465" y="35"/>
                </a:lnTo>
                <a:lnTo>
                  <a:pt x="517" y="16"/>
                </a:lnTo>
                <a:lnTo>
                  <a:pt x="460" y="6"/>
                </a:lnTo>
                <a:lnTo>
                  <a:pt x="419" y="3"/>
                </a:lnTo>
                <a:lnTo>
                  <a:pt x="359" y="13"/>
                </a:lnTo>
                <a:lnTo>
                  <a:pt x="318" y="38"/>
                </a:lnTo>
                <a:lnTo>
                  <a:pt x="255" y="51"/>
                </a:lnTo>
                <a:lnTo>
                  <a:pt x="298" y="32"/>
                </a:lnTo>
                <a:lnTo>
                  <a:pt x="330" y="13"/>
                </a:lnTo>
                <a:lnTo>
                  <a:pt x="348" y="0"/>
                </a:lnTo>
                <a:lnTo>
                  <a:pt x="287" y="3"/>
                </a:lnTo>
                <a:lnTo>
                  <a:pt x="232" y="6"/>
                </a:lnTo>
                <a:lnTo>
                  <a:pt x="198" y="22"/>
                </a:lnTo>
                <a:lnTo>
                  <a:pt x="163" y="54"/>
                </a:lnTo>
                <a:lnTo>
                  <a:pt x="136" y="95"/>
                </a:lnTo>
                <a:lnTo>
                  <a:pt x="151" y="48"/>
                </a:lnTo>
                <a:lnTo>
                  <a:pt x="184" y="16"/>
                </a:lnTo>
                <a:lnTo>
                  <a:pt x="104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134" name="Group 283">
            <a:extLst>
              <a:ext uri="{FF2B5EF4-FFF2-40B4-BE49-F238E27FC236}">
                <a16:creationId xmlns:a16="http://schemas.microsoft.com/office/drawing/2014/main" id="{1ABA9413-4C1D-4AD9-AE6B-5A805CA3FBAE}"/>
              </a:ext>
            </a:extLst>
          </p:cNvPr>
          <p:cNvGrpSpPr>
            <a:grpSpLocks/>
          </p:cNvGrpSpPr>
          <p:nvPr/>
        </p:nvGrpSpPr>
        <p:grpSpPr bwMode="auto">
          <a:xfrm>
            <a:off x="8356600" y="3225800"/>
            <a:ext cx="184150" cy="112713"/>
            <a:chOff x="5264" y="1904"/>
            <a:chExt cx="116" cy="71"/>
          </a:xfrm>
        </p:grpSpPr>
        <p:sp>
          <p:nvSpPr>
            <p:cNvPr id="3216" name="Freeform 284">
              <a:extLst>
                <a:ext uri="{FF2B5EF4-FFF2-40B4-BE49-F238E27FC236}">
                  <a16:creationId xmlns:a16="http://schemas.microsoft.com/office/drawing/2014/main" id="{88001F93-3EFC-4B1C-A18D-CF4DC0C6C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4" y="1904"/>
              <a:ext cx="116" cy="71"/>
            </a:xfrm>
            <a:custGeom>
              <a:avLst/>
              <a:gdLst>
                <a:gd name="T0" fmla="*/ 19 w 698"/>
                <a:gd name="T1" fmla="*/ 7 h 425"/>
                <a:gd name="T2" fmla="*/ 17 w 698"/>
                <a:gd name="T3" fmla="*/ 7 h 425"/>
                <a:gd name="T4" fmla="*/ 16 w 698"/>
                <a:gd name="T5" fmla="*/ 6 h 425"/>
                <a:gd name="T6" fmla="*/ 15 w 698"/>
                <a:gd name="T7" fmla="*/ 6 h 425"/>
                <a:gd name="T8" fmla="*/ 15 w 698"/>
                <a:gd name="T9" fmla="*/ 5 h 425"/>
                <a:gd name="T10" fmla="*/ 14 w 698"/>
                <a:gd name="T11" fmla="*/ 4 h 425"/>
                <a:gd name="T12" fmla="*/ 12 w 698"/>
                <a:gd name="T13" fmla="*/ 2 h 425"/>
                <a:gd name="T14" fmla="*/ 11 w 698"/>
                <a:gd name="T15" fmla="*/ 2 h 425"/>
                <a:gd name="T16" fmla="*/ 11 w 698"/>
                <a:gd name="T17" fmla="*/ 1 h 425"/>
                <a:gd name="T18" fmla="*/ 10 w 698"/>
                <a:gd name="T19" fmla="*/ 1 h 425"/>
                <a:gd name="T20" fmla="*/ 6 w 698"/>
                <a:gd name="T21" fmla="*/ 0 h 425"/>
                <a:gd name="T22" fmla="*/ 5 w 698"/>
                <a:gd name="T23" fmla="*/ 0 h 425"/>
                <a:gd name="T24" fmla="*/ 4 w 698"/>
                <a:gd name="T25" fmla="*/ 0 h 425"/>
                <a:gd name="T26" fmla="*/ 4 w 698"/>
                <a:gd name="T27" fmla="*/ 1 h 425"/>
                <a:gd name="T28" fmla="*/ 2 w 698"/>
                <a:gd name="T29" fmla="*/ 2 h 425"/>
                <a:gd name="T30" fmla="*/ 1 w 698"/>
                <a:gd name="T31" fmla="*/ 2 h 425"/>
                <a:gd name="T32" fmla="*/ 1 w 698"/>
                <a:gd name="T33" fmla="*/ 2 h 425"/>
                <a:gd name="T34" fmla="*/ 1 w 698"/>
                <a:gd name="T35" fmla="*/ 3 h 425"/>
                <a:gd name="T36" fmla="*/ 0 w 698"/>
                <a:gd name="T37" fmla="*/ 4 h 425"/>
                <a:gd name="T38" fmla="*/ 0 w 698"/>
                <a:gd name="T39" fmla="*/ 4 h 425"/>
                <a:gd name="T40" fmla="*/ 0 w 698"/>
                <a:gd name="T41" fmla="*/ 5 h 425"/>
                <a:gd name="T42" fmla="*/ 0 w 698"/>
                <a:gd name="T43" fmla="*/ 5 h 425"/>
                <a:gd name="T44" fmla="*/ 0 w 698"/>
                <a:gd name="T45" fmla="*/ 5 h 425"/>
                <a:gd name="T46" fmla="*/ 1 w 698"/>
                <a:gd name="T47" fmla="*/ 5 h 425"/>
                <a:gd name="T48" fmla="*/ 2 w 698"/>
                <a:gd name="T49" fmla="*/ 5 h 425"/>
                <a:gd name="T50" fmla="*/ 4 w 698"/>
                <a:gd name="T51" fmla="*/ 4 h 425"/>
                <a:gd name="T52" fmla="*/ 5 w 698"/>
                <a:gd name="T53" fmla="*/ 5 h 425"/>
                <a:gd name="T54" fmla="*/ 4 w 698"/>
                <a:gd name="T55" fmla="*/ 5 h 425"/>
                <a:gd name="T56" fmla="*/ 3 w 698"/>
                <a:gd name="T57" fmla="*/ 5 h 425"/>
                <a:gd name="T58" fmla="*/ 2 w 698"/>
                <a:gd name="T59" fmla="*/ 6 h 425"/>
                <a:gd name="T60" fmla="*/ 1 w 698"/>
                <a:gd name="T61" fmla="*/ 6 h 425"/>
                <a:gd name="T62" fmla="*/ 1 w 698"/>
                <a:gd name="T63" fmla="*/ 7 h 425"/>
                <a:gd name="T64" fmla="*/ 2 w 698"/>
                <a:gd name="T65" fmla="*/ 7 h 425"/>
                <a:gd name="T66" fmla="*/ 2 w 698"/>
                <a:gd name="T67" fmla="*/ 7 h 425"/>
                <a:gd name="T68" fmla="*/ 4 w 698"/>
                <a:gd name="T69" fmla="*/ 7 h 425"/>
                <a:gd name="T70" fmla="*/ 6 w 698"/>
                <a:gd name="T71" fmla="*/ 6 h 425"/>
                <a:gd name="T72" fmla="*/ 7 w 698"/>
                <a:gd name="T73" fmla="*/ 7 h 425"/>
                <a:gd name="T74" fmla="*/ 7 w 698"/>
                <a:gd name="T75" fmla="*/ 7 h 425"/>
                <a:gd name="T76" fmla="*/ 8 w 698"/>
                <a:gd name="T77" fmla="*/ 8 h 425"/>
                <a:gd name="T78" fmla="*/ 9 w 698"/>
                <a:gd name="T79" fmla="*/ 9 h 425"/>
                <a:gd name="T80" fmla="*/ 10 w 698"/>
                <a:gd name="T81" fmla="*/ 10 h 425"/>
                <a:gd name="T82" fmla="*/ 10 w 698"/>
                <a:gd name="T83" fmla="*/ 10 h 425"/>
                <a:gd name="T84" fmla="*/ 11 w 698"/>
                <a:gd name="T85" fmla="*/ 11 h 425"/>
                <a:gd name="T86" fmla="*/ 12 w 698"/>
                <a:gd name="T87" fmla="*/ 11 h 425"/>
                <a:gd name="T88" fmla="*/ 13 w 698"/>
                <a:gd name="T89" fmla="*/ 11 h 425"/>
                <a:gd name="T90" fmla="*/ 14 w 698"/>
                <a:gd name="T91" fmla="*/ 11 h 425"/>
                <a:gd name="T92" fmla="*/ 15 w 698"/>
                <a:gd name="T93" fmla="*/ 11 h 425"/>
                <a:gd name="T94" fmla="*/ 16 w 698"/>
                <a:gd name="T95" fmla="*/ 11 h 425"/>
                <a:gd name="T96" fmla="*/ 19 w 698"/>
                <a:gd name="T97" fmla="*/ 12 h 425"/>
                <a:gd name="T98" fmla="*/ 19 w 698"/>
                <a:gd name="T99" fmla="*/ 7 h 42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98"/>
                <a:gd name="T151" fmla="*/ 0 h 425"/>
                <a:gd name="T152" fmla="*/ 698 w 698"/>
                <a:gd name="T153" fmla="*/ 425 h 42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98" h="425">
                  <a:moveTo>
                    <a:pt x="698" y="253"/>
                  </a:moveTo>
                  <a:lnTo>
                    <a:pt x="611" y="233"/>
                  </a:lnTo>
                  <a:lnTo>
                    <a:pt x="579" y="227"/>
                  </a:lnTo>
                  <a:lnTo>
                    <a:pt x="558" y="210"/>
                  </a:lnTo>
                  <a:lnTo>
                    <a:pt x="538" y="182"/>
                  </a:lnTo>
                  <a:lnTo>
                    <a:pt x="496" y="143"/>
                  </a:lnTo>
                  <a:lnTo>
                    <a:pt x="420" y="79"/>
                  </a:lnTo>
                  <a:lnTo>
                    <a:pt x="407" y="58"/>
                  </a:lnTo>
                  <a:lnTo>
                    <a:pt x="387" y="38"/>
                  </a:lnTo>
                  <a:lnTo>
                    <a:pt x="347" y="32"/>
                  </a:lnTo>
                  <a:lnTo>
                    <a:pt x="225" y="11"/>
                  </a:lnTo>
                  <a:lnTo>
                    <a:pt x="192" y="0"/>
                  </a:lnTo>
                  <a:lnTo>
                    <a:pt x="162" y="14"/>
                  </a:lnTo>
                  <a:lnTo>
                    <a:pt x="147" y="27"/>
                  </a:lnTo>
                  <a:lnTo>
                    <a:pt x="75" y="52"/>
                  </a:lnTo>
                  <a:lnTo>
                    <a:pt x="48" y="62"/>
                  </a:lnTo>
                  <a:lnTo>
                    <a:pt x="37" y="73"/>
                  </a:lnTo>
                  <a:lnTo>
                    <a:pt x="24" y="114"/>
                  </a:lnTo>
                  <a:lnTo>
                    <a:pt x="16" y="133"/>
                  </a:lnTo>
                  <a:lnTo>
                    <a:pt x="9" y="146"/>
                  </a:lnTo>
                  <a:lnTo>
                    <a:pt x="0" y="165"/>
                  </a:lnTo>
                  <a:lnTo>
                    <a:pt x="0" y="181"/>
                  </a:lnTo>
                  <a:lnTo>
                    <a:pt x="15" y="191"/>
                  </a:lnTo>
                  <a:lnTo>
                    <a:pt x="43" y="190"/>
                  </a:lnTo>
                  <a:lnTo>
                    <a:pt x="89" y="168"/>
                  </a:lnTo>
                  <a:lnTo>
                    <a:pt x="147" y="158"/>
                  </a:lnTo>
                  <a:lnTo>
                    <a:pt x="198" y="165"/>
                  </a:lnTo>
                  <a:lnTo>
                    <a:pt x="144" y="179"/>
                  </a:lnTo>
                  <a:lnTo>
                    <a:pt x="105" y="191"/>
                  </a:lnTo>
                  <a:lnTo>
                    <a:pt x="61" y="210"/>
                  </a:lnTo>
                  <a:lnTo>
                    <a:pt x="51" y="224"/>
                  </a:lnTo>
                  <a:lnTo>
                    <a:pt x="51" y="242"/>
                  </a:lnTo>
                  <a:lnTo>
                    <a:pt x="67" y="253"/>
                  </a:lnTo>
                  <a:lnTo>
                    <a:pt x="87" y="250"/>
                  </a:lnTo>
                  <a:lnTo>
                    <a:pt x="150" y="233"/>
                  </a:lnTo>
                  <a:lnTo>
                    <a:pt x="205" y="230"/>
                  </a:lnTo>
                  <a:lnTo>
                    <a:pt x="249" y="233"/>
                  </a:lnTo>
                  <a:lnTo>
                    <a:pt x="273" y="250"/>
                  </a:lnTo>
                  <a:lnTo>
                    <a:pt x="301" y="279"/>
                  </a:lnTo>
                  <a:lnTo>
                    <a:pt x="323" y="310"/>
                  </a:lnTo>
                  <a:lnTo>
                    <a:pt x="346" y="342"/>
                  </a:lnTo>
                  <a:lnTo>
                    <a:pt x="364" y="366"/>
                  </a:lnTo>
                  <a:lnTo>
                    <a:pt x="397" y="389"/>
                  </a:lnTo>
                  <a:lnTo>
                    <a:pt x="429" y="396"/>
                  </a:lnTo>
                  <a:lnTo>
                    <a:pt x="464" y="399"/>
                  </a:lnTo>
                  <a:lnTo>
                    <a:pt x="507" y="396"/>
                  </a:lnTo>
                  <a:lnTo>
                    <a:pt x="539" y="393"/>
                  </a:lnTo>
                  <a:lnTo>
                    <a:pt x="582" y="404"/>
                  </a:lnTo>
                  <a:lnTo>
                    <a:pt x="698" y="425"/>
                  </a:lnTo>
                  <a:lnTo>
                    <a:pt x="698" y="253"/>
                  </a:lnTo>
                  <a:close/>
                </a:path>
              </a:pathLst>
            </a:custGeom>
            <a:solidFill>
              <a:srgbClr val="FFC080"/>
            </a:solidFill>
            <a:ln w="1588">
              <a:solidFill>
                <a:srgbClr val="402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17" name="Freeform 285">
              <a:extLst>
                <a:ext uri="{FF2B5EF4-FFF2-40B4-BE49-F238E27FC236}">
                  <a16:creationId xmlns:a16="http://schemas.microsoft.com/office/drawing/2014/main" id="{BD07C6BE-5BF0-49E9-B809-EBA80C1D0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" y="1916"/>
              <a:ext cx="37" cy="9"/>
            </a:xfrm>
            <a:custGeom>
              <a:avLst/>
              <a:gdLst>
                <a:gd name="T0" fmla="*/ 0 w 223"/>
                <a:gd name="T1" fmla="*/ 2 h 52"/>
                <a:gd name="T2" fmla="*/ 1 w 223"/>
                <a:gd name="T3" fmla="*/ 1 h 52"/>
                <a:gd name="T4" fmla="*/ 2 w 223"/>
                <a:gd name="T5" fmla="*/ 1 h 52"/>
                <a:gd name="T6" fmla="*/ 3 w 223"/>
                <a:gd name="T7" fmla="*/ 1 h 52"/>
                <a:gd name="T8" fmla="*/ 4 w 223"/>
                <a:gd name="T9" fmla="*/ 0 h 52"/>
                <a:gd name="T10" fmla="*/ 5 w 223"/>
                <a:gd name="T11" fmla="*/ 1 h 52"/>
                <a:gd name="T12" fmla="*/ 6 w 223"/>
                <a:gd name="T13" fmla="*/ 1 h 52"/>
                <a:gd name="T14" fmla="*/ 5 w 223"/>
                <a:gd name="T15" fmla="*/ 0 h 52"/>
                <a:gd name="T16" fmla="*/ 3 w 223"/>
                <a:gd name="T17" fmla="*/ 0 h 52"/>
                <a:gd name="T18" fmla="*/ 2 w 223"/>
                <a:gd name="T19" fmla="*/ 1 h 52"/>
                <a:gd name="T20" fmla="*/ 1 w 223"/>
                <a:gd name="T21" fmla="*/ 1 h 52"/>
                <a:gd name="T22" fmla="*/ 0 w 223"/>
                <a:gd name="T23" fmla="*/ 1 h 52"/>
                <a:gd name="T24" fmla="*/ 0 w 223"/>
                <a:gd name="T25" fmla="*/ 2 h 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3"/>
                <a:gd name="T40" fmla="*/ 0 h 52"/>
                <a:gd name="T41" fmla="*/ 223 w 223"/>
                <a:gd name="T42" fmla="*/ 52 h 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3" h="52">
                  <a:moveTo>
                    <a:pt x="0" y="52"/>
                  </a:moveTo>
                  <a:lnTo>
                    <a:pt x="38" y="36"/>
                  </a:lnTo>
                  <a:lnTo>
                    <a:pt x="69" y="30"/>
                  </a:lnTo>
                  <a:lnTo>
                    <a:pt x="107" y="18"/>
                  </a:lnTo>
                  <a:lnTo>
                    <a:pt x="139" y="11"/>
                  </a:lnTo>
                  <a:lnTo>
                    <a:pt x="189" y="15"/>
                  </a:lnTo>
                  <a:lnTo>
                    <a:pt x="223" y="18"/>
                  </a:lnTo>
                  <a:lnTo>
                    <a:pt x="171" y="8"/>
                  </a:lnTo>
                  <a:lnTo>
                    <a:pt x="127" y="0"/>
                  </a:lnTo>
                  <a:lnTo>
                    <a:pt x="69" y="24"/>
                  </a:lnTo>
                  <a:lnTo>
                    <a:pt x="38" y="28"/>
                  </a:lnTo>
                  <a:lnTo>
                    <a:pt x="3" y="45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18" name="Freeform 286">
              <a:extLst>
                <a:ext uri="{FF2B5EF4-FFF2-40B4-BE49-F238E27FC236}">
                  <a16:creationId xmlns:a16="http://schemas.microsoft.com/office/drawing/2014/main" id="{77A78C26-2D8C-40DB-8179-89BBBE40D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" y="1907"/>
              <a:ext cx="31" cy="6"/>
            </a:xfrm>
            <a:custGeom>
              <a:avLst/>
              <a:gdLst>
                <a:gd name="T0" fmla="*/ 1 w 188"/>
                <a:gd name="T1" fmla="*/ 0 h 36"/>
                <a:gd name="T2" fmla="*/ 1 w 188"/>
                <a:gd name="T3" fmla="*/ 0 h 36"/>
                <a:gd name="T4" fmla="*/ 0 w 188"/>
                <a:gd name="T5" fmla="*/ 0 h 36"/>
                <a:gd name="T6" fmla="*/ 0 w 188"/>
                <a:gd name="T7" fmla="*/ 0 h 36"/>
                <a:gd name="T8" fmla="*/ 1 w 188"/>
                <a:gd name="T9" fmla="*/ 0 h 36"/>
                <a:gd name="T10" fmla="*/ 3 w 188"/>
                <a:gd name="T11" fmla="*/ 0 h 36"/>
                <a:gd name="T12" fmla="*/ 4 w 188"/>
                <a:gd name="T13" fmla="*/ 1 h 36"/>
                <a:gd name="T14" fmla="*/ 5 w 188"/>
                <a:gd name="T15" fmla="*/ 1 h 36"/>
                <a:gd name="T16" fmla="*/ 5 w 188"/>
                <a:gd name="T17" fmla="*/ 1 h 36"/>
                <a:gd name="T18" fmla="*/ 4 w 188"/>
                <a:gd name="T19" fmla="*/ 1 h 36"/>
                <a:gd name="T20" fmla="*/ 3 w 188"/>
                <a:gd name="T21" fmla="*/ 0 h 36"/>
                <a:gd name="T22" fmla="*/ 1 w 188"/>
                <a:gd name="T23" fmla="*/ 0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8"/>
                <a:gd name="T37" fmla="*/ 0 h 36"/>
                <a:gd name="T38" fmla="*/ 188 w 188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8" h="36">
                  <a:moveTo>
                    <a:pt x="51" y="0"/>
                  </a:moveTo>
                  <a:lnTo>
                    <a:pt x="29" y="1"/>
                  </a:lnTo>
                  <a:lnTo>
                    <a:pt x="0" y="11"/>
                  </a:lnTo>
                  <a:lnTo>
                    <a:pt x="19" y="9"/>
                  </a:lnTo>
                  <a:lnTo>
                    <a:pt x="48" y="4"/>
                  </a:lnTo>
                  <a:lnTo>
                    <a:pt x="109" y="20"/>
                  </a:lnTo>
                  <a:lnTo>
                    <a:pt x="143" y="30"/>
                  </a:lnTo>
                  <a:lnTo>
                    <a:pt x="181" y="36"/>
                  </a:lnTo>
                  <a:lnTo>
                    <a:pt x="188" y="30"/>
                  </a:lnTo>
                  <a:lnTo>
                    <a:pt x="146" y="22"/>
                  </a:lnTo>
                  <a:lnTo>
                    <a:pt x="97" y="1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19" name="Freeform 287">
              <a:extLst>
                <a:ext uri="{FF2B5EF4-FFF2-40B4-BE49-F238E27FC236}">
                  <a16:creationId xmlns:a16="http://schemas.microsoft.com/office/drawing/2014/main" id="{6884E7A5-69F7-4890-BE89-DC7788ED6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5" y="1929"/>
              <a:ext cx="13" cy="3"/>
            </a:xfrm>
            <a:custGeom>
              <a:avLst/>
              <a:gdLst>
                <a:gd name="T0" fmla="*/ 0 w 76"/>
                <a:gd name="T1" fmla="*/ 0 h 17"/>
                <a:gd name="T2" fmla="*/ 0 w 76"/>
                <a:gd name="T3" fmla="*/ 1 h 17"/>
                <a:gd name="T4" fmla="*/ 1 w 76"/>
                <a:gd name="T5" fmla="*/ 0 h 17"/>
                <a:gd name="T6" fmla="*/ 2 w 76"/>
                <a:gd name="T7" fmla="*/ 0 h 17"/>
                <a:gd name="T8" fmla="*/ 2 w 76"/>
                <a:gd name="T9" fmla="*/ 0 h 17"/>
                <a:gd name="T10" fmla="*/ 2 w 76"/>
                <a:gd name="T11" fmla="*/ 0 h 17"/>
                <a:gd name="T12" fmla="*/ 0 w 76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"/>
                <a:gd name="T22" fmla="*/ 0 h 17"/>
                <a:gd name="T23" fmla="*/ 76 w 76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" h="17">
                  <a:moveTo>
                    <a:pt x="0" y="8"/>
                  </a:moveTo>
                  <a:lnTo>
                    <a:pt x="8" y="17"/>
                  </a:lnTo>
                  <a:lnTo>
                    <a:pt x="36" y="12"/>
                  </a:lnTo>
                  <a:lnTo>
                    <a:pt x="67" y="12"/>
                  </a:lnTo>
                  <a:lnTo>
                    <a:pt x="76" y="0"/>
                  </a:lnTo>
                  <a:lnTo>
                    <a:pt x="55" y="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20" name="Freeform 288">
              <a:extLst>
                <a:ext uri="{FF2B5EF4-FFF2-40B4-BE49-F238E27FC236}">
                  <a16:creationId xmlns:a16="http://schemas.microsoft.com/office/drawing/2014/main" id="{23B8550D-905A-4CFB-837B-4BD14280B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1926"/>
              <a:ext cx="3" cy="6"/>
            </a:xfrm>
            <a:custGeom>
              <a:avLst/>
              <a:gdLst>
                <a:gd name="T0" fmla="*/ 0 w 19"/>
                <a:gd name="T1" fmla="*/ 0 h 32"/>
                <a:gd name="T2" fmla="*/ 0 w 19"/>
                <a:gd name="T3" fmla="*/ 0 h 32"/>
                <a:gd name="T4" fmla="*/ 0 w 19"/>
                <a:gd name="T5" fmla="*/ 1 h 32"/>
                <a:gd name="T6" fmla="*/ 0 w 19"/>
                <a:gd name="T7" fmla="*/ 1 h 32"/>
                <a:gd name="T8" fmla="*/ 0 w 19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32"/>
                <a:gd name="T17" fmla="*/ 19 w 19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32">
                  <a:moveTo>
                    <a:pt x="19" y="0"/>
                  </a:moveTo>
                  <a:lnTo>
                    <a:pt x="19" y="9"/>
                  </a:lnTo>
                  <a:lnTo>
                    <a:pt x="14" y="24"/>
                  </a:lnTo>
                  <a:lnTo>
                    <a:pt x="0" y="3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21" name="Freeform 289">
              <a:extLst>
                <a:ext uri="{FF2B5EF4-FFF2-40B4-BE49-F238E27FC236}">
                  <a16:creationId xmlns:a16="http://schemas.microsoft.com/office/drawing/2014/main" id="{5D6BBEB6-8522-494C-AD8C-9C4DA9147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7" y="1940"/>
              <a:ext cx="3" cy="3"/>
            </a:xfrm>
            <a:custGeom>
              <a:avLst/>
              <a:gdLst>
                <a:gd name="T0" fmla="*/ 1 w 14"/>
                <a:gd name="T1" fmla="*/ 0 h 18"/>
                <a:gd name="T2" fmla="*/ 0 w 14"/>
                <a:gd name="T3" fmla="*/ 0 h 18"/>
                <a:gd name="T4" fmla="*/ 0 w 14"/>
                <a:gd name="T5" fmla="*/ 0 h 18"/>
                <a:gd name="T6" fmla="*/ 1 w 14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18"/>
                <a:gd name="T14" fmla="*/ 14 w 14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18">
                  <a:moveTo>
                    <a:pt x="14" y="0"/>
                  </a:moveTo>
                  <a:lnTo>
                    <a:pt x="11" y="9"/>
                  </a:lnTo>
                  <a:lnTo>
                    <a:pt x="0" y="1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22" name="Freeform 290">
              <a:extLst>
                <a:ext uri="{FF2B5EF4-FFF2-40B4-BE49-F238E27FC236}">
                  <a16:creationId xmlns:a16="http://schemas.microsoft.com/office/drawing/2014/main" id="{5AFB16CD-910F-41C0-ACB9-41E257421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" y="1921"/>
              <a:ext cx="6" cy="7"/>
            </a:xfrm>
            <a:custGeom>
              <a:avLst/>
              <a:gdLst>
                <a:gd name="T0" fmla="*/ 0 w 35"/>
                <a:gd name="T1" fmla="*/ 0 h 43"/>
                <a:gd name="T2" fmla="*/ 0 w 35"/>
                <a:gd name="T3" fmla="*/ 0 h 43"/>
                <a:gd name="T4" fmla="*/ 0 w 35"/>
                <a:gd name="T5" fmla="*/ 1 h 43"/>
                <a:gd name="T6" fmla="*/ 1 w 35"/>
                <a:gd name="T7" fmla="*/ 1 h 43"/>
                <a:gd name="T8" fmla="*/ 0 w 35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3"/>
                <a:gd name="T17" fmla="*/ 35 w 35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3">
                  <a:moveTo>
                    <a:pt x="0" y="0"/>
                  </a:moveTo>
                  <a:lnTo>
                    <a:pt x="7" y="14"/>
                  </a:lnTo>
                  <a:lnTo>
                    <a:pt x="7" y="24"/>
                  </a:lnTo>
                  <a:lnTo>
                    <a:pt x="35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23" name="Freeform 291">
              <a:extLst>
                <a:ext uri="{FF2B5EF4-FFF2-40B4-BE49-F238E27FC236}">
                  <a16:creationId xmlns:a16="http://schemas.microsoft.com/office/drawing/2014/main" id="{4F37A698-35D1-4499-8EFA-1F21B9FD3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" y="1921"/>
              <a:ext cx="19" cy="19"/>
            </a:xfrm>
            <a:custGeom>
              <a:avLst/>
              <a:gdLst>
                <a:gd name="T0" fmla="*/ 0 w 114"/>
                <a:gd name="T1" fmla="*/ 0 h 114"/>
                <a:gd name="T2" fmla="*/ 1 w 114"/>
                <a:gd name="T3" fmla="*/ 1 h 114"/>
                <a:gd name="T4" fmla="*/ 1 w 114"/>
                <a:gd name="T5" fmla="*/ 2 h 114"/>
                <a:gd name="T6" fmla="*/ 3 w 114"/>
                <a:gd name="T7" fmla="*/ 3 h 114"/>
                <a:gd name="T8" fmla="*/ 1 w 114"/>
                <a:gd name="T9" fmla="*/ 2 h 114"/>
                <a:gd name="T10" fmla="*/ 0 w 114"/>
                <a:gd name="T11" fmla="*/ 0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"/>
                <a:gd name="T19" fmla="*/ 0 h 114"/>
                <a:gd name="T20" fmla="*/ 114 w 114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" h="114">
                  <a:moveTo>
                    <a:pt x="0" y="0"/>
                  </a:moveTo>
                  <a:lnTo>
                    <a:pt x="21" y="35"/>
                  </a:lnTo>
                  <a:lnTo>
                    <a:pt x="43" y="63"/>
                  </a:lnTo>
                  <a:lnTo>
                    <a:pt x="114" y="114"/>
                  </a:lnTo>
                  <a:lnTo>
                    <a:pt x="47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24" name="Freeform 292">
              <a:extLst>
                <a:ext uri="{FF2B5EF4-FFF2-40B4-BE49-F238E27FC236}">
                  <a16:creationId xmlns:a16="http://schemas.microsoft.com/office/drawing/2014/main" id="{47FA01B5-DA67-4BE7-BE57-B25BBDCE2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" y="1948"/>
              <a:ext cx="4" cy="13"/>
            </a:xfrm>
            <a:custGeom>
              <a:avLst/>
              <a:gdLst>
                <a:gd name="T0" fmla="*/ 1 w 27"/>
                <a:gd name="T1" fmla="*/ 0 h 82"/>
                <a:gd name="T2" fmla="*/ 0 w 27"/>
                <a:gd name="T3" fmla="*/ 1 h 82"/>
                <a:gd name="T4" fmla="*/ 0 w 27"/>
                <a:gd name="T5" fmla="*/ 1 h 82"/>
                <a:gd name="T6" fmla="*/ 0 w 27"/>
                <a:gd name="T7" fmla="*/ 2 h 82"/>
                <a:gd name="T8" fmla="*/ 0 w 27"/>
                <a:gd name="T9" fmla="*/ 1 h 82"/>
                <a:gd name="T10" fmla="*/ 0 w 27"/>
                <a:gd name="T11" fmla="*/ 0 h 82"/>
                <a:gd name="T12" fmla="*/ 1 w 27"/>
                <a:gd name="T13" fmla="*/ 0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"/>
                <a:gd name="T22" fmla="*/ 0 h 82"/>
                <a:gd name="T23" fmla="*/ 27 w 27"/>
                <a:gd name="T24" fmla="*/ 82 h 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" h="82">
                  <a:moveTo>
                    <a:pt x="27" y="0"/>
                  </a:moveTo>
                  <a:lnTo>
                    <a:pt x="9" y="29"/>
                  </a:lnTo>
                  <a:lnTo>
                    <a:pt x="4" y="57"/>
                  </a:lnTo>
                  <a:lnTo>
                    <a:pt x="3" y="82"/>
                  </a:lnTo>
                  <a:lnTo>
                    <a:pt x="0" y="47"/>
                  </a:lnTo>
                  <a:lnTo>
                    <a:pt x="3" y="2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25" name="Freeform 293">
              <a:extLst>
                <a:ext uri="{FF2B5EF4-FFF2-40B4-BE49-F238E27FC236}">
                  <a16:creationId xmlns:a16="http://schemas.microsoft.com/office/drawing/2014/main" id="{AA3C3D06-3F8F-4CB8-B0DE-5328F7C2D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934"/>
              <a:ext cx="2" cy="5"/>
            </a:xfrm>
            <a:custGeom>
              <a:avLst/>
              <a:gdLst>
                <a:gd name="T0" fmla="*/ 0 w 15"/>
                <a:gd name="T1" fmla="*/ 0 h 30"/>
                <a:gd name="T2" fmla="*/ 0 w 15"/>
                <a:gd name="T3" fmla="*/ 0 h 30"/>
                <a:gd name="T4" fmla="*/ 0 w 15"/>
                <a:gd name="T5" fmla="*/ 1 h 30"/>
                <a:gd name="T6" fmla="*/ 0 w 15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30"/>
                <a:gd name="T14" fmla="*/ 15 w 15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30">
                  <a:moveTo>
                    <a:pt x="11" y="0"/>
                  </a:moveTo>
                  <a:lnTo>
                    <a:pt x="15" y="12"/>
                  </a:lnTo>
                  <a:lnTo>
                    <a:pt x="0" y="3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135" name="Group 294">
            <a:extLst>
              <a:ext uri="{FF2B5EF4-FFF2-40B4-BE49-F238E27FC236}">
                <a16:creationId xmlns:a16="http://schemas.microsoft.com/office/drawing/2014/main" id="{EB4A9FA8-6AD3-4689-ADAF-D8F611DBC15A}"/>
              </a:ext>
            </a:extLst>
          </p:cNvPr>
          <p:cNvGrpSpPr>
            <a:grpSpLocks/>
          </p:cNvGrpSpPr>
          <p:nvPr/>
        </p:nvGrpSpPr>
        <p:grpSpPr bwMode="auto">
          <a:xfrm>
            <a:off x="8512175" y="2978150"/>
            <a:ext cx="425450" cy="484188"/>
            <a:chOff x="5362" y="1748"/>
            <a:chExt cx="268" cy="305"/>
          </a:xfrm>
        </p:grpSpPr>
        <p:sp>
          <p:nvSpPr>
            <p:cNvPr id="3202" name="Freeform 295">
              <a:extLst>
                <a:ext uri="{FF2B5EF4-FFF2-40B4-BE49-F238E27FC236}">
                  <a16:creationId xmlns:a16="http://schemas.microsoft.com/office/drawing/2014/main" id="{2542BB92-53E4-40CA-BB5B-00E1F68EC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7" y="1748"/>
              <a:ext cx="8" cy="6"/>
            </a:xfrm>
            <a:custGeom>
              <a:avLst/>
              <a:gdLst>
                <a:gd name="T0" fmla="*/ 0 w 51"/>
                <a:gd name="T1" fmla="*/ 0 h 36"/>
                <a:gd name="T2" fmla="*/ 0 w 51"/>
                <a:gd name="T3" fmla="*/ 0 h 36"/>
                <a:gd name="T4" fmla="*/ 1 w 51"/>
                <a:gd name="T5" fmla="*/ 0 h 36"/>
                <a:gd name="T6" fmla="*/ 1 w 51"/>
                <a:gd name="T7" fmla="*/ 1 h 36"/>
                <a:gd name="T8" fmla="*/ 1 w 51"/>
                <a:gd name="T9" fmla="*/ 1 h 36"/>
                <a:gd name="T10" fmla="*/ 1 w 51"/>
                <a:gd name="T11" fmla="*/ 1 h 36"/>
                <a:gd name="T12" fmla="*/ 0 w 51"/>
                <a:gd name="T13" fmla="*/ 1 h 36"/>
                <a:gd name="T14" fmla="*/ 0 w 51"/>
                <a:gd name="T15" fmla="*/ 0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1"/>
                <a:gd name="T25" fmla="*/ 0 h 36"/>
                <a:gd name="T26" fmla="*/ 51 w 51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1" h="36">
                  <a:moveTo>
                    <a:pt x="0" y="0"/>
                  </a:moveTo>
                  <a:lnTo>
                    <a:pt x="14" y="10"/>
                  </a:lnTo>
                  <a:lnTo>
                    <a:pt x="29" y="15"/>
                  </a:lnTo>
                  <a:lnTo>
                    <a:pt x="43" y="23"/>
                  </a:lnTo>
                  <a:lnTo>
                    <a:pt x="51" y="36"/>
                  </a:lnTo>
                  <a:lnTo>
                    <a:pt x="39" y="32"/>
                  </a:lnTo>
                  <a:lnTo>
                    <a:pt x="1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3" name="Freeform 296">
              <a:extLst>
                <a:ext uri="{FF2B5EF4-FFF2-40B4-BE49-F238E27FC236}">
                  <a16:creationId xmlns:a16="http://schemas.microsoft.com/office/drawing/2014/main" id="{0F5DFD87-779E-4392-A781-B79E25CD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" y="1758"/>
              <a:ext cx="2" cy="4"/>
            </a:xfrm>
            <a:custGeom>
              <a:avLst/>
              <a:gdLst>
                <a:gd name="T0" fmla="*/ 0 w 14"/>
                <a:gd name="T1" fmla="*/ 0 h 24"/>
                <a:gd name="T2" fmla="*/ 0 w 14"/>
                <a:gd name="T3" fmla="*/ 0 h 24"/>
                <a:gd name="T4" fmla="*/ 0 w 14"/>
                <a:gd name="T5" fmla="*/ 1 h 24"/>
                <a:gd name="T6" fmla="*/ 0 w 14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4"/>
                <a:gd name="T14" fmla="*/ 14 w 1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4">
                  <a:moveTo>
                    <a:pt x="0" y="0"/>
                  </a:moveTo>
                  <a:lnTo>
                    <a:pt x="14" y="0"/>
                  </a:lnTo>
                  <a:lnTo>
                    <a:pt x="1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4" name="Freeform 297">
              <a:extLst>
                <a:ext uri="{FF2B5EF4-FFF2-40B4-BE49-F238E27FC236}">
                  <a16:creationId xmlns:a16="http://schemas.microsoft.com/office/drawing/2014/main" id="{15B9438C-7817-4ABC-83E2-5DA1178E4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" y="1788"/>
              <a:ext cx="71" cy="180"/>
            </a:xfrm>
            <a:custGeom>
              <a:avLst/>
              <a:gdLst>
                <a:gd name="T0" fmla="*/ 10 w 431"/>
                <a:gd name="T1" fmla="*/ 0 h 1076"/>
                <a:gd name="T2" fmla="*/ 9 w 431"/>
                <a:gd name="T3" fmla="*/ 1 h 1076"/>
                <a:gd name="T4" fmla="*/ 9 w 431"/>
                <a:gd name="T5" fmla="*/ 3 h 1076"/>
                <a:gd name="T6" fmla="*/ 7 w 431"/>
                <a:gd name="T7" fmla="*/ 5 h 1076"/>
                <a:gd name="T8" fmla="*/ 3 w 431"/>
                <a:gd name="T9" fmla="*/ 13 h 1076"/>
                <a:gd name="T10" fmla="*/ 1 w 431"/>
                <a:gd name="T11" fmla="*/ 20 h 1076"/>
                <a:gd name="T12" fmla="*/ 0 w 431"/>
                <a:gd name="T13" fmla="*/ 30 h 1076"/>
                <a:gd name="T14" fmla="*/ 5 w 431"/>
                <a:gd name="T15" fmla="*/ 26 h 1076"/>
                <a:gd name="T16" fmla="*/ 12 w 431"/>
                <a:gd name="T17" fmla="*/ 4 h 1076"/>
                <a:gd name="T18" fmla="*/ 10 w 431"/>
                <a:gd name="T19" fmla="*/ 0 h 10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1"/>
                <a:gd name="T31" fmla="*/ 0 h 1076"/>
                <a:gd name="T32" fmla="*/ 431 w 431"/>
                <a:gd name="T33" fmla="*/ 1076 h 10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1" h="1076">
                  <a:moveTo>
                    <a:pt x="369" y="0"/>
                  </a:moveTo>
                  <a:lnTo>
                    <a:pt x="328" y="44"/>
                  </a:lnTo>
                  <a:lnTo>
                    <a:pt x="317" y="108"/>
                  </a:lnTo>
                  <a:lnTo>
                    <a:pt x="254" y="170"/>
                  </a:lnTo>
                  <a:lnTo>
                    <a:pt x="126" y="461"/>
                  </a:lnTo>
                  <a:lnTo>
                    <a:pt x="57" y="724"/>
                  </a:lnTo>
                  <a:lnTo>
                    <a:pt x="0" y="1076"/>
                  </a:lnTo>
                  <a:lnTo>
                    <a:pt x="178" y="919"/>
                  </a:lnTo>
                  <a:lnTo>
                    <a:pt x="431" y="14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4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5" name="Freeform 298">
              <a:extLst>
                <a:ext uri="{FF2B5EF4-FFF2-40B4-BE49-F238E27FC236}">
                  <a16:creationId xmlns:a16="http://schemas.microsoft.com/office/drawing/2014/main" id="{6F408504-2A99-4A4A-B91B-A6D3BC61C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" y="1754"/>
              <a:ext cx="268" cy="299"/>
            </a:xfrm>
            <a:custGeom>
              <a:avLst/>
              <a:gdLst>
                <a:gd name="T0" fmla="*/ 36 w 1606"/>
                <a:gd name="T1" fmla="*/ 3 h 1792"/>
                <a:gd name="T2" fmla="*/ 35 w 1606"/>
                <a:gd name="T3" fmla="*/ 0 h 1792"/>
                <a:gd name="T4" fmla="*/ 24 w 1606"/>
                <a:gd name="T5" fmla="*/ 5 h 1792"/>
                <a:gd name="T6" fmla="*/ 24 w 1606"/>
                <a:gd name="T7" fmla="*/ 8 h 1792"/>
                <a:gd name="T8" fmla="*/ 23 w 1606"/>
                <a:gd name="T9" fmla="*/ 9 h 1792"/>
                <a:gd name="T10" fmla="*/ 22 w 1606"/>
                <a:gd name="T11" fmla="*/ 11 h 1792"/>
                <a:gd name="T12" fmla="*/ 21 w 1606"/>
                <a:gd name="T13" fmla="*/ 13 h 1792"/>
                <a:gd name="T14" fmla="*/ 18 w 1606"/>
                <a:gd name="T15" fmla="*/ 19 h 1792"/>
                <a:gd name="T16" fmla="*/ 16 w 1606"/>
                <a:gd name="T17" fmla="*/ 26 h 1792"/>
                <a:gd name="T18" fmla="*/ 16 w 1606"/>
                <a:gd name="T19" fmla="*/ 30 h 1792"/>
                <a:gd name="T20" fmla="*/ 7 w 1606"/>
                <a:gd name="T21" fmla="*/ 31 h 1792"/>
                <a:gd name="T22" fmla="*/ 5 w 1606"/>
                <a:gd name="T23" fmla="*/ 31 h 1792"/>
                <a:gd name="T24" fmla="*/ 1 w 1606"/>
                <a:gd name="T25" fmla="*/ 31 h 1792"/>
                <a:gd name="T26" fmla="*/ 0 w 1606"/>
                <a:gd name="T27" fmla="*/ 33 h 1792"/>
                <a:gd name="T28" fmla="*/ 0 w 1606"/>
                <a:gd name="T29" fmla="*/ 35 h 1792"/>
                <a:gd name="T30" fmla="*/ 1 w 1606"/>
                <a:gd name="T31" fmla="*/ 37 h 1792"/>
                <a:gd name="T32" fmla="*/ 4 w 1606"/>
                <a:gd name="T33" fmla="*/ 38 h 1792"/>
                <a:gd name="T34" fmla="*/ 6 w 1606"/>
                <a:gd name="T35" fmla="*/ 40 h 1792"/>
                <a:gd name="T36" fmla="*/ 9 w 1606"/>
                <a:gd name="T37" fmla="*/ 41 h 1792"/>
                <a:gd name="T38" fmla="*/ 12 w 1606"/>
                <a:gd name="T39" fmla="*/ 41 h 1792"/>
                <a:gd name="T40" fmla="*/ 15 w 1606"/>
                <a:gd name="T41" fmla="*/ 42 h 1792"/>
                <a:gd name="T42" fmla="*/ 15 w 1606"/>
                <a:gd name="T43" fmla="*/ 43 h 1792"/>
                <a:gd name="T44" fmla="*/ 15 w 1606"/>
                <a:gd name="T45" fmla="*/ 46 h 1792"/>
                <a:gd name="T46" fmla="*/ 15 w 1606"/>
                <a:gd name="T47" fmla="*/ 47 h 1792"/>
                <a:gd name="T48" fmla="*/ 17 w 1606"/>
                <a:gd name="T49" fmla="*/ 48 h 1792"/>
                <a:gd name="T50" fmla="*/ 19 w 1606"/>
                <a:gd name="T51" fmla="*/ 48 h 1792"/>
                <a:gd name="T52" fmla="*/ 21 w 1606"/>
                <a:gd name="T53" fmla="*/ 50 h 1792"/>
                <a:gd name="T54" fmla="*/ 23 w 1606"/>
                <a:gd name="T55" fmla="*/ 50 h 1792"/>
                <a:gd name="T56" fmla="*/ 25 w 1606"/>
                <a:gd name="T57" fmla="*/ 50 h 1792"/>
                <a:gd name="T58" fmla="*/ 28 w 1606"/>
                <a:gd name="T59" fmla="*/ 49 h 1792"/>
                <a:gd name="T60" fmla="*/ 32 w 1606"/>
                <a:gd name="T61" fmla="*/ 49 h 1792"/>
                <a:gd name="T62" fmla="*/ 35 w 1606"/>
                <a:gd name="T63" fmla="*/ 50 h 1792"/>
                <a:gd name="T64" fmla="*/ 39 w 1606"/>
                <a:gd name="T65" fmla="*/ 49 h 1792"/>
                <a:gd name="T66" fmla="*/ 41 w 1606"/>
                <a:gd name="T67" fmla="*/ 47 h 1792"/>
                <a:gd name="T68" fmla="*/ 41 w 1606"/>
                <a:gd name="T69" fmla="*/ 44 h 1792"/>
                <a:gd name="T70" fmla="*/ 42 w 1606"/>
                <a:gd name="T71" fmla="*/ 40 h 1792"/>
                <a:gd name="T72" fmla="*/ 42 w 1606"/>
                <a:gd name="T73" fmla="*/ 36 h 1792"/>
                <a:gd name="T74" fmla="*/ 43 w 1606"/>
                <a:gd name="T75" fmla="*/ 32 h 1792"/>
                <a:gd name="T76" fmla="*/ 45 w 1606"/>
                <a:gd name="T77" fmla="*/ 25 h 1792"/>
                <a:gd name="T78" fmla="*/ 45 w 1606"/>
                <a:gd name="T79" fmla="*/ 19 h 1792"/>
                <a:gd name="T80" fmla="*/ 45 w 1606"/>
                <a:gd name="T81" fmla="*/ 13 h 1792"/>
                <a:gd name="T82" fmla="*/ 44 w 1606"/>
                <a:gd name="T83" fmla="*/ 9 h 1792"/>
                <a:gd name="T84" fmla="*/ 43 w 1606"/>
                <a:gd name="T85" fmla="*/ 8 h 1792"/>
                <a:gd name="T86" fmla="*/ 41 w 1606"/>
                <a:gd name="T87" fmla="*/ 6 h 1792"/>
                <a:gd name="T88" fmla="*/ 39 w 1606"/>
                <a:gd name="T89" fmla="*/ 4 h 1792"/>
                <a:gd name="T90" fmla="*/ 36 w 1606"/>
                <a:gd name="T91" fmla="*/ 3 h 179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06"/>
                <a:gd name="T139" fmla="*/ 0 h 1792"/>
                <a:gd name="T140" fmla="*/ 1606 w 1606"/>
                <a:gd name="T141" fmla="*/ 1792 h 179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06" h="1792">
                  <a:moveTo>
                    <a:pt x="1309" y="94"/>
                  </a:moveTo>
                  <a:lnTo>
                    <a:pt x="1258" y="0"/>
                  </a:lnTo>
                  <a:lnTo>
                    <a:pt x="867" y="163"/>
                  </a:lnTo>
                  <a:lnTo>
                    <a:pt x="850" y="288"/>
                  </a:lnTo>
                  <a:lnTo>
                    <a:pt x="818" y="332"/>
                  </a:lnTo>
                  <a:lnTo>
                    <a:pt x="773" y="382"/>
                  </a:lnTo>
                  <a:lnTo>
                    <a:pt x="747" y="472"/>
                  </a:lnTo>
                  <a:lnTo>
                    <a:pt x="660" y="678"/>
                  </a:lnTo>
                  <a:lnTo>
                    <a:pt x="590" y="924"/>
                  </a:lnTo>
                  <a:lnTo>
                    <a:pt x="558" y="1088"/>
                  </a:lnTo>
                  <a:lnTo>
                    <a:pt x="243" y="1094"/>
                  </a:lnTo>
                  <a:lnTo>
                    <a:pt x="192" y="1125"/>
                  </a:lnTo>
                  <a:lnTo>
                    <a:pt x="47" y="1125"/>
                  </a:lnTo>
                  <a:lnTo>
                    <a:pt x="7" y="1189"/>
                  </a:lnTo>
                  <a:lnTo>
                    <a:pt x="0" y="1264"/>
                  </a:lnTo>
                  <a:lnTo>
                    <a:pt x="15" y="1332"/>
                  </a:lnTo>
                  <a:lnTo>
                    <a:pt x="148" y="1358"/>
                  </a:lnTo>
                  <a:lnTo>
                    <a:pt x="211" y="1452"/>
                  </a:lnTo>
                  <a:lnTo>
                    <a:pt x="337" y="1484"/>
                  </a:lnTo>
                  <a:lnTo>
                    <a:pt x="430" y="1484"/>
                  </a:lnTo>
                  <a:lnTo>
                    <a:pt x="538" y="1503"/>
                  </a:lnTo>
                  <a:lnTo>
                    <a:pt x="544" y="1548"/>
                  </a:lnTo>
                  <a:lnTo>
                    <a:pt x="538" y="1642"/>
                  </a:lnTo>
                  <a:lnTo>
                    <a:pt x="550" y="1705"/>
                  </a:lnTo>
                  <a:lnTo>
                    <a:pt x="608" y="1712"/>
                  </a:lnTo>
                  <a:lnTo>
                    <a:pt x="677" y="1724"/>
                  </a:lnTo>
                  <a:lnTo>
                    <a:pt x="747" y="1786"/>
                  </a:lnTo>
                  <a:lnTo>
                    <a:pt x="830" y="1786"/>
                  </a:lnTo>
                  <a:lnTo>
                    <a:pt x="905" y="1779"/>
                  </a:lnTo>
                  <a:lnTo>
                    <a:pt x="1019" y="1744"/>
                  </a:lnTo>
                  <a:lnTo>
                    <a:pt x="1145" y="1756"/>
                  </a:lnTo>
                  <a:lnTo>
                    <a:pt x="1273" y="1792"/>
                  </a:lnTo>
                  <a:lnTo>
                    <a:pt x="1392" y="1766"/>
                  </a:lnTo>
                  <a:lnTo>
                    <a:pt x="1473" y="1674"/>
                  </a:lnTo>
                  <a:lnTo>
                    <a:pt x="1467" y="1571"/>
                  </a:lnTo>
                  <a:lnTo>
                    <a:pt x="1497" y="1446"/>
                  </a:lnTo>
                  <a:lnTo>
                    <a:pt x="1516" y="1282"/>
                  </a:lnTo>
                  <a:lnTo>
                    <a:pt x="1554" y="1131"/>
                  </a:lnTo>
                  <a:lnTo>
                    <a:pt x="1606" y="906"/>
                  </a:lnTo>
                  <a:lnTo>
                    <a:pt x="1598" y="678"/>
                  </a:lnTo>
                  <a:lnTo>
                    <a:pt x="1598" y="478"/>
                  </a:lnTo>
                  <a:lnTo>
                    <a:pt x="1586" y="338"/>
                  </a:lnTo>
                  <a:lnTo>
                    <a:pt x="1554" y="276"/>
                  </a:lnTo>
                  <a:lnTo>
                    <a:pt x="1484" y="225"/>
                  </a:lnTo>
                  <a:lnTo>
                    <a:pt x="1403" y="142"/>
                  </a:lnTo>
                  <a:lnTo>
                    <a:pt x="1309" y="94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6" name="Freeform 299">
              <a:extLst>
                <a:ext uri="{FF2B5EF4-FFF2-40B4-BE49-F238E27FC236}">
                  <a16:creationId xmlns:a16="http://schemas.microsoft.com/office/drawing/2014/main" id="{B53654B8-C5A5-4AD6-9A9A-0E49912C8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" y="1772"/>
              <a:ext cx="169" cy="278"/>
            </a:xfrm>
            <a:custGeom>
              <a:avLst/>
              <a:gdLst>
                <a:gd name="T0" fmla="*/ 4 w 1014"/>
                <a:gd name="T1" fmla="*/ 38 h 1671"/>
                <a:gd name="T2" fmla="*/ 10 w 1014"/>
                <a:gd name="T3" fmla="*/ 38 h 1671"/>
                <a:gd name="T4" fmla="*/ 16 w 1014"/>
                <a:gd name="T5" fmla="*/ 36 h 1671"/>
                <a:gd name="T6" fmla="*/ 18 w 1014"/>
                <a:gd name="T7" fmla="*/ 32 h 1671"/>
                <a:gd name="T8" fmla="*/ 18 w 1014"/>
                <a:gd name="T9" fmla="*/ 29 h 1671"/>
                <a:gd name="T10" fmla="*/ 22 w 1014"/>
                <a:gd name="T11" fmla="*/ 23 h 1671"/>
                <a:gd name="T12" fmla="*/ 18 w 1014"/>
                <a:gd name="T13" fmla="*/ 26 h 1671"/>
                <a:gd name="T14" fmla="*/ 20 w 1014"/>
                <a:gd name="T15" fmla="*/ 20 h 1671"/>
                <a:gd name="T16" fmla="*/ 24 w 1014"/>
                <a:gd name="T17" fmla="*/ 14 h 1671"/>
                <a:gd name="T18" fmla="*/ 18 w 1014"/>
                <a:gd name="T19" fmla="*/ 19 h 1671"/>
                <a:gd name="T20" fmla="*/ 18 w 1014"/>
                <a:gd name="T21" fmla="*/ 10 h 1671"/>
                <a:gd name="T22" fmla="*/ 15 w 1014"/>
                <a:gd name="T23" fmla="*/ 7 h 1671"/>
                <a:gd name="T24" fmla="*/ 11 w 1014"/>
                <a:gd name="T25" fmla="*/ 6 h 1671"/>
                <a:gd name="T26" fmla="*/ 18 w 1014"/>
                <a:gd name="T27" fmla="*/ 3 h 1671"/>
                <a:gd name="T28" fmla="*/ 22 w 1014"/>
                <a:gd name="T29" fmla="*/ 6 h 1671"/>
                <a:gd name="T30" fmla="*/ 20 w 1014"/>
                <a:gd name="T31" fmla="*/ 3 h 1671"/>
                <a:gd name="T32" fmla="*/ 16 w 1014"/>
                <a:gd name="T33" fmla="*/ 2 h 1671"/>
                <a:gd name="T34" fmla="*/ 18 w 1014"/>
                <a:gd name="T35" fmla="*/ 1 h 1671"/>
                <a:gd name="T36" fmla="*/ 21 w 1014"/>
                <a:gd name="T37" fmla="*/ 0 h 1671"/>
                <a:gd name="T38" fmla="*/ 24 w 1014"/>
                <a:gd name="T39" fmla="*/ 3 h 1671"/>
                <a:gd name="T40" fmla="*/ 27 w 1014"/>
                <a:gd name="T41" fmla="*/ 5 h 1671"/>
                <a:gd name="T42" fmla="*/ 28 w 1014"/>
                <a:gd name="T43" fmla="*/ 9 h 1671"/>
                <a:gd name="T44" fmla="*/ 28 w 1014"/>
                <a:gd name="T45" fmla="*/ 17 h 1671"/>
                <a:gd name="T46" fmla="*/ 27 w 1014"/>
                <a:gd name="T47" fmla="*/ 27 h 1671"/>
                <a:gd name="T48" fmla="*/ 25 w 1014"/>
                <a:gd name="T49" fmla="*/ 36 h 1671"/>
                <a:gd name="T50" fmla="*/ 25 w 1014"/>
                <a:gd name="T51" fmla="*/ 42 h 1671"/>
                <a:gd name="T52" fmla="*/ 23 w 1014"/>
                <a:gd name="T53" fmla="*/ 45 h 1671"/>
                <a:gd name="T54" fmla="*/ 20 w 1014"/>
                <a:gd name="T55" fmla="*/ 46 h 1671"/>
                <a:gd name="T56" fmla="*/ 17 w 1014"/>
                <a:gd name="T57" fmla="*/ 46 h 1671"/>
                <a:gd name="T58" fmla="*/ 15 w 1014"/>
                <a:gd name="T59" fmla="*/ 43 h 1671"/>
                <a:gd name="T60" fmla="*/ 14 w 1014"/>
                <a:gd name="T61" fmla="*/ 42 h 1671"/>
                <a:gd name="T62" fmla="*/ 11 w 1014"/>
                <a:gd name="T63" fmla="*/ 45 h 1671"/>
                <a:gd name="T64" fmla="*/ 8 w 1014"/>
                <a:gd name="T65" fmla="*/ 46 h 1671"/>
                <a:gd name="T66" fmla="*/ 5 w 1014"/>
                <a:gd name="T67" fmla="*/ 45 h 1671"/>
                <a:gd name="T68" fmla="*/ 7 w 1014"/>
                <a:gd name="T69" fmla="*/ 43 h 1671"/>
                <a:gd name="T70" fmla="*/ 10 w 1014"/>
                <a:gd name="T71" fmla="*/ 40 h 1671"/>
                <a:gd name="T72" fmla="*/ 5 w 1014"/>
                <a:gd name="T73" fmla="*/ 43 h 1671"/>
                <a:gd name="T74" fmla="*/ 1 w 1014"/>
                <a:gd name="T75" fmla="*/ 44 h 1671"/>
                <a:gd name="T76" fmla="*/ 0 w 1014"/>
                <a:gd name="T77" fmla="*/ 42 h 16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14"/>
                <a:gd name="T118" fmla="*/ 0 h 1671"/>
                <a:gd name="T119" fmla="*/ 1014 w 1014"/>
                <a:gd name="T120" fmla="*/ 1671 h 167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14" h="1671">
                  <a:moveTo>
                    <a:pt x="0" y="1402"/>
                  </a:moveTo>
                  <a:lnTo>
                    <a:pt x="132" y="1382"/>
                  </a:lnTo>
                  <a:lnTo>
                    <a:pt x="245" y="1376"/>
                  </a:lnTo>
                  <a:lnTo>
                    <a:pt x="370" y="1363"/>
                  </a:lnTo>
                  <a:lnTo>
                    <a:pt x="509" y="1344"/>
                  </a:lnTo>
                  <a:lnTo>
                    <a:pt x="573" y="1301"/>
                  </a:lnTo>
                  <a:lnTo>
                    <a:pt x="744" y="1088"/>
                  </a:lnTo>
                  <a:lnTo>
                    <a:pt x="656" y="1149"/>
                  </a:lnTo>
                  <a:lnTo>
                    <a:pt x="598" y="1201"/>
                  </a:lnTo>
                  <a:lnTo>
                    <a:pt x="630" y="1050"/>
                  </a:lnTo>
                  <a:lnTo>
                    <a:pt x="693" y="992"/>
                  </a:lnTo>
                  <a:lnTo>
                    <a:pt x="787" y="837"/>
                  </a:lnTo>
                  <a:lnTo>
                    <a:pt x="699" y="911"/>
                  </a:lnTo>
                  <a:lnTo>
                    <a:pt x="642" y="931"/>
                  </a:lnTo>
                  <a:lnTo>
                    <a:pt x="656" y="823"/>
                  </a:lnTo>
                  <a:lnTo>
                    <a:pt x="718" y="741"/>
                  </a:lnTo>
                  <a:lnTo>
                    <a:pt x="781" y="679"/>
                  </a:lnTo>
                  <a:lnTo>
                    <a:pt x="845" y="497"/>
                  </a:lnTo>
                  <a:lnTo>
                    <a:pt x="724" y="647"/>
                  </a:lnTo>
                  <a:lnTo>
                    <a:pt x="656" y="703"/>
                  </a:lnTo>
                  <a:lnTo>
                    <a:pt x="648" y="471"/>
                  </a:lnTo>
                  <a:lnTo>
                    <a:pt x="630" y="378"/>
                  </a:lnTo>
                  <a:lnTo>
                    <a:pt x="592" y="334"/>
                  </a:lnTo>
                  <a:lnTo>
                    <a:pt x="535" y="264"/>
                  </a:lnTo>
                  <a:lnTo>
                    <a:pt x="445" y="232"/>
                  </a:lnTo>
                  <a:lnTo>
                    <a:pt x="402" y="214"/>
                  </a:lnTo>
                  <a:lnTo>
                    <a:pt x="528" y="94"/>
                  </a:lnTo>
                  <a:lnTo>
                    <a:pt x="661" y="126"/>
                  </a:lnTo>
                  <a:lnTo>
                    <a:pt x="750" y="176"/>
                  </a:lnTo>
                  <a:lnTo>
                    <a:pt x="781" y="226"/>
                  </a:lnTo>
                  <a:lnTo>
                    <a:pt x="756" y="150"/>
                  </a:lnTo>
                  <a:lnTo>
                    <a:pt x="705" y="126"/>
                  </a:lnTo>
                  <a:lnTo>
                    <a:pt x="624" y="94"/>
                  </a:lnTo>
                  <a:lnTo>
                    <a:pt x="560" y="82"/>
                  </a:lnTo>
                  <a:lnTo>
                    <a:pt x="598" y="62"/>
                  </a:lnTo>
                  <a:lnTo>
                    <a:pt x="661" y="44"/>
                  </a:lnTo>
                  <a:lnTo>
                    <a:pt x="718" y="25"/>
                  </a:lnTo>
                  <a:lnTo>
                    <a:pt x="750" y="0"/>
                  </a:lnTo>
                  <a:lnTo>
                    <a:pt x="825" y="50"/>
                  </a:lnTo>
                  <a:lnTo>
                    <a:pt x="868" y="94"/>
                  </a:lnTo>
                  <a:lnTo>
                    <a:pt x="913" y="150"/>
                  </a:lnTo>
                  <a:lnTo>
                    <a:pt x="976" y="182"/>
                  </a:lnTo>
                  <a:lnTo>
                    <a:pt x="988" y="240"/>
                  </a:lnTo>
                  <a:lnTo>
                    <a:pt x="1014" y="334"/>
                  </a:lnTo>
                  <a:lnTo>
                    <a:pt x="1014" y="478"/>
                  </a:lnTo>
                  <a:lnTo>
                    <a:pt x="1008" y="628"/>
                  </a:lnTo>
                  <a:lnTo>
                    <a:pt x="1002" y="799"/>
                  </a:lnTo>
                  <a:lnTo>
                    <a:pt x="970" y="975"/>
                  </a:lnTo>
                  <a:lnTo>
                    <a:pt x="931" y="1157"/>
                  </a:lnTo>
                  <a:lnTo>
                    <a:pt x="913" y="1314"/>
                  </a:lnTo>
                  <a:lnTo>
                    <a:pt x="882" y="1426"/>
                  </a:lnTo>
                  <a:lnTo>
                    <a:pt x="888" y="1527"/>
                  </a:lnTo>
                  <a:lnTo>
                    <a:pt x="875" y="1584"/>
                  </a:lnTo>
                  <a:lnTo>
                    <a:pt x="830" y="1627"/>
                  </a:lnTo>
                  <a:lnTo>
                    <a:pt x="775" y="1664"/>
                  </a:lnTo>
                  <a:lnTo>
                    <a:pt x="699" y="1671"/>
                  </a:lnTo>
                  <a:lnTo>
                    <a:pt x="661" y="1652"/>
                  </a:lnTo>
                  <a:lnTo>
                    <a:pt x="612" y="1648"/>
                  </a:lnTo>
                  <a:lnTo>
                    <a:pt x="490" y="1622"/>
                  </a:lnTo>
                  <a:lnTo>
                    <a:pt x="541" y="1559"/>
                  </a:lnTo>
                  <a:lnTo>
                    <a:pt x="598" y="1470"/>
                  </a:lnTo>
                  <a:lnTo>
                    <a:pt x="516" y="1534"/>
                  </a:lnTo>
                  <a:lnTo>
                    <a:pt x="452" y="1590"/>
                  </a:lnTo>
                  <a:lnTo>
                    <a:pt x="407" y="1622"/>
                  </a:lnTo>
                  <a:lnTo>
                    <a:pt x="345" y="1652"/>
                  </a:lnTo>
                  <a:lnTo>
                    <a:pt x="276" y="1652"/>
                  </a:lnTo>
                  <a:lnTo>
                    <a:pt x="208" y="1652"/>
                  </a:lnTo>
                  <a:lnTo>
                    <a:pt x="170" y="1636"/>
                  </a:lnTo>
                  <a:lnTo>
                    <a:pt x="151" y="1616"/>
                  </a:lnTo>
                  <a:lnTo>
                    <a:pt x="240" y="1565"/>
                  </a:lnTo>
                  <a:lnTo>
                    <a:pt x="327" y="1484"/>
                  </a:lnTo>
                  <a:lnTo>
                    <a:pt x="352" y="1446"/>
                  </a:lnTo>
                  <a:lnTo>
                    <a:pt x="282" y="1463"/>
                  </a:lnTo>
                  <a:lnTo>
                    <a:pt x="176" y="1546"/>
                  </a:lnTo>
                  <a:lnTo>
                    <a:pt x="132" y="1584"/>
                  </a:lnTo>
                  <a:lnTo>
                    <a:pt x="32" y="1590"/>
                  </a:lnTo>
                  <a:lnTo>
                    <a:pt x="0" y="1572"/>
                  </a:lnTo>
                  <a:lnTo>
                    <a:pt x="0" y="1527"/>
                  </a:lnTo>
                  <a:lnTo>
                    <a:pt x="0" y="140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7" name="Freeform 300">
              <a:extLst>
                <a:ext uri="{FF2B5EF4-FFF2-40B4-BE49-F238E27FC236}">
                  <a16:creationId xmlns:a16="http://schemas.microsoft.com/office/drawing/2014/main" id="{5C1A4F4D-0F7C-4DF1-8920-BDC16AB30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3" y="1910"/>
              <a:ext cx="50" cy="129"/>
            </a:xfrm>
            <a:custGeom>
              <a:avLst/>
              <a:gdLst>
                <a:gd name="T0" fmla="*/ 0 w 295"/>
                <a:gd name="T1" fmla="*/ 22 h 774"/>
                <a:gd name="T2" fmla="*/ 2 w 295"/>
                <a:gd name="T3" fmla="*/ 21 h 774"/>
                <a:gd name="T4" fmla="*/ 3 w 295"/>
                <a:gd name="T5" fmla="*/ 19 h 774"/>
                <a:gd name="T6" fmla="*/ 4 w 295"/>
                <a:gd name="T7" fmla="*/ 16 h 774"/>
                <a:gd name="T8" fmla="*/ 5 w 295"/>
                <a:gd name="T9" fmla="*/ 13 h 774"/>
                <a:gd name="T10" fmla="*/ 6 w 295"/>
                <a:gd name="T11" fmla="*/ 10 h 774"/>
                <a:gd name="T12" fmla="*/ 7 w 295"/>
                <a:gd name="T13" fmla="*/ 8 h 774"/>
                <a:gd name="T14" fmla="*/ 8 w 295"/>
                <a:gd name="T15" fmla="*/ 3 h 774"/>
                <a:gd name="T16" fmla="*/ 8 w 295"/>
                <a:gd name="T17" fmla="*/ 0 h 774"/>
                <a:gd name="T18" fmla="*/ 7 w 295"/>
                <a:gd name="T19" fmla="*/ 6 h 774"/>
                <a:gd name="T20" fmla="*/ 5 w 295"/>
                <a:gd name="T21" fmla="*/ 11 h 774"/>
                <a:gd name="T22" fmla="*/ 4 w 295"/>
                <a:gd name="T23" fmla="*/ 15 h 774"/>
                <a:gd name="T24" fmla="*/ 1 w 295"/>
                <a:gd name="T25" fmla="*/ 18 h 774"/>
                <a:gd name="T26" fmla="*/ 0 w 295"/>
                <a:gd name="T27" fmla="*/ 22 h 77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5"/>
                <a:gd name="T43" fmla="*/ 0 h 774"/>
                <a:gd name="T44" fmla="*/ 295 w 295"/>
                <a:gd name="T45" fmla="*/ 774 h 77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5" h="774">
                  <a:moveTo>
                    <a:pt x="0" y="774"/>
                  </a:moveTo>
                  <a:lnTo>
                    <a:pt x="51" y="748"/>
                  </a:lnTo>
                  <a:lnTo>
                    <a:pt x="107" y="686"/>
                  </a:lnTo>
                  <a:lnTo>
                    <a:pt x="156" y="573"/>
                  </a:lnTo>
                  <a:lnTo>
                    <a:pt x="183" y="477"/>
                  </a:lnTo>
                  <a:lnTo>
                    <a:pt x="220" y="371"/>
                  </a:lnTo>
                  <a:lnTo>
                    <a:pt x="239" y="270"/>
                  </a:lnTo>
                  <a:lnTo>
                    <a:pt x="270" y="114"/>
                  </a:lnTo>
                  <a:lnTo>
                    <a:pt x="295" y="0"/>
                  </a:lnTo>
                  <a:lnTo>
                    <a:pt x="232" y="226"/>
                  </a:lnTo>
                  <a:lnTo>
                    <a:pt x="183" y="402"/>
                  </a:lnTo>
                  <a:lnTo>
                    <a:pt x="126" y="521"/>
                  </a:lnTo>
                  <a:lnTo>
                    <a:pt x="38" y="648"/>
                  </a:lnTo>
                  <a:lnTo>
                    <a:pt x="0" y="774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8" name="Freeform 301">
              <a:extLst>
                <a:ext uri="{FF2B5EF4-FFF2-40B4-BE49-F238E27FC236}">
                  <a16:creationId xmlns:a16="http://schemas.microsoft.com/office/drawing/2014/main" id="{CCEF36BB-AC00-4A7A-8DCB-446066E6E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" y="1806"/>
              <a:ext cx="195" cy="194"/>
            </a:xfrm>
            <a:custGeom>
              <a:avLst/>
              <a:gdLst>
                <a:gd name="T0" fmla="*/ 23 w 1172"/>
                <a:gd name="T1" fmla="*/ 1 h 1162"/>
                <a:gd name="T2" fmla="*/ 20 w 1172"/>
                <a:gd name="T3" fmla="*/ 6 h 1162"/>
                <a:gd name="T4" fmla="*/ 20 w 1172"/>
                <a:gd name="T5" fmla="*/ 11 h 1162"/>
                <a:gd name="T6" fmla="*/ 20 w 1172"/>
                <a:gd name="T7" fmla="*/ 16 h 1162"/>
                <a:gd name="T8" fmla="*/ 20 w 1172"/>
                <a:gd name="T9" fmla="*/ 17 h 1162"/>
                <a:gd name="T10" fmla="*/ 20 w 1172"/>
                <a:gd name="T11" fmla="*/ 19 h 1162"/>
                <a:gd name="T12" fmla="*/ 19 w 1172"/>
                <a:gd name="T13" fmla="*/ 20 h 1162"/>
                <a:gd name="T14" fmla="*/ 18 w 1172"/>
                <a:gd name="T15" fmla="*/ 22 h 1162"/>
                <a:gd name="T16" fmla="*/ 16 w 1172"/>
                <a:gd name="T17" fmla="*/ 22 h 1162"/>
                <a:gd name="T18" fmla="*/ 8 w 1172"/>
                <a:gd name="T19" fmla="*/ 22 h 1162"/>
                <a:gd name="T20" fmla="*/ 5 w 1172"/>
                <a:gd name="T21" fmla="*/ 23 h 1162"/>
                <a:gd name="T22" fmla="*/ 0 w 1172"/>
                <a:gd name="T23" fmla="*/ 24 h 1162"/>
                <a:gd name="T24" fmla="*/ 0 w 1172"/>
                <a:gd name="T25" fmla="*/ 28 h 1162"/>
                <a:gd name="T26" fmla="*/ 3 w 1172"/>
                <a:gd name="T27" fmla="*/ 27 h 1162"/>
                <a:gd name="T28" fmla="*/ 4 w 1172"/>
                <a:gd name="T29" fmla="*/ 26 h 1162"/>
                <a:gd name="T30" fmla="*/ 4 w 1172"/>
                <a:gd name="T31" fmla="*/ 29 h 1162"/>
                <a:gd name="T32" fmla="*/ 6 w 1172"/>
                <a:gd name="T33" fmla="*/ 31 h 1162"/>
                <a:gd name="T34" fmla="*/ 11 w 1172"/>
                <a:gd name="T35" fmla="*/ 32 h 1162"/>
                <a:gd name="T36" fmla="*/ 10 w 1172"/>
                <a:gd name="T37" fmla="*/ 30 h 1162"/>
                <a:gd name="T38" fmla="*/ 8 w 1172"/>
                <a:gd name="T39" fmla="*/ 27 h 1162"/>
                <a:gd name="T40" fmla="*/ 10 w 1172"/>
                <a:gd name="T41" fmla="*/ 26 h 1162"/>
                <a:gd name="T42" fmla="*/ 11 w 1172"/>
                <a:gd name="T43" fmla="*/ 29 h 1162"/>
                <a:gd name="T44" fmla="*/ 15 w 1172"/>
                <a:gd name="T45" fmla="*/ 32 h 1162"/>
                <a:gd name="T46" fmla="*/ 20 w 1172"/>
                <a:gd name="T47" fmla="*/ 32 h 1162"/>
                <a:gd name="T48" fmla="*/ 14 w 1172"/>
                <a:gd name="T49" fmla="*/ 28 h 1162"/>
                <a:gd name="T50" fmla="*/ 12 w 1172"/>
                <a:gd name="T51" fmla="*/ 26 h 1162"/>
                <a:gd name="T52" fmla="*/ 13 w 1172"/>
                <a:gd name="T53" fmla="*/ 25 h 1162"/>
                <a:gd name="T54" fmla="*/ 15 w 1172"/>
                <a:gd name="T55" fmla="*/ 27 h 1162"/>
                <a:gd name="T56" fmla="*/ 19 w 1172"/>
                <a:gd name="T57" fmla="*/ 30 h 1162"/>
                <a:gd name="T58" fmla="*/ 22 w 1172"/>
                <a:gd name="T59" fmla="*/ 31 h 1162"/>
                <a:gd name="T60" fmla="*/ 25 w 1172"/>
                <a:gd name="T61" fmla="*/ 32 h 1162"/>
                <a:gd name="T62" fmla="*/ 23 w 1172"/>
                <a:gd name="T63" fmla="*/ 30 h 1162"/>
                <a:gd name="T64" fmla="*/ 20 w 1172"/>
                <a:gd name="T65" fmla="*/ 27 h 1162"/>
                <a:gd name="T66" fmla="*/ 21 w 1172"/>
                <a:gd name="T67" fmla="*/ 26 h 1162"/>
                <a:gd name="T68" fmla="*/ 22 w 1172"/>
                <a:gd name="T69" fmla="*/ 28 h 1162"/>
                <a:gd name="T70" fmla="*/ 25 w 1172"/>
                <a:gd name="T71" fmla="*/ 30 h 1162"/>
                <a:gd name="T72" fmla="*/ 29 w 1172"/>
                <a:gd name="T73" fmla="*/ 31 h 1162"/>
                <a:gd name="T74" fmla="*/ 31 w 1172"/>
                <a:gd name="T75" fmla="*/ 28 h 1162"/>
                <a:gd name="T76" fmla="*/ 24 w 1172"/>
                <a:gd name="T77" fmla="*/ 27 h 1162"/>
                <a:gd name="T78" fmla="*/ 20 w 1172"/>
                <a:gd name="T79" fmla="*/ 24 h 1162"/>
                <a:gd name="T80" fmla="*/ 20 w 1172"/>
                <a:gd name="T81" fmla="*/ 22 h 1162"/>
                <a:gd name="T82" fmla="*/ 21 w 1172"/>
                <a:gd name="T83" fmla="*/ 23 h 1162"/>
                <a:gd name="T84" fmla="*/ 26 w 1172"/>
                <a:gd name="T85" fmla="*/ 26 h 1162"/>
                <a:gd name="T86" fmla="*/ 31 w 1172"/>
                <a:gd name="T87" fmla="*/ 28 h 1162"/>
                <a:gd name="T88" fmla="*/ 32 w 1172"/>
                <a:gd name="T89" fmla="*/ 21 h 1162"/>
                <a:gd name="T90" fmla="*/ 29 w 1172"/>
                <a:gd name="T91" fmla="*/ 21 h 1162"/>
                <a:gd name="T92" fmla="*/ 23 w 1172"/>
                <a:gd name="T93" fmla="*/ 21 h 1162"/>
                <a:gd name="T94" fmla="*/ 22 w 1172"/>
                <a:gd name="T95" fmla="*/ 20 h 1162"/>
                <a:gd name="T96" fmla="*/ 25 w 1172"/>
                <a:gd name="T97" fmla="*/ 21 h 1162"/>
                <a:gd name="T98" fmla="*/ 32 w 1172"/>
                <a:gd name="T99" fmla="*/ 19 h 1162"/>
                <a:gd name="T100" fmla="*/ 32 w 1172"/>
                <a:gd name="T101" fmla="*/ 14 h 1162"/>
                <a:gd name="T102" fmla="*/ 32 w 1172"/>
                <a:gd name="T103" fmla="*/ 7 h 1162"/>
                <a:gd name="T104" fmla="*/ 29 w 1172"/>
                <a:gd name="T105" fmla="*/ 4 h 1162"/>
                <a:gd name="T106" fmla="*/ 32 w 1172"/>
                <a:gd name="T107" fmla="*/ 6 h 1162"/>
                <a:gd name="T108" fmla="*/ 30 w 1172"/>
                <a:gd name="T109" fmla="*/ 2 h 1162"/>
                <a:gd name="T110" fmla="*/ 27 w 1172"/>
                <a:gd name="T111" fmla="*/ 0 h 116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72"/>
                <a:gd name="T169" fmla="*/ 0 h 1162"/>
                <a:gd name="T170" fmla="*/ 1172 w 1172"/>
                <a:gd name="T171" fmla="*/ 1162 h 116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72" h="1162">
                  <a:moveTo>
                    <a:pt x="959" y="0"/>
                  </a:moveTo>
                  <a:lnTo>
                    <a:pt x="820" y="43"/>
                  </a:lnTo>
                  <a:lnTo>
                    <a:pt x="756" y="100"/>
                  </a:lnTo>
                  <a:lnTo>
                    <a:pt x="719" y="213"/>
                  </a:lnTo>
                  <a:lnTo>
                    <a:pt x="719" y="321"/>
                  </a:lnTo>
                  <a:lnTo>
                    <a:pt x="739" y="381"/>
                  </a:lnTo>
                  <a:lnTo>
                    <a:pt x="727" y="489"/>
                  </a:lnTo>
                  <a:lnTo>
                    <a:pt x="727" y="571"/>
                  </a:lnTo>
                  <a:lnTo>
                    <a:pt x="745" y="591"/>
                  </a:lnTo>
                  <a:lnTo>
                    <a:pt x="727" y="621"/>
                  </a:lnTo>
                  <a:lnTo>
                    <a:pt x="713" y="652"/>
                  </a:lnTo>
                  <a:lnTo>
                    <a:pt x="739" y="684"/>
                  </a:lnTo>
                  <a:lnTo>
                    <a:pt x="739" y="716"/>
                  </a:lnTo>
                  <a:lnTo>
                    <a:pt x="688" y="729"/>
                  </a:lnTo>
                  <a:lnTo>
                    <a:pt x="695" y="761"/>
                  </a:lnTo>
                  <a:lnTo>
                    <a:pt x="644" y="779"/>
                  </a:lnTo>
                  <a:lnTo>
                    <a:pt x="599" y="767"/>
                  </a:lnTo>
                  <a:lnTo>
                    <a:pt x="569" y="779"/>
                  </a:lnTo>
                  <a:lnTo>
                    <a:pt x="428" y="799"/>
                  </a:lnTo>
                  <a:lnTo>
                    <a:pt x="304" y="793"/>
                  </a:lnTo>
                  <a:lnTo>
                    <a:pt x="222" y="799"/>
                  </a:lnTo>
                  <a:lnTo>
                    <a:pt x="170" y="831"/>
                  </a:lnTo>
                  <a:lnTo>
                    <a:pt x="45" y="831"/>
                  </a:lnTo>
                  <a:lnTo>
                    <a:pt x="0" y="873"/>
                  </a:lnTo>
                  <a:lnTo>
                    <a:pt x="0" y="923"/>
                  </a:lnTo>
                  <a:lnTo>
                    <a:pt x="6" y="1004"/>
                  </a:lnTo>
                  <a:lnTo>
                    <a:pt x="109" y="1030"/>
                  </a:lnTo>
                  <a:lnTo>
                    <a:pt x="109" y="978"/>
                  </a:lnTo>
                  <a:lnTo>
                    <a:pt x="115" y="935"/>
                  </a:lnTo>
                  <a:lnTo>
                    <a:pt x="133" y="916"/>
                  </a:lnTo>
                  <a:lnTo>
                    <a:pt x="141" y="966"/>
                  </a:lnTo>
                  <a:lnTo>
                    <a:pt x="147" y="1030"/>
                  </a:lnTo>
                  <a:lnTo>
                    <a:pt x="170" y="1068"/>
                  </a:lnTo>
                  <a:lnTo>
                    <a:pt x="215" y="1118"/>
                  </a:lnTo>
                  <a:lnTo>
                    <a:pt x="321" y="1142"/>
                  </a:lnTo>
                  <a:lnTo>
                    <a:pt x="403" y="1155"/>
                  </a:lnTo>
                  <a:lnTo>
                    <a:pt x="499" y="1162"/>
                  </a:lnTo>
                  <a:lnTo>
                    <a:pt x="379" y="1093"/>
                  </a:lnTo>
                  <a:lnTo>
                    <a:pt x="297" y="1030"/>
                  </a:lnTo>
                  <a:lnTo>
                    <a:pt x="279" y="978"/>
                  </a:lnTo>
                  <a:lnTo>
                    <a:pt x="291" y="935"/>
                  </a:lnTo>
                  <a:lnTo>
                    <a:pt x="358" y="929"/>
                  </a:lnTo>
                  <a:lnTo>
                    <a:pt x="385" y="978"/>
                  </a:lnTo>
                  <a:lnTo>
                    <a:pt x="403" y="1036"/>
                  </a:lnTo>
                  <a:lnTo>
                    <a:pt x="467" y="1098"/>
                  </a:lnTo>
                  <a:lnTo>
                    <a:pt x="537" y="1149"/>
                  </a:lnTo>
                  <a:lnTo>
                    <a:pt x="607" y="1155"/>
                  </a:lnTo>
                  <a:lnTo>
                    <a:pt x="713" y="1149"/>
                  </a:lnTo>
                  <a:lnTo>
                    <a:pt x="599" y="1061"/>
                  </a:lnTo>
                  <a:lnTo>
                    <a:pt x="517" y="1016"/>
                  </a:lnTo>
                  <a:lnTo>
                    <a:pt x="454" y="966"/>
                  </a:lnTo>
                  <a:lnTo>
                    <a:pt x="435" y="929"/>
                  </a:lnTo>
                  <a:lnTo>
                    <a:pt x="441" y="891"/>
                  </a:lnTo>
                  <a:lnTo>
                    <a:pt x="479" y="885"/>
                  </a:lnTo>
                  <a:lnTo>
                    <a:pt x="523" y="923"/>
                  </a:lnTo>
                  <a:lnTo>
                    <a:pt x="549" y="972"/>
                  </a:lnTo>
                  <a:lnTo>
                    <a:pt x="607" y="1036"/>
                  </a:lnTo>
                  <a:lnTo>
                    <a:pt x="675" y="1068"/>
                  </a:lnTo>
                  <a:lnTo>
                    <a:pt x="727" y="1098"/>
                  </a:lnTo>
                  <a:lnTo>
                    <a:pt x="782" y="1123"/>
                  </a:lnTo>
                  <a:lnTo>
                    <a:pt x="846" y="1136"/>
                  </a:lnTo>
                  <a:lnTo>
                    <a:pt x="921" y="1136"/>
                  </a:lnTo>
                  <a:lnTo>
                    <a:pt x="994" y="1122"/>
                  </a:lnTo>
                  <a:lnTo>
                    <a:pt x="833" y="1068"/>
                  </a:lnTo>
                  <a:lnTo>
                    <a:pt x="771" y="1036"/>
                  </a:lnTo>
                  <a:lnTo>
                    <a:pt x="727" y="978"/>
                  </a:lnTo>
                  <a:lnTo>
                    <a:pt x="719" y="929"/>
                  </a:lnTo>
                  <a:lnTo>
                    <a:pt x="756" y="929"/>
                  </a:lnTo>
                  <a:lnTo>
                    <a:pt x="777" y="972"/>
                  </a:lnTo>
                  <a:lnTo>
                    <a:pt x="808" y="1010"/>
                  </a:lnTo>
                  <a:lnTo>
                    <a:pt x="859" y="1049"/>
                  </a:lnTo>
                  <a:lnTo>
                    <a:pt x="914" y="1087"/>
                  </a:lnTo>
                  <a:lnTo>
                    <a:pt x="989" y="1119"/>
                  </a:lnTo>
                  <a:lnTo>
                    <a:pt x="1046" y="1098"/>
                  </a:lnTo>
                  <a:lnTo>
                    <a:pt x="1072" y="1068"/>
                  </a:lnTo>
                  <a:lnTo>
                    <a:pt x="1117" y="991"/>
                  </a:lnTo>
                  <a:lnTo>
                    <a:pt x="1034" y="972"/>
                  </a:lnTo>
                  <a:lnTo>
                    <a:pt x="878" y="954"/>
                  </a:lnTo>
                  <a:lnTo>
                    <a:pt x="782" y="910"/>
                  </a:lnTo>
                  <a:lnTo>
                    <a:pt x="733" y="868"/>
                  </a:lnTo>
                  <a:lnTo>
                    <a:pt x="713" y="816"/>
                  </a:lnTo>
                  <a:lnTo>
                    <a:pt x="707" y="793"/>
                  </a:lnTo>
                  <a:lnTo>
                    <a:pt x="733" y="793"/>
                  </a:lnTo>
                  <a:lnTo>
                    <a:pt x="765" y="831"/>
                  </a:lnTo>
                  <a:lnTo>
                    <a:pt x="814" y="897"/>
                  </a:lnTo>
                  <a:lnTo>
                    <a:pt x="927" y="935"/>
                  </a:lnTo>
                  <a:lnTo>
                    <a:pt x="1034" y="968"/>
                  </a:lnTo>
                  <a:lnTo>
                    <a:pt x="1117" y="991"/>
                  </a:lnTo>
                  <a:lnTo>
                    <a:pt x="1149" y="861"/>
                  </a:lnTo>
                  <a:lnTo>
                    <a:pt x="1155" y="767"/>
                  </a:lnTo>
                  <a:lnTo>
                    <a:pt x="1155" y="683"/>
                  </a:lnTo>
                  <a:lnTo>
                    <a:pt x="1046" y="741"/>
                  </a:lnTo>
                  <a:lnTo>
                    <a:pt x="921" y="767"/>
                  </a:lnTo>
                  <a:lnTo>
                    <a:pt x="820" y="761"/>
                  </a:lnTo>
                  <a:lnTo>
                    <a:pt x="795" y="748"/>
                  </a:lnTo>
                  <a:lnTo>
                    <a:pt x="782" y="716"/>
                  </a:lnTo>
                  <a:lnTo>
                    <a:pt x="840" y="716"/>
                  </a:lnTo>
                  <a:lnTo>
                    <a:pt x="901" y="735"/>
                  </a:lnTo>
                  <a:lnTo>
                    <a:pt x="1049" y="741"/>
                  </a:lnTo>
                  <a:lnTo>
                    <a:pt x="1155" y="684"/>
                  </a:lnTo>
                  <a:lnTo>
                    <a:pt x="1161" y="565"/>
                  </a:lnTo>
                  <a:lnTo>
                    <a:pt x="1167" y="483"/>
                  </a:lnTo>
                  <a:lnTo>
                    <a:pt x="1172" y="401"/>
                  </a:lnTo>
                  <a:lnTo>
                    <a:pt x="1161" y="264"/>
                  </a:lnTo>
                  <a:lnTo>
                    <a:pt x="1129" y="213"/>
                  </a:lnTo>
                  <a:lnTo>
                    <a:pt x="1034" y="152"/>
                  </a:lnTo>
                  <a:lnTo>
                    <a:pt x="1065" y="158"/>
                  </a:lnTo>
                  <a:lnTo>
                    <a:pt x="1161" y="201"/>
                  </a:lnTo>
                  <a:lnTo>
                    <a:pt x="1123" y="113"/>
                  </a:lnTo>
                  <a:lnTo>
                    <a:pt x="1091" y="68"/>
                  </a:lnTo>
                  <a:lnTo>
                    <a:pt x="1065" y="38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9" name="Freeform 302">
              <a:extLst>
                <a:ext uri="{FF2B5EF4-FFF2-40B4-BE49-F238E27FC236}">
                  <a16:creationId xmlns:a16="http://schemas.microsoft.com/office/drawing/2014/main" id="{F75B505C-87C5-427C-B7D6-83853DBA5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0" y="1878"/>
              <a:ext cx="49" cy="44"/>
            </a:xfrm>
            <a:custGeom>
              <a:avLst/>
              <a:gdLst>
                <a:gd name="T0" fmla="*/ 0 w 295"/>
                <a:gd name="T1" fmla="*/ 0 h 263"/>
                <a:gd name="T2" fmla="*/ 0 w 295"/>
                <a:gd name="T3" fmla="*/ 1 h 263"/>
                <a:gd name="T4" fmla="*/ 1 w 295"/>
                <a:gd name="T5" fmla="*/ 2 h 263"/>
                <a:gd name="T6" fmla="*/ 2 w 295"/>
                <a:gd name="T7" fmla="*/ 3 h 263"/>
                <a:gd name="T8" fmla="*/ 4 w 295"/>
                <a:gd name="T9" fmla="*/ 4 h 263"/>
                <a:gd name="T10" fmla="*/ 5 w 295"/>
                <a:gd name="T11" fmla="*/ 5 h 263"/>
                <a:gd name="T12" fmla="*/ 7 w 295"/>
                <a:gd name="T13" fmla="*/ 7 h 263"/>
                <a:gd name="T14" fmla="*/ 5 w 295"/>
                <a:gd name="T15" fmla="*/ 6 h 263"/>
                <a:gd name="T16" fmla="*/ 3 w 295"/>
                <a:gd name="T17" fmla="*/ 5 h 263"/>
                <a:gd name="T18" fmla="*/ 0 w 295"/>
                <a:gd name="T19" fmla="*/ 5 h 263"/>
                <a:gd name="T20" fmla="*/ 1 w 295"/>
                <a:gd name="T21" fmla="*/ 6 h 263"/>
                <a:gd name="T22" fmla="*/ 4 w 295"/>
                <a:gd name="T23" fmla="*/ 7 h 263"/>
                <a:gd name="T24" fmla="*/ 6 w 295"/>
                <a:gd name="T25" fmla="*/ 7 h 263"/>
                <a:gd name="T26" fmla="*/ 7 w 295"/>
                <a:gd name="T27" fmla="*/ 7 h 263"/>
                <a:gd name="T28" fmla="*/ 8 w 295"/>
                <a:gd name="T29" fmla="*/ 7 h 263"/>
                <a:gd name="T30" fmla="*/ 8 w 295"/>
                <a:gd name="T31" fmla="*/ 6 h 263"/>
                <a:gd name="T32" fmla="*/ 7 w 295"/>
                <a:gd name="T33" fmla="*/ 6 h 263"/>
                <a:gd name="T34" fmla="*/ 6 w 295"/>
                <a:gd name="T35" fmla="*/ 5 h 263"/>
                <a:gd name="T36" fmla="*/ 5 w 295"/>
                <a:gd name="T37" fmla="*/ 3 h 263"/>
                <a:gd name="T38" fmla="*/ 4 w 295"/>
                <a:gd name="T39" fmla="*/ 2 h 263"/>
                <a:gd name="T40" fmla="*/ 2 w 295"/>
                <a:gd name="T41" fmla="*/ 1 h 263"/>
                <a:gd name="T42" fmla="*/ 1 w 295"/>
                <a:gd name="T43" fmla="*/ 0 h 263"/>
                <a:gd name="T44" fmla="*/ 0 w 295"/>
                <a:gd name="T45" fmla="*/ 0 h 2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5"/>
                <a:gd name="T70" fmla="*/ 0 h 263"/>
                <a:gd name="T71" fmla="*/ 295 w 295"/>
                <a:gd name="T72" fmla="*/ 263 h 2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5" h="263">
                  <a:moveTo>
                    <a:pt x="0" y="0"/>
                  </a:moveTo>
                  <a:lnTo>
                    <a:pt x="0" y="21"/>
                  </a:lnTo>
                  <a:lnTo>
                    <a:pt x="38" y="71"/>
                  </a:lnTo>
                  <a:lnTo>
                    <a:pt x="75" y="99"/>
                  </a:lnTo>
                  <a:lnTo>
                    <a:pt x="152" y="158"/>
                  </a:lnTo>
                  <a:lnTo>
                    <a:pt x="184" y="182"/>
                  </a:lnTo>
                  <a:lnTo>
                    <a:pt x="260" y="239"/>
                  </a:lnTo>
                  <a:lnTo>
                    <a:pt x="178" y="213"/>
                  </a:lnTo>
                  <a:lnTo>
                    <a:pt x="97" y="188"/>
                  </a:lnTo>
                  <a:lnTo>
                    <a:pt x="16" y="182"/>
                  </a:lnTo>
                  <a:lnTo>
                    <a:pt x="22" y="207"/>
                  </a:lnTo>
                  <a:lnTo>
                    <a:pt x="152" y="231"/>
                  </a:lnTo>
                  <a:lnTo>
                    <a:pt x="222" y="257"/>
                  </a:lnTo>
                  <a:lnTo>
                    <a:pt x="260" y="263"/>
                  </a:lnTo>
                  <a:lnTo>
                    <a:pt x="292" y="252"/>
                  </a:lnTo>
                  <a:lnTo>
                    <a:pt x="295" y="222"/>
                  </a:lnTo>
                  <a:lnTo>
                    <a:pt x="269" y="199"/>
                  </a:lnTo>
                  <a:lnTo>
                    <a:pt x="232" y="162"/>
                  </a:lnTo>
                  <a:lnTo>
                    <a:pt x="188" y="112"/>
                  </a:lnTo>
                  <a:lnTo>
                    <a:pt x="144" y="56"/>
                  </a:lnTo>
                  <a:lnTo>
                    <a:pt x="91" y="17"/>
                  </a:ln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10" name="Freeform 303">
              <a:extLst>
                <a:ext uri="{FF2B5EF4-FFF2-40B4-BE49-F238E27FC236}">
                  <a16:creationId xmlns:a16="http://schemas.microsoft.com/office/drawing/2014/main" id="{03A66243-315A-4330-8084-E32273812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" y="1842"/>
              <a:ext cx="44" cy="57"/>
            </a:xfrm>
            <a:custGeom>
              <a:avLst/>
              <a:gdLst>
                <a:gd name="T0" fmla="*/ 1 w 270"/>
                <a:gd name="T1" fmla="*/ 0 h 345"/>
                <a:gd name="T2" fmla="*/ 0 w 270"/>
                <a:gd name="T3" fmla="*/ 0 h 345"/>
                <a:gd name="T4" fmla="*/ 0 w 270"/>
                <a:gd name="T5" fmla="*/ 1 h 345"/>
                <a:gd name="T6" fmla="*/ 0 w 270"/>
                <a:gd name="T7" fmla="*/ 2 h 345"/>
                <a:gd name="T8" fmla="*/ 1 w 270"/>
                <a:gd name="T9" fmla="*/ 3 h 345"/>
                <a:gd name="T10" fmla="*/ 1 w 270"/>
                <a:gd name="T11" fmla="*/ 3 h 345"/>
                <a:gd name="T12" fmla="*/ 3 w 270"/>
                <a:gd name="T13" fmla="*/ 4 h 345"/>
                <a:gd name="T14" fmla="*/ 5 w 270"/>
                <a:gd name="T15" fmla="*/ 5 h 345"/>
                <a:gd name="T16" fmla="*/ 6 w 270"/>
                <a:gd name="T17" fmla="*/ 7 h 345"/>
                <a:gd name="T18" fmla="*/ 7 w 270"/>
                <a:gd name="T19" fmla="*/ 9 h 345"/>
                <a:gd name="T20" fmla="*/ 7 w 270"/>
                <a:gd name="T21" fmla="*/ 9 h 345"/>
                <a:gd name="T22" fmla="*/ 7 w 270"/>
                <a:gd name="T23" fmla="*/ 7 h 345"/>
                <a:gd name="T24" fmla="*/ 7 w 270"/>
                <a:gd name="T25" fmla="*/ 5 h 345"/>
                <a:gd name="T26" fmla="*/ 6 w 270"/>
                <a:gd name="T27" fmla="*/ 4 h 345"/>
                <a:gd name="T28" fmla="*/ 5 w 270"/>
                <a:gd name="T29" fmla="*/ 2 h 345"/>
                <a:gd name="T30" fmla="*/ 2 w 270"/>
                <a:gd name="T31" fmla="*/ 0 h 345"/>
                <a:gd name="T32" fmla="*/ 1 w 270"/>
                <a:gd name="T33" fmla="*/ 0 h 3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0"/>
                <a:gd name="T52" fmla="*/ 0 h 345"/>
                <a:gd name="T53" fmla="*/ 270 w 270"/>
                <a:gd name="T54" fmla="*/ 345 h 3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0" h="345">
                  <a:moveTo>
                    <a:pt x="51" y="0"/>
                  </a:moveTo>
                  <a:lnTo>
                    <a:pt x="13" y="7"/>
                  </a:lnTo>
                  <a:lnTo>
                    <a:pt x="0" y="39"/>
                  </a:lnTo>
                  <a:lnTo>
                    <a:pt x="3" y="65"/>
                  </a:lnTo>
                  <a:lnTo>
                    <a:pt x="26" y="101"/>
                  </a:lnTo>
                  <a:lnTo>
                    <a:pt x="57" y="112"/>
                  </a:lnTo>
                  <a:lnTo>
                    <a:pt x="116" y="149"/>
                  </a:lnTo>
                  <a:lnTo>
                    <a:pt x="172" y="195"/>
                  </a:lnTo>
                  <a:lnTo>
                    <a:pt x="212" y="259"/>
                  </a:lnTo>
                  <a:lnTo>
                    <a:pt x="257" y="325"/>
                  </a:lnTo>
                  <a:lnTo>
                    <a:pt x="270" y="345"/>
                  </a:lnTo>
                  <a:lnTo>
                    <a:pt x="257" y="267"/>
                  </a:lnTo>
                  <a:lnTo>
                    <a:pt x="247" y="198"/>
                  </a:lnTo>
                  <a:lnTo>
                    <a:pt x="225" y="140"/>
                  </a:lnTo>
                  <a:lnTo>
                    <a:pt x="188" y="86"/>
                  </a:lnTo>
                  <a:lnTo>
                    <a:pt x="90" y="1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11" name="Freeform 304">
              <a:extLst>
                <a:ext uri="{FF2B5EF4-FFF2-40B4-BE49-F238E27FC236}">
                  <a16:creationId xmlns:a16="http://schemas.microsoft.com/office/drawing/2014/main" id="{1F6A3D11-9A9B-4ACD-B9C0-37849B0A1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1785"/>
              <a:ext cx="48" cy="34"/>
            </a:xfrm>
            <a:custGeom>
              <a:avLst/>
              <a:gdLst>
                <a:gd name="T0" fmla="*/ 0 w 287"/>
                <a:gd name="T1" fmla="*/ 6 h 199"/>
                <a:gd name="T2" fmla="*/ 1 w 287"/>
                <a:gd name="T3" fmla="*/ 5 h 199"/>
                <a:gd name="T4" fmla="*/ 4 w 287"/>
                <a:gd name="T5" fmla="*/ 4 h 199"/>
                <a:gd name="T6" fmla="*/ 5 w 287"/>
                <a:gd name="T7" fmla="*/ 3 h 199"/>
                <a:gd name="T8" fmla="*/ 8 w 287"/>
                <a:gd name="T9" fmla="*/ 0 h 199"/>
                <a:gd name="T10" fmla="*/ 6 w 287"/>
                <a:gd name="T11" fmla="*/ 1 h 199"/>
                <a:gd name="T12" fmla="*/ 4 w 287"/>
                <a:gd name="T13" fmla="*/ 2 h 199"/>
                <a:gd name="T14" fmla="*/ 3 w 287"/>
                <a:gd name="T15" fmla="*/ 3 h 199"/>
                <a:gd name="T16" fmla="*/ 2 w 287"/>
                <a:gd name="T17" fmla="*/ 4 h 199"/>
                <a:gd name="T18" fmla="*/ 0 w 287"/>
                <a:gd name="T19" fmla="*/ 6 h 1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7"/>
                <a:gd name="T31" fmla="*/ 0 h 199"/>
                <a:gd name="T32" fmla="*/ 287 w 287"/>
                <a:gd name="T33" fmla="*/ 199 h 1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7" h="199">
                  <a:moveTo>
                    <a:pt x="0" y="199"/>
                  </a:moveTo>
                  <a:lnTo>
                    <a:pt x="49" y="156"/>
                  </a:lnTo>
                  <a:lnTo>
                    <a:pt x="130" y="125"/>
                  </a:lnTo>
                  <a:lnTo>
                    <a:pt x="185" y="111"/>
                  </a:lnTo>
                  <a:lnTo>
                    <a:pt x="287" y="0"/>
                  </a:lnTo>
                  <a:lnTo>
                    <a:pt x="211" y="44"/>
                  </a:lnTo>
                  <a:lnTo>
                    <a:pt x="142" y="74"/>
                  </a:lnTo>
                  <a:lnTo>
                    <a:pt x="93" y="99"/>
                  </a:lnTo>
                  <a:lnTo>
                    <a:pt x="68" y="125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12" name="Freeform 305">
              <a:extLst>
                <a:ext uri="{FF2B5EF4-FFF2-40B4-BE49-F238E27FC236}">
                  <a16:creationId xmlns:a16="http://schemas.microsoft.com/office/drawing/2014/main" id="{FAE78194-8D33-4C3B-85E4-3C945EE8D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" y="1846"/>
              <a:ext cx="27" cy="86"/>
            </a:xfrm>
            <a:custGeom>
              <a:avLst/>
              <a:gdLst>
                <a:gd name="T0" fmla="*/ 0 w 162"/>
                <a:gd name="T1" fmla="*/ 14 h 514"/>
                <a:gd name="T2" fmla="*/ 2 w 162"/>
                <a:gd name="T3" fmla="*/ 14 h 514"/>
                <a:gd name="T4" fmla="*/ 3 w 162"/>
                <a:gd name="T5" fmla="*/ 14 h 514"/>
                <a:gd name="T6" fmla="*/ 3 w 162"/>
                <a:gd name="T7" fmla="*/ 14 h 514"/>
                <a:gd name="T8" fmla="*/ 3 w 162"/>
                <a:gd name="T9" fmla="*/ 13 h 514"/>
                <a:gd name="T10" fmla="*/ 4 w 162"/>
                <a:gd name="T11" fmla="*/ 13 h 514"/>
                <a:gd name="T12" fmla="*/ 4 w 162"/>
                <a:gd name="T13" fmla="*/ 12 h 514"/>
                <a:gd name="T14" fmla="*/ 4 w 162"/>
                <a:gd name="T15" fmla="*/ 11 h 514"/>
                <a:gd name="T16" fmla="*/ 4 w 162"/>
                <a:gd name="T17" fmla="*/ 11 h 514"/>
                <a:gd name="T18" fmla="*/ 4 w 162"/>
                <a:gd name="T19" fmla="*/ 10 h 514"/>
                <a:gd name="T20" fmla="*/ 4 w 162"/>
                <a:gd name="T21" fmla="*/ 9 h 514"/>
                <a:gd name="T22" fmla="*/ 4 w 162"/>
                <a:gd name="T23" fmla="*/ 6 h 514"/>
                <a:gd name="T24" fmla="*/ 4 w 162"/>
                <a:gd name="T25" fmla="*/ 4 h 514"/>
                <a:gd name="T26" fmla="*/ 4 w 162"/>
                <a:gd name="T27" fmla="*/ 3 h 514"/>
                <a:gd name="T28" fmla="*/ 4 w 162"/>
                <a:gd name="T29" fmla="*/ 0 h 514"/>
                <a:gd name="T30" fmla="*/ 3 w 162"/>
                <a:gd name="T31" fmla="*/ 4 h 514"/>
                <a:gd name="T32" fmla="*/ 2 w 162"/>
                <a:gd name="T33" fmla="*/ 8 h 514"/>
                <a:gd name="T34" fmla="*/ 1 w 162"/>
                <a:gd name="T35" fmla="*/ 12 h 514"/>
                <a:gd name="T36" fmla="*/ 0 w 162"/>
                <a:gd name="T37" fmla="*/ 14 h 5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2"/>
                <a:gd name="T58" fmla="*/ 0 h 514"/>
                <a:gd name="T59" fmla="*/ 162 w 162"/>
                <a:gd name="T60" fmla="*/ 514 h 51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2" h="514">
                  <a:moveTo>
                    <a:pt x="0" y="514"/>
                  </a:moveTo>
                  <a:lnTo>
                    <a:pt x="81" y="514"/>
                  </a:lnTo>
                  <a:lnTo>
                    <a:pt x="106" y="508"/>
                  </a:lnTo>
                  <a:lnTo>
                    <a:pt x="106" y="489"/>
                  </a:lnTo>
                  <a:lnTo>
                    <a:pt x="124" y="470"/>
                  </a:lnTo>
                  <a:lnTo>
                    <a:pt x="150" y="451"/>
                  </a:lnTo>
                  <a:lnTo>
                    <a:pt x="137" y="433"/>
                  </a:lnTo>
                  <a:lnTo>
                    <a:pt x="137" y="407"/>
                  </a:lnTo>
                  <a:lnTo>
                    <a:pt x="156" y="376"/>
                  </a:lnTo>
                  <a:lnTo>
                    <a:pt x="156" y="344"/>
                  </a:lnTo>
                  <a:lnTo>
                    <a:pt x="144" y="306"/>
                  </a:lnTo>
                  <a:lnTo>
                    <a:pt x="144" y="224"/>
                  </a:lnTo>
                  <a:lnTo>
                    <a:pt x="162" y="150"/>
                  </a:lnTo>
                  <a:lnTo>
                    <a:pt x="156" y="94"/>
                  </a:lnTo>
                  <a:lnTo>
                    <a:pt x="156" y="0"/>
                  </a:lnTo>
                  <a:lnTo>
                    <a:pt x="106" y="142"/>
                  </a:lnTo>
                  <a:lnTo>
                    <a:pt x="62" y="275"/>
                  </a:lnTo>
                  <a:lnTo>
                    <a:pt x="32" y="419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13" name="Freeform 306">
              <a:extLst>
                <a:ext uri="{FF2B5EF4-FFF2-40B4-BE49-F238E27FC236}">
                  <a16:creationId xmlns:a16="http://schemas.microsoft.com/office/drawing/2014/main" id="{C991F74D-5B26-4DCD-AB06-8DF11F619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8" y="1939"/>
              <a:ext cx="48" cy="16"/>
            </a:xfrm>
            <a:custGeom>
              <a:avLst/>
              <a:gdLst>
                <a:gd name="T0" fmla="*/ 6 w 289"/>
                <a:gd name="T1" fmla="*/ 1 h 97"/>
                <a:gd name="T2" fmla="*/ 5 w 289"/>
                <a:gd name="T3" fmla="*/ 0 h 97"/>
                <a:gd name="T4" fmla="*/ 3 w 289"/>
                <a:gd name="T5" fmla="*/ 0 h 97"/>
                <a:gd name="T6" fmla="*/ 1 w 289"/>
                <a:gd name="T7" fmla="*/ 0 h 97"/>
                <a:gd name="T8" fmla="*/ 0 w 289"/>
                <a:gd name="T9" fmla="*/ 0 h 97"/>
                <a:gd name="T10" fmla="*/ 0 w 289"/>
                <a:gd name="T11" fmla="*/ 1 h 97"/>
                <a:gd name="T12" fmla="*/ 1 w 289"/>
                <a:gd name="T13" fmla="*/ 2 h 97"/>
                <a:gd name="T14" fmla="*/ 3 w 289"/>
                <a:gd name="T15" fmla="*/ 2 h 97"/>
                <a:gd name="T16" fmla="*/ 6 w 289"/>
                <a:gd name="T17" fmla="*/ 3 h 97"/>
                <a:gd name="T18" fmla="*/ 8 w 289"/>
                <a:gd name="T19" fmla="*/ 2 h 97"/>
                <a:gd name="T20" fmla="*/ 6 w 289"/>
                <a:gd name="T21" fmla="*/ 1 h 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9"/>
                <a:gd name="T34" fmla="*/ 0 h 97"/>
                <a:gd name="T35" fmla="*/ 289 w 289"/>
                <a:gd name="T36" fmla="*/ 97 h 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9" h="97">
                  <a:moveTo>
                    <a:pt x="232" y="47"/>
                  </a:moveTo>
                  <a:lnTo>
                    <a:pt x="168" y="19"/>
                  </a:lnTo>
                  <a:lnTo>
                    <a:pt x="110" y="4"/>
                  </a:lnTo>
                  <a:lnTo>
                    <a:pt x="32" y="0"/>
                  </a:lnTo>
                  <a:lnTo>
                    <a:pt x="0" y="6"/>
                  </a:lnTo>
                  <a:lnTo>
                    <a:pt x="15" y="37"/>
                  </a:lnTo>
                  <a:lnTo>
                    <a:pt x="45" y="61"/>
                  </a:lnTo>
                  <a:lnTo>
                    <a:pt x="113" y="79"/>
                  </a:lnTo>
                  <a:lnTo>
                    <a:pt x="219" y="97"/>
                  </a:lnTo>
                  <a:lnTo>
                    <a:pt x="289" y="91"/>
                  </a:lnTo>
                  <a:lnTo>
                    <a:pt x="232" y="47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14" name="Freeform 307">
              <a:extLst>
                <a:ext uri="{FF2B5EF4-FFF2-40B4-BE49-F238E27FC236}">
                  <a16:creationId xmlns:a16="http://schemas.microsoft.com/office/drawing/2014/main" id="{17917FF1-FDD0-46DA-BE04-F8756FE48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" y="1947"/>
              <a:ext cx="30" cy="36"/>
            </a:xfrm>
            <a:custGeom>
              <a:avLst/>
              <a:gdLst>
                <a:gd name="T0" fmla="*/ 2 w 176"/>
                <a:gd name="T1" fmla="*/ 2 h 216"/>
                <a:gd name="T2" fmla="*/ 2 w 176"/>
                <a:gd name="T3" fmla="*/ 0 h 216"/>
                <a:gd name="T4" fmla="*/ 1 w 176"/>
                <a:gd name="T5" fmla="*/ 0 h 216"/>
                <a:gd name="T6" fmla="*/ 0 w 176"/>
                <a:gd name="T7" fmla="*/ 0 h 216"/>
                <a:gd name="T8" fmla="*/ 0 w 176"/>
                <a:gd name="T9" fmla="*/ 1 h 216"/>
                <a:gd name="T10" fmla="*/ 1 w 176"/>
                <a:gd name="T11" fmla="*/ 2 h 216"/>
                <a:gd name="T12" fmla="*/ 1 w 176"/>
                <a:gd name="T13" fmla="*/ 3 h 216"/>
                <a:gd name="T14" fmla="*/ 2 w 176"/>
                <a:gd name="T15" fmla="*/ 4 h 216"/>
                <a:gd name="T16" fmla="*/ 3 w 176"/>
                <a:gd name="T17" fmla="*/ 5 h 216"/>
                <a:gd name="T18" fmla="*/ 5 w 176"/>
                <a:gd name="T19" fmla="*/ 6 h 216"/>
                <a:gd name="T20" fmla="*/ 3 w 176"/>
                <a:gd name="T21" fmla="*/ 4 h 216"/>
                <a:gd name="T22" fmla="*/ 3 w 176"/>
                <a:gd name="T23" fmla="*/ 3 h 216"/>
                <a:gd name="T24" fmla="*/ 2 w 176"/>
                <a:gd name="T25" fmla="*/ 2 h 2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6"/>
                <a:gd name="T40" fmla="*/ 0 h 216"/>
                <a:gd name="T41" fmla="*/ 176 w 176"/>
                <a:gd name="T42" fmla="*/ 216 h 21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6" h="216">
                  <a:moveTo>
                    <a:pt x="81" y="59"/>
                  </a:moveTo>
                  <a:lnTo>
                    <a:pt x="59" y="14"/>
                  </a:lnTo>
                  <a:lnTo>
                    <a:pt x="26" y="0"/>
                  </a:lnTo>
                  <a:lnTo>
                    <a:pt x="3" y="11"/>
                  </a:lnTo>
                  <a:lnTo>
                    <a:pt x="0" y="35"/>
                  </a:lnTo>
                  <a:lnTo>
                    <a:pt x="15" y="76"/>
                  </a:lnTo>
                  <a:lnTo>
                    <a:pt x="40" y="115"/>
                  </a:lnTo>
                  <a:lnTo>
                    <a:pt x="71" y="150"/>
                  </a:lnTo>
                  <a:lnTo>
                    <a:pt x="113" y="185"/>
                  </a:lnTo>
                  <a:lnTo>
                    <a:pt x="176" y="216"/>
                  </a:lnTo>
                  <a:lnTo>
                    <a:pt x="119" y="153"/>
                  </a:lnTo>
                  <a:lnTo>
                    <a:pt x="100" y="108"/>
                  </a:lnTo>
                  <a:lnTo>
                    <a:pt x="81" y="5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15" name="Freeform 308">
              <a:extLst>
                <a:ext uri="{FF2B5EF4-FFF2-40B4-BE49-F238E27FC236}">
                  <a16:creationId xmlns:a16="http://schemas.microsoft.com/office/drawing/2014/main" id="{064AAC6C-8EC9-48E4-8BB9-603CD9F6E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6" y="1757"/>
              <a:ext cx="70" cy="44"/>
            </a:xfrm>
            <a:custGeom>
              <a:avLst/>
              <a:gdLst>
                <a:gd name="T0" fmla="*/ 0 w 418"/>
                <a:gd name="T1" fmla="*/ 7 h 260"/>
                <a:gd name="T2" fmla="*/ 0 w 418"/>
                <a:gd name="T3" fmla="*/ 4 h 260"/>
                <a:gd name="T4" fmla="*/ 3 w 418"/>
                <a:gd name="T5" fmla="*/ 3 h 260"/>
                <a:gd name="T6" fmla="*/ 6 w 418"/>
                <a:gd name="T7" fmla="*/ 2 h 260"/>
                <a:gd name="T8" fmla="*/ 9 w 418"/>
                <a:gd name="T9" fmla="*/ 1 h 260"/>
                <a:gd name="T10" fmla="*/ 11 w 418"/>
                <a:gd name="T11" fmla="*/ 0 h 260"/>
                <a:gd name="T12" fmla="*/ 12 w 418"/>
                <a:gd name="T13" fmla="*/ 2 h 260"/>
                <a:gd name="T14" fmla="*/ 10 w 418"/>
                <a:gd name="T15" fmla="*/ 3 h 260"/>
                <a:gd name="T16" fmla="*/ 7 w 418"/>
                <a:gd name="T17" fmla="*/ 4 h 260"/>
                <a:gd name="T18" fmla="*/ 5 w 418"/>
                <a:gd name="T19" fmla="*/ 5 h 260"/>
                <a:gd name="T20" fmla="*/ 3 w 418"/>
                <a:gd name="T21" fmla="*/ 6 h 260"/>
                <a:gd name="T22" fmla="*/ 0 w 418"/>
                <a:gd name="T23" fmla="*/ 7 h 2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8"/>
                <a:gd name="T37" fmla="*/ 0 h 260"/>
                <a:gd name="T38" fmla="*/ 418 w 418"/>
                <a:gd name="T39" fmla="*/ 260 h 2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8" h="260">
                  <a:moveTo>
                    <a:pt x="0" y="260"/>
                  </a:moveTo>
                  <a:lnTo>
                    <a:pt x="13" y="153"/>
                  </a:lnTo>
                  <a:lnTo>
                    <a:pt x="101" y="116"/>
                  </a:lnTo>
                  <a:lnTo>
                    <a:pt x="220" y="69"/>
                  </a:lnTo>
                  <a:lnTo>
                    <a:pt x="304" y="35"/>
                  </a:lnTo>
                  <a:lnTo>
                    <a:pt x="386" y="0"/>
                  </a:lnTo>
                  <a:lnTo>
                    <a:pt x="418" y="76"/>
                  </a:lnTo>
                  <a:lnTo>
                    <a:pt x="341" y="119"/>
                  </a:lnTo>
                  <a:lnTo>
                    <a:pt x="252" y="150"/>
                  </a:lnTo>
                  <a:lnTo>
                    <a:pt x="182" y="170"/>
                  </a:lnTo>
                  <a:lnTo>
                    <a:pt x="98" y="216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136" name="Group 309">
            <a:extLst>
              <a:ext uri="{FF2B5EF4-FFF2-40B4-BE49-F238E27FC236}">
                <a16:creationId xmlns:a16="http://schemas.microsoft.com/office/drawing/2014/main" id="{7C70DA56-BD07-446E-80FA-F03EA0DB6DC3}"/>
              </a:ext>
            </a:extLst>
          </p:cNvPr>
          <p:cNvGrpSpPr>
            <a:grpSpLocks/>
          </p:cNvGrpSpPr>
          <p:nvPr/>
        </p:nvGrpSpPr>
        <p:grpSpPr bwMode="auto">
          <a:xfrm>
            <a:off x="8748713" y="3314700"/>
            <a:ext cx="228600" cy="307975"/>
            <a:chOff x="5511" y="1960"/>
            <a:chExt cx="144" cy="194"/>
          </a:xfrm>
        </p:grpSpPr>
        <p:sp>
          <p:nvSpPr>
            <p:cNvPr id="3200" name="Freeform 310">
              <a:extLst>
                <a:ext uri="{FF2B5EF4-FFF2-40B4-BE49-F238E27FC236}">
                  <a16:creationId xmlns:a16="http://schemas.microsoft.com/office/drawing/2014/main" id="{13536261-92EA-4985-A81F-1F460E46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" y="1960"/>
              <a:ext cx="144" cy="194"/>
            </a:xfrm>
            <a:custGeom>
              <a:avLst/>
              <a:gdLst>
                <a:gd name="T0" fmla="*/ 11 w 863"/>
                <a:gd name="T1" fmla="*/ 5 h 1164"/>
                <a:gd name="T2" fmla="*/ 15 w 863"/>
                <a:gd name="T3" fmla="*/ 4 h 1164"/>
                <a:gd name="T4" fmla="*/ 18 w 863"/>
                <a:gd name="T5" fmla="*/ 4 h 1164"/>
                <a:gd name="T6" fmla="*/ 19 w 863"/>
                <a:gd name="T7" fmla="*/ 2 h 1164"/>
                <a:gd name="T8" fmla="*/ 19 w 863"/>
                <a:gd name="T9" fmla="*/ 2 h 1164"/>
                <a:gd name="T10" fmla="*/ 19 w 863"/>
                <a:gd name="T11" fmla="*/ 0 h 1164"/>
                <a:gd name="T12" fmla="*/ 22 w 863"/>
                <a:gd name="T13" fmla="*/ 0 h 1164"/>
                <a:gd name="T14" fmla="*/ 24 w 863"/>
                <a:gd name="T15" fmla="*/ 0 h 1164"/>
                <a:gd name="T16" fmla="*/ 21 w 863"/>
                <a:gd name="T17" fmla="*/ 25 h 1164"/>
                <a:gd name="T18" fmla="*/ 19 w 863"/>
                <a:gd name="T19" fmla="*/ 27 h 1164"/>
                <a:gd name="T20" fmla="*/ 17 w 863"/>
                <a:gd name="T21" fmla="*/ 30 h 1164"/>
                <a:gd name="T22" fmla="*/ 13 w 863"/>
                <a:gd name="T23" fmla="*/ 31 h 1164"/>
                <a:gd name="T24" fmla="*/ 9 w 863"/>
                <a:gd name="T25" fmla="*/ 32 h 1164"/>
                <a:gd name="T26" fmla="*/ 4 w 863"/>
                <a:gd name="T27" fmla="*/ 32 h 1164"/>
                <a:gd name="T28" fmla="*/ 1 w 863"/>
                <a:gd name="T29" fmla="*/ 32 h 1164"/>
                <a:gd name="T30" fmla="*/ 0 w 863"/>
                <a:gd name="T31" fmla="*/ 30 h 1164"/>
                <a:gd name="T32" fmla="*/ 0 w 863"/>
                <a:gd name="T33" fmla="*/ 28 h 1164"/>
                <a:gd name="T34" fmla="*/ 3 w 863"/>
                <a:gd name="T35" fmla="*/ 21 h 1164"/>
                <a:gd name="T36" fmla="*/ 5 w 863"/>
                <a:gd name="T37" fmla="*/ 14 h 1164"/>
                <a:gd name="T38" fmla="*/ 6 w 863"/>
                <a:gd name="T39" fmla="*/ 9 h 1164"/>
                <a:gd name="T40" fmla="*/ 6 w 863"/>
                <a:gd name="T41" fmla="*/ 7 h 1164"/>
                <a:gd name="T42" fmla="*/ 7 w 863"/>
                <a:gd name="T43" fmla="*/ 5 h 1164"/>
                <a:gd name="T44" fmla="*/ 8 w 863"/>
                <a:gd name="T45" fmla="*/ 5 h 1164"/>
                <a:gd name="T46" fmla="*/ 11 w 863"/>
                <a:gd name="T47" fmla="*/ 5 h 116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63"/>
                <a:gd name="T73" fmla="*/ 0 h 1164"/>
                <a:gd name="T74" fmla="*/ 863 w 863"/>
                <a:gd name="T75" fmla="*/ 1164 h 116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63" h="1164">
                  <a:moveTo>
                    <a:pt x="385" y="172"/>
                  </a:moveTo>
                  <a:lnTo>
                    <a:pt x="543" y="158"/>
                  </a:lnTo>
                  <a:lnTo>
                    <a:pt x="637" y="133"/>
                  </a:lnTo>
                  <a:lnTo>
                    <a:pt x="667" y="90"/>
                  </a:lnTo>
                  <a:lnTo>
                    <a:pt x="667" y="52"/>
                  </a:lnTo>
                  <a:lnTo>
                    <a:pt x="694" y="20"/>
                  </a:lnTo>
                  <a:lnTo>
                    <a:pt x="782" y="0"/>
                  </a:lnTo>
                  <a:lnTo>
                    <a:pt x="863" y="7"/>
                  </a:lnTo>
                  <a:lnTo>
                    <a:pt x="763" y="907"/>
                  </a:lnTo>
                  <a:lnTo>
                    <a:pt x="694" y="990"/>
                  </a:lnTo>
                  <a:lnTo>
                    <a:pt x="605" y="1071"/>
                  </a:lnTo>
                  <a:lnTo>
                    <a:pt x="481" y="1134"/>
                  </a:lnTo>
                  <a:lnTo>
                    <a:pt x="334" y="1153"/>
                  </a:lnTo>
                  <a:lnTo>
                    <a:pt x="138" y="1164"/>
                  </a:lnTo>
                  <a:lnTo>
                    <a:pt x="25" y="1147"/>
                  </a:lnTo>
                  <a:lnTo>
                    <a:pt x="0" y="1083"/>
                  </a:lnTo>
                  <a:lnTo>
                    <a:pt x="13" y="1001"/>
                  </a:lnTo>
                  <a:lnTo>
                    <a:pt x="95" y="750"/>
                  </a:lnTo>
                  <a:lnTo>
                    <a:pt x="163" y="499"/>
                  </a:lnTo>
                  <a:lnTo>
                    <a:pt x="195" y="310"/>
                  </a:lnTo>
                  <a:lnTo>
                    <a:pt x="195" y="259"/>
                  </a:lnTo>
                  <a:lnTo>
                    <a:pt x="239" y="190"/>
                  </a:lnTo>
                  <a:lnTo>
                    <a:pt x="291" y="172"/>
                  </a:lnTo>
                  <a:lnTo>
                    <a:pt x="385" y="172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1" name="Freeform 311">
              <a:extLst>
                <a:ext uri="{FF2B5EF4-FFF2-40B4-BE49-F238E27FC236}">
                  <a16:creationId xmlns:a16="http://schemas.microsoft.com/office/drawing/2014/main" id="{713FA266-C8AE-48C5-BCA2-B9EBD0F29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8" y="1970"/>
              <a:ext cx="124" cy="177"/>
            </a:xfrm>
            <a:custGeom>
              <a:avLst/>
              <a:gdLst>
                <a:gd name="T0" fmla="*/ 7 w 743"/>
                <a:gd name="T1" fmla="*/ 6 h 1068"/>
                <a:gd name="T2" fmla="*/ 11 w 743"/>
                <a:gd name="T3" fmla="*/ 6 h 1068"/>
                <a:gd name="T4" fmla="*/ 15 w 743"/>
                <a:gd name="T5" fmla="*/ 5 h 1068"/>
                <a:gd name="T6" fmla="*/ 18 w 743"/>
                <a:gd name="T7" fmla="*/ 4 h 1068"/>
                <a:gd name="T8" fmla="*/ 19 w 743"/>
                <a:gd name="T9" fmla="*/ 3 h 1068"/>
                <a:gd name="T10" fmla="*/ 21 w 743"/>
                <a:gd name="T11" fmla="*/ 0 h 1068"/>
                <a:gd name="T12" fmla="*/ 18 w 743"/>
                <a:gd name="T13" fmla="*/ 23 h 1068"/>
                <a:gd name="T14" fmla="*/ 16 w 743"/>
                <a:gd name="T15" fmla="*/ 25 h 1068"/>
                <a:gd name="T16" fmla="*/ 14 w 743"/>
                <a:gd name="T17" fmla="*/ 27 h 1068"/>
                <a:gd name="T18" fmla="*/ 12 w 743"/>
                <a:gd name="T19" fmla="*/ 28 h 1068"/>
                <a:gd name="T20" fmla="*/ 10 w 743"/>
                <a:gd name="T21" fmla="*/ 29 h 1068"/>
                <a:gd name="T22" fmla="*/ 7 w 743"/>
                <a:gd name="T23" fmla="*/ 29 h 1068"/>
                <a:gd name="T24" fmla="*/ 5 w 743"/>
                <a:gd name="T25" fmla="*/ 29 h 1068"/>
                <a:gd name="T26" fmla="*/ 2 w 743"/>
                <a:gd name="T27" fmla="*/ 29 h 1068"/>
                <a:gd name="T28" fmla="*/ 1 w 743"/>
                <a:gd name="T29" fmla="*/ 29 h 1068"/>
                <a:gd name="T30" fmla="*/ 0 w 743"/>
                <a:gd name="T31" fmla="*/ 28 h 1068"/>
                <a:gd name="T32" fmla="*/ 0 w 743"/>
                <a:gd name="T33" fmla="*/ 26 h 1068"/>
                <a:gd name="T34" fmla="*/ 2 w 743"/>
                <a:gd name="T35" fmla="*/ 22 h 1068"/>
                <a:gd name="T36" fmla="*/ 5 w 743"/>
                <a:gd name="T37" fmla="*/ 9 h 1068"/>
                <a:gd name="T38" fmla="*/ 6 w 743"/>
                <a:gd name="T39" fmla="*/ 7 h 1068"/>
                <a:gd name="T40" fmla="*/ 7 w 743"/>
                <a:gd name="T41" fmla="*/ 6 h 10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43"/>
                <a:gd name="T64" fmla="*/ 0 h 1068"/>
                <a:gd name="T65" fmla="*/ 743 w 743"/>
                <a:gd name="T66" fmla="*/ 1068 h 10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43" h="1068">
                  <a:moveTo>
                    <a:pt x="257" y="214"/>
                  </a:moveTo>
                  <a:lnTo>
                    <a:pt x="397" y="207"/>
                  </a:lnTo>
                  <a:lnTo>
                    <a:pt x="542" y="182"/>
                  </a:lnTo>
                  <a:lnTo>
                    <a:pt x="628" y="138"/>
                  </a:lnTo>
                  <a:lnTo>
                    <a:pt x="679" y="100"/>
                  </a:lnTo>
                  <a:lnTo>
                    <a:pt x="743" y="0"/>
                  </a:lnTo>
                  <a:lnTo>
                    <a:pt x="648" y="822"/>
                  </a:lnTo>
                  <a:lnTo>
                    <a:pt x="585" y="898"/>
                  </a:lnTo>
                  <a:lnTo>
                    <a:pt x="516" y="967"/>
                  </a:lnTo>
                  <a:lnTo>
                    <a:pt x="428" y="1016"/>
                  </a:lnTo>
                  <a:lnTo>
                    <a:pt x="353" y="1042"/>
                  </a:lnTo>
                  <a:lnTo>
                    <a:pt x="257" y="1055"/>
                  </a:lnTo>
                  <a:lnTo>
                    <a:pt x="170" y="1068"/>
                  </a:lnTo>
                  <a:lnTo>
                    <a:pt x="69" y="1068"/>
                  </a:lnTo>
                  <a:lnTo>
                    <a:pt x="24" y="1055"/>
                  </a:lnTo>
                  <a:lnTo>
                    <a:pt x="0" y="1016"/>
                  </a:lnTo>
                  <a:lnTo>
                    <a:pt x="11" y="956"/>
                  </a:lnTo>
                  <a:lnTo>
                    <a:pt x="75" y="809"/>
                  </a:lnTo>
                  <a:lnTo>
                    <a:pt x="184" y="321"/>
                  </a:lnTo>
                  <a:lnTo>
                    <a:pt x="201" y="252"/>
                  </a:lnTo>
                  <a:lnTo>
                    <a:pt x="257" y="214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137" name="Oval 312">
            <a:extLst>
              <a:ext uri="{FF2B5EF4-FFF2-40B4-BE49-F238E27FC236}">
                <a16:creationId xmlns:a16="http://schemas.microsoft.com/office/drawing/2014/main" id="{717D05EE-C447-4C50-827D-41D87BED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794000"/>
            <a:ext cx="1296988" cy="1296988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138" name="Group 313">
            <a:extLst>
              <a:ext uri="{FF2B5EF4-FFF2-40B4-BE49-F238E27FC236}">
                <a16:creationId xmlns:a16="http://schemas.microsoft.com/office/drawing/2014/main" id="{43342001-B9DF-4C10-946E-8C9629C85E45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2903538"/>
            <a:ext cx="457200" cy="457200"/>
            <a:chOff x="2351" y="2975"/>
            <a:chExt cx="481" cy="433"/>
          </a:xfrm>
        </p:grpSpPr>
        <p:sp>
          <p:nvSpPr>
            <p:cNvPr id="3191" name="Rectangle 314">
              <a:extLst>
                <a:ext uri="{FF2B5EF4-FFF2-40B4-BE49-F238E27FC236}">
                  <a16:creationId xmlns:a16="http://schemas.microsoft.com/office/drawing/2014/main" id="{0B32862C-1877-4CB5-B209-E563CEB4DB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76" y="2952"/>
              <a:ext cx="432" cy="48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92" name="Line 315">
              <a:extLst>
                <a:ext uri="{FF2B5EF4-FFF2-40B4-BE49-F238E27FC236}">
                  <a16:creationId xmlns:a16="http://schemas.microsoft.com/office/drawing/2014/main" id="{4B7465B3-E5ED-4180-8349-575A6E2AB3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351" y="3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Line 316">
              <a:extLst>
                <a:ext uri="{FF2B5EF4-FFF2-40B4-BE49-F238E27FC236}">
                  <a16:creationId xmlns:a16="http://schemas.microsoft.com/office/drawing/2014/main" id="{D88DD46B-3F76-4513-A72B-E7DA0036D4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351" y="32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Line 317">
              <a:extLst>
                <a:ext uri="{FF2B5EF4-FFF2-40B4-BE49-F238E27FC236}">
                  <a16:creationId xmlns:a16="http://schemas.microsoft.com/office/drawing/2014/main" id="{08DB8002-3733-436F-88CA-9DA20DB31C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351" y="31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Line 318">
              <a:extLst>
                <a:ext uri="{FF2B5EF4-FFF2-40B4-BE49-F238E27FC236}">
                  <a16:creationId xmlns:a16="http://schemas.microsoft.com/office/drawing/2014/main" id="{2D66C5F2-8E56-4D54-9ECD-276E77C811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351" y="306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Line 319">
              <a:extLst>
                <a:ext uri="{FF2B5EF4-FFF2-40B4-BE49-F238E27FC236}">
                  <a16:creationId xmlns:a16="http://schemas.microsoft.com/office/drawing/2014/main" id="{CD061662-88AA-408F-AD23-92813BFC50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19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Line 320">
              <a:extLst>
                <a:ext uri="{FF2B5EF4-FFF2-40B4-BE49-F238E27FC236}">
                  <a16:creationId xmlns:a16="http://schemas.microsoft.com/office/drawing/2014/main" id="{C1279D42-2AC8-41CC-9932-B7336E91BC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423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Line 321">
              <a:extLst>
                <a:ext uri="{FF2B5EF4-FFF2-40B4-BE49-F238E27FC236}">
                  <a16:creationId xmlns:a16="http://schemas.microsoft.com/office/drawing/2014/main" id="{E01B1553-48C8-40E5-BAE2-6B8596EE6A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27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Line 322">
              <a:extLst>
                <a:ext uri="{FF2B5EF4-FFF2-40B4-BE49-F238E27FC236}">
                  <a16:creationId xmlns:a16="http://schemas.microsoft.com/office/drawing/2014/main" id="{7CC05B09-B558-4955-A847-E4396C7B29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31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39" name="Group 323">
            <a:extLst>
              <a:ext uri="{FF2B5EF4-FFF2-40B4-BE49-F238E27FC236}">
                <a16:creationId xmlns:a16="http://schemas.microsoft.com/office/drawing/2014/main" id="{8CBEF9B7-F3A0-4E57-ADD1-9E73E2F3A92B}"/>
              </a:ext>
            </a:extLst>
          </p:cNvPr>
          <p:cNvGrpSpPr>
            <a:grpSpLocks/>
          </p:cNvGrpSpPr>
          <p:nvPr/>
        </p:nvGrpSpPr>
        <p:grpSpPr bwMode="auto">
          <a:xfrm>
            <a:off x="2030413" y="3455988"/>
            <a:ext cx="730250" cy="457200"/>
            <a:chOff x="1296" y="768"/>
            <a:chExt cx="556" cy="336"/>
          </a:xfrm>
        </p:grpSpPr>
        <p:sp>
          <p:nvSpPr>
            <p:cNvPr id="3168" name="Rectangle 324">
              <a:extLst>
                <a:ext uri="{FF2B5EF4-FFF2-40B4-BE49-F238E27FC236}">
                  <a16:creationId xmlns:a16="http://schemas.microsoft.com/office/drawing/2014/main" id="{B52F23B4-D461-4B53-8131-1B3736F9D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768"/>
              <a:ext cx="556" cy="336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1600">
                <a:solidFill>
                  <a:srgbClr val="3333CC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169" name="Group 325">
              <a:extLst>
                <a:ext uri="{FF2B5EF4-FFF2-40B4-BE49-F238E27FC236}">
                  <a16:creationId xmlns:a16="http://schemas.microsoft.com/office/drawing/2014/main" id="{D58BC093-DC44-4A72-97BF-CABC3BEC9C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7" y="829"/>
              <a:ext cx="393" cy="214"/>
              <a:chOff x="2928" y="3744"/>
              <a:chExt cx="528" cy="336"/>
            </a:xfrm>
          </p:grpSpPr>
          <p:grpSp>
            <p:nvGrpSpPr>
              <p:cNvPr id="3170" name="Group 326">
                <a:extLst>
                  <a:ext uri="{FF2B5EF4-FFF2-40B4-BE49-F238E27FC236}">
                    <a16:creationId xmlns:a16="http://schemas.microsoft.com/office/drawing/2014/main" id="{F0294A29-8B7A-40C4-921C-09701EA54F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3744"/>
                <a:ext cx="432" cy="240"/>
                <a:chOff x="2736" y="3648"/>
                <a:chExt cx="432" cy="240"/>
              </a:xfrm>
            </p:grpSpPr>
            <p:grpSp>
              <p:nvGrpSpPr>
                <p:cNvPr id="3185" name="Group 327">
                  <a:extLst>
                    <a:ext uri="{FF2B5EF4-FFF2-40B4-BE49-F238E27FC236}">
                      <a16:creationId xmlns:a16="http://schemas.microsoft.com/office/drawing/2014/main" id="{B7B95914-EB70-4BBA-845D-02DC05A775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187" name="Rectangle 328">
                    <a:extLst>
                      <a:ext uri="{FF2B5EF4-FFF2-40B4-BE49-F238E27FC236}">
                        <a16:creationId xmlns:a16="http://schemas.microsoft.com/office/drawing/2014/main" id="{751C31EC-3F9E-4B84-B3C1-7293D7E23C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88" name="Freeform 329">
                    <a:extLst>
                      <a:ext uri="{FF2B5EF4-FFF2-40B4-BE49-F238E27FC236}">
                        <a16:creationId xmlns:a16="http://schemas.microsoft.com/office/drawing/2014/main" id="{C030C8E9-2394-4174-A894-C52CCD4003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>
                      <a:gd name="T0" fmla="*/ 0 w 576"/>
                      <a:gd name="T1" fmla="*/ 0 h 240"/>
                      <a:gd name="T2" fmla="*/ 288 w 576"/>
                      <a:gd name="T3" fmla="*/ 240 h 240"/>
                      <a:gd name="T4" fmla="*/ 576 w 576"/>
                      <a:gd name="T5" fmla="*/ 0 h 240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240"/>
                      <a:gd name="T11" fmla="*/ 576 w 576"/>
                      <a:gd name="T12" fmla="*/ 240 h 24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89" name="Line 330">
                    <a:extLst>
                      <a:ext uri="{FF2B5EF4-FFF2-40B4-BE49-F238E27FC236}">
                        <a16:creationId xmlns:a16="http://schemas.microsoft.com/office/drawing/2014/main" id="{72682626-2B2B-4F30-BCAC-ED1E892D0E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90" name="Line 331">
                    <a:extLst>
                      <a:ext uri="{FF2B5EF4-FFF2-40B4-BE49-F238E27FC236}">
                        <a16:creationId xmlns:a16="http://schemas.microsoft.com/office/drawing/2014/main" id="{BA54D658-4078-4EC4-96C1-61FA2A3CF3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86" name="Line 332">
                  <a:extLst>
                    <a:ext uri="{FF2B5EF4-FFF2-40B4-BE49-F238E27FC236}">
                      <a16:creationId xmlns:a16="http://schemas.microsoft.com/office/drawing/2014/main" id="{1A6270FE-BC20-46F6-9BC4-A0CEA8D9AF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71" name="Group 333">
                <a:extLst>
                  <a:ext uri="{FF2B5EF4-FFF2-40B4-BE49-F238E27FC236}">
                    <a16:creationId xmlns:a16="http://schemas.microsoft.com/office/drawing/2014/main" id="{4286971F-68FF-45DC-A8AA-D247732757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3792"/>
                <a:ext cx="432" cy="240"/>
                <a:chOff x="2736" y="3648"/>
                <a:chExt cx="432" cy="240"/>
              </a:xfrm>
            </p:grpSpPr>
            <p:grpSp>
              <p:nvGrpSpPr>
                <p:cNvPr id="3179" name="Group 334">
                  <a:extLst>
                    <a:ext uri="{FF2B5EF4-FFF2-40B4-BE49-F238E27FC236}">
                      <a16:creationId xmlns:a16="http://schemas.microsoft.com/office/drawing/2014/main" id="{2FFECE5A-6457-403D-BD0C-29047D9B27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181" name="Rectangle 335">
                    <a:extLst>
                      <a:ext uri="{FF2B5EF4-FFF2-40B4-BE49-F238E27FC236}">
                        <a16:creationId xmlns:a16="http://schemas.microsoft.com/office/drawing/2014/main" id="{DA4D004E-E0C4-4F59-AD99-F84FBF97D5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82" name="Freeform 336">
                    <a:extLst>
                      <a:ext uri="{FF2B5EF4-FFF2-40B4-BE49-F238E27FC236}">
                        <a16:creationId xmlns:a16="http://schemas.microsoft.com/office/drawing/2014/main" id="{1ABB53C6-B36B-4260-8CB2-65592456C0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>
                      <a:gd name="T0" fmla="*/ 0 w 576"/>
                      <a:gd name="T1" fmla="*/ 0 h 240"/>
                      <a:gd name="T2" fmla="*/ 288 w 576"/>
                      <a:gd name="T3" fmla="*/ 240 h 240"/>
                      <a:gd name="T4" fmla="*/ 576 w 576"/>
                      <a:gd name="T5" fmla="*/ 0 h 240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240"/>
                      <a:gd name="T11" fmla="*/ 576 w 576"/>
                      <a:gd name="T12" fmla="*/ 240 h 24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83" name="Line 337">
                    <a:extLst>
                      <a:ext uri="{FF2B5EF4-FFF2-40B4-BE49-F238E27FC236}">
                        <a16:creationId xmlns:a16="http://schemas.microsoft.com/office/drawing/2014/main" id="{A62E35AF-C0B2-47EF-9DC4-EC197518D4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84" name="Line 338">
                    <a:extLst>
                      <a:ext uri="{FF2B5EF4-FFF2-40B4-BE49-F238E27FC236}">
                        <a16:creationId xmlns:a16="http://schemas.microsoft.com/office/drawing/2014/main" id="{1A033709-F24B-4114-A51B-67D8646A34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80" name="Line 339">
                  <a:extLst>
                    <a:ext uri="{FF2B5EF4-FFF2-40B4-BE49-F238E27FC236}">
                      <a16:creationId xmlns:a16="http://schemas.microsoft.com/office/drawing/2014/main" id="{7654C839-294F-4FB5-9503-8614BD6921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72" name="Group 340">
                <a:extLst>
                  <a:ext uri="{FF2B5EF4-FFF2-40B4-BE49-F238E27FC236}">
                    <a16:creationId xmlns:a16="http://schemas.microsoft.com/office/drawing/2014/main" id="{213B0967-1C75-4227-84C5-566E661483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3840"/>
                <a:ext cx="432" cy="240"/>
                <a:chOff x="2736" y="3648"/>
                <a:chExt cx="432" cy="240"/>
              </a:xfrm>
            </p:grpSpPr>
            <p:grpSp>
              <p:nvGrpSpPr>
                <p:cNvPr id="3173" name="Group 341">
                  <a:extLst>
                    <a:ext uri="{FF2B5EF4-FFF2-40B4-BE49-F238E27FC236}">
                      <a16:creationId xmlns:a16="http://schemas.microsoft.com/office/drawing/2014/main" id="{12141910-3332-49A8-8E99-F4C21F95B7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175" name="Rectangle 342">
                    <a:extLst>
                      <a:ext uri="{FF2B5EF4-FFF2-40B4-BE49-F238E27FC236}">
                        <a16:creationId xmlns:a16="http://schemas.microsoft.com/office/drawing/2014/main" id="{878BD18F-6CEC-4D32-ACEE-BB7526F48C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76" name="Freeform 343">
                    <a:extLst>
                      <a:ext uri="{FF2B5EF4-FFF2-40B4-BE49-F238E27FC236}">
                        <a16:creationId xmlns:a16="http://schemas.microsoft.com/office/drawing/2014/main" id="{D682CD28-2810-46D0-9B68-1595EF47BA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>
                      <a:gd name="T0" fmla="*/ 0 w 576"/>
                      <a:gd name="T1" fmla="*/ 0 h 240"/>
                      <a:gd name="T2" fmla="*/ 288 w 576"/>
                      <a:gd name="T3" fmla="*/ 240 h 240"/>
                      <a:gd name="T4" fmla="*/ 576 w 576"/>
                      <a:gd name="T5" fmla="*/ 0 h 240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240"/>
                      <a:gd name="T11" fmla="*/ 576 w 576"/>
                      <a:gd name="T12" fmla="*/ 240 h 24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77" name="Line 344">
                    <a:extLst>
                      <a:ext uri="{FF2B5EF4-FFF2-40B4-BE49-F238E27FC236}">
                        <a16:creationId xmlns:a16="http://schemas.microsoft.com/office/drawing/2014/main" id="{3DC35E9D-D2B6-4AC0-B5F6-59142080C6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" name="Line 345">
                    <a:extLst>
                      <a:ext uri="{FF2B5EF4-FFF2-40B4-BE49-F238E27FC236}">
                        <a16:creationId xmlns:a16="http://schemas.microsoft.com/office/drawing/2014/main" id="{50F53F6A-92D3-4C12-BB69-DB54F8A928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74" name="Line 346">
                  <a:extLst>
                    <a:ext uri="{FF2B5EF4-FFF2-40B4-BE49-F238E27FC236}">
                      <a16:creationId xmlns:a16="http://schemas.microsoft.com/office/drawing/2014/main" id="{9F0ED989-3B02-4648-885A-F41535AC14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90907" name="Text Box 347">
            <a:extLst>
              <a:ext uri="{FF2B5EF4-FFF2-40B4-BE49-F238E27FC236}">
                <a16:creationId xmlns:a16="http://schemas.microsoft.com/office/drawing/2014/main" id="{359A1B3A-AB19-468A-883A-E567436A2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781300"/>
            <a:ext cx="89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SMTP</a:t>
            </a:r>
            <a:endParaRPr kumimoji="1" lang="zh-CN" altLang="en-US" sz="20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0908" name="Line 348">
            <a:extLst>
              <a:ext uri="{FF2B5EF4-FFF2-40B4-BE49-F238E27FC236}">
                <a16:creationId xmlns:a16="http://schemas.microsoft.com/office/drawing/2014/main" id="{02BC727A-F8FF-47E9-8431-3383DEF38F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27313" y="3789363"/>
            <a:ext cx="792162" cy="3603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0909" name="Text Box 349">
            <a:extLst>
              <a:ext uri="{FF2B5EF4-FFF2-40B4-BE49-F238E27FC236}">
                <a16:creationId xmlns:a16="http://schemas.microsoft.com/office/drawing/2014/main" id="{DE02F8E6-5F89-4C7E-823A-8A078C106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949700"/>
            <a:ext cx="977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Postbox </a:t>
            </a:r>
          </a:p>
        </p:txBody>
      </p:sp>
      <p:sp>
        <p:nvSpPr>
          <p:cNvPr id="1090910" name="Line 350">
            <a:extLst>
              <a:ext uri="{FF2B5EF4-FFF2-40B4-BE49-F238E27FC236}">
                <a16:creationId xmlns:a16="http://schemas.microsoft.com/office/drawing/2014/main" id="{F504AB3C-DF50-4141-9376-9CB82DAE89B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877050" y="3068638"/>
            <a:ext cx="1223963" cy="9350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4" name="Text Box 351">
            <a:extLst>
              <a:ext uri="{FF2B5EF4-FFF2-40B4-BE49-F238E27FC236}">
                <a16:creationId xmlns:a16="http://schemas.microsoft.com/office/drawing/2014/main" id="{869A919D-34C9-4EF9-AEF5-DE604955B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2420938"/>
            <a:ext cx="1166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CC"/>
                </a:solidFill>
              </a:rPr>
              <a:t>Receiver</a:t>
            </a:r>
            <a:endParaRPr kumimoji="1" lang="zh-CN" altLang="en-US">
              <a:solidFill>
                <a:srgbClr val="3333CC"/>
              </a:solidFill>
            </a:endParaRPr>
          </a:p>
        </p:txBody>
      </p:sp>
      <p:sp>
        <p:nvSpPr>
          <p:cNvPr id="1090912" name="Text Box 352">
            <a:extLst>
              <a:ext uri="{FF2B5EF4-FFF2-40B4-BE49-F238E27FC236}">
                <a16:creationId xmlns:a16="http://schemas.microsoft.com/office/drawing/2014/main" id="{DA0A2C28-05C7-4A1F-AFE7-B6C3941BC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475" y="-190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kumimoji="1" lang="en-US" altLang="zh-CN" sz="3200" b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146" name="Text Box 353">
            <a:extLst>
              <a:ext uri="{FF2B5EF4-FFF2-40B4-BE49-F238E27FC236}">
                <a16:creationId xmlns:a16="http://schemas.microsoft.com/office/drawing/2014/main" id="{720E348A-4259-4333-9A34-B3971F45D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4295775"/>
            <a:ext cx="1506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3333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E-mail server</a:t>
            </a:r>
          </a:p>
        </p:txBody>
      </p:sp>
      <p:sp>
        <p:nvSpPr>
          <p:cNvPr id="3147" name="Text Box 355">
            <a:extLst>
              <a:ext uri="{FF2B5EF4-FFF2-40B4-BE49-F238E27FC236}">
                <a16:creationId xmlns:a16="http://schemas.microsoft.com/office/drawing/2014/main" id="{34326E79-3EE4-4540-BF4A-7C2AED5CB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2055813"/>
            <a:ext cx="14335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3333CC"/>
                </a:solidFill>
              </a:rPr>
              <a:t>Sender</a:t>
            </a:r>
            <a:r>
              <a:rPr kumimoji="1" lang="zh-CN" altLang="en-US"/>
              <a:t> </a:t>
            </a:r>
            <a:r>
              <a:rPr kumimoji="1" lang="en-US" altLang="zh-CN" b="1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ISP</a:t>
            </a:r>
          </a:p>
        </p:txBody>
      </p:sp>
      <p:sp>
        <p:nvSpPr>
          <p:cNvPr id="3148" name="Text Box 356">
            <a:extLst>
              <a:ext uri="{FF2B5EF4-FFF2-40B4-BE49-F238E27FC236}">
                <a16:creationId xmlns:a16="http://schemas.microsoft.com/office/drawing/2014/main" id="{9C88E7FD-2080-4493-8076-72903AF87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225" y="2062163"/>
            <a:ext cx="1450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3333CC"/>
                </a:solidFill>
                <a:latin typeface="Tahoma" panose="020B0604030504040204" pitchFamily="34" charset="0"/>
              </a:rPr>
              <a:t>Receiver ISP</a:t>
            </a:r>
          </a:p>
        </p:txBody>
      </p:sp>
      <p:sp>
        <p:nvSpPr>
          <p:cNvPr id="1090917" name="Line 357">
            <a:extLst>
              <a:ext uri="{FF2B5EF4-FFF2-40B4-BE49-F238E27FC236}">
                <a16:creationId xmlns:a16="http://schemas.microsoft.com/office/drawing/2014/main" id="{9C3E811A-9188-4577-A612-8EBF6916E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3284538"/>
            <a:ext cx="1439862" cy="4333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0918" name="Line 358">
            <a:extLst>
              <a:ext uri="{FF2B5EF4-FFF2-40B4-BE49-F238E27FC236}">
                <a16:creationId xmlns:a16="http://schemas.microsoft.com/office/drawing/2014/main" id="{439B1106-9686-4D58-9EA0-3A6540AD59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9975" y="3035300"/>
            <a:ext cx="4679950" cy="6826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0919" name="Text Box 359">
            <a:extLst>
              <a:ext uri="{FF2B5EF4-FFF2-40B4-BE49-F238E27FC236}">
                <a16:creationId xmlns:a16="http://schemas.microsoft.com/office/drawing/2014/main" id="{99F08A49-BEE2-4E72-82E8-2BC07107C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924175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SMTP</a:t>
            </a:r>
            <a:endParaRPr kumimoji="1" lang="zh-CN" altLang="en-US" sz="20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0920" name="Line 360">
            <a:extLst>
              <a:ext uri="{FF2B5EF4-FFF2-40B4-BE49-F238E27FC236}">
                <a16:creationId xmlns:a16="http://schemas.microsoft.com/office/drawing/2014/main" id="{AD2A8204-B53C-4F92-9277-DC82DE812188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019925" y="2997200"/>
            <a:ext cx="1296988" cy="714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0921" name="Line 361">
            <a:extLst>
              <a:ext uri="{FF2B5EF4-FFF2-40B4-BE49-F238E27FC236}">
                <a16:creationId xmlns:a16="http://schemas.microsoft.com/office/drawing/2014/main" id="{E1061A66-BF8D-45EC-91BE-96C9877502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1825" y="2997200"/>
            <a:ext cx="1335088" cy="206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0922" name="Text Box 362">
            <a:extLst>
              <a:ext uri="{FF2B5EF4-FFF2-40B4-BE49-F238E27FC236}">
                <a16:creationId xmlns:a16="http://schemas.microsoft.com/office/drawing/2014/main" id="{B046E962-06DF-433D-BC3A-2A6E945C5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2420938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POP3</a:t>
            </a:r>
            <a:endParaRPr kumimoji="1" lang="zh-CN" altLang="en-US" sz="20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55" name="Text Box 363">
            <a:extLst>
              <a:ext uri="{FF2B5EF4-FFF2-40B4-BE49-F238E27FC236}">
                <a16:creationId xmlns:a16="http://schemas.microsoft.com/office/drawing/2014/main" id="{E85420C0-5E91-4B36-9465-CB1916A59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963" y="1557338"/>
            <a:ext cx="132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sina.com</a:t>
            </a:r>
          </a:p>
        </p:txBody>
      </p:sp>
      <p:sp>
        <p:nvSpPr>
          <p:cNvPr id="3156" name="Text Box 364">
            <a:extLst>
              <a:ext uri="{FF2B5EF4-FFF2-40B4-BE49-F238E27FC236}">
                <a16:creationId xmlns:a16="http://schemas.microsoft.com/office/drawing/2014/main" id="{AAA261FE-41CD-4F1D-8958-477B53777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1557338"/>
            <a:ext cx="1976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mail.cctv.com</a:t>
            </a:r>
          </a:p>
        </p:txBody>
      </p:sp>
      <p:sp>
        <p:nvSpPr>
          <p:cNvPr id="3157" name="Text Box 365">
            <a:extLst>
              <a:ext uri="{FF2B5EF4-FFF2-40B4-BE49-F238E27FC236}">
                <a16:creationId xmlns:a16="http://schemas.microsoft.com/office/drawing/2014/main" id="{1721D54E-6676-4EA1-AFF5-950F0E76C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797425"/>
            <a:ext cx="320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Sender</a:t>
            </a:r>
            <a:r>
              <a:rPr kumimoji="1" lang="zh-CN" altLang="en-US" sz="200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kumimoji="1" lang="en-US" altLang="zh-CN" sz="2000" b="1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xyz5678@sina.com</a:t>
            </a:r>
          </a:p>
        </p:txBody>
      </p:sp>
      <p:sp>
        <p:nvSpPr>
          <p:cNvPr id="3158" name="Text Box 366">
            <a:extLst>
              <a:ext uri="{FF2B5EF4-FFF2-40B4-BE49-F238E27FC236}">
                <a16:creationId xmlns:a16="http://schemas.microsoft.com/office/drawing/2014/main" id="{8D9AEBC3-76AB-4876-AE1D-EB9E2A828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4686300"/>
            <a:ext cx="375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CC"/>
                </a:solidFill>
              </a:rPr>
              <a:t>Receiver</a:t>
            </a:r>
            <a:r>
              <a:rPr kumimoji="1" lang="zh-CN" altLang="en-US"/>
              <a:t> </a:t>
            </a:r>
            <a:r>
              <a:rPr kumimoji="1" lang="zh-CN" altLang="en-US" sz="200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kumimoji="1" lang="en-US" altLang="zh-CN" sz="2000" b="1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ab30@mail.cctv.com</a:t>
            </a:r>
          </a:p>
        </p:txBody>
      </p:sp>
      <p:sp>
        <p:nvSpPr>
          <p:cNvPr id="3159" name="Text Box 368">
            <a:extLst>
              <a:ext uri="{FF2B5EF4-FFF2-40B4-BE49-F238E27FC236}">
                <a16:creationId xmlns:a16="http://schemas.microsoft.com/office/drawing/2014/main" id="{C2B3E1D2-2142-48E8-8C01-CE823E9AF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410200"/>
            <a:ext cx="3281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Domain name of e-mail server</a:t>
            </a:r>
            <a:endParaRPr kumimoji="1" lang="en-US" altLang="zh-CN" sz="2000" b="1">
              <a:solidFill>
                <a:srgbClr val="33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60" name="Line 369">
            <a:extLst>
              <a:ext uri="{FF2B5EF4-FFF2-40B4-BE49-F238E27FC236}">
                <a16:creationId xmlns:a16="http://schemas.microsoft.com/office/drawing/2014/main" id="{F9321DA0-2B7A-446D-A3AE-331B1CDEAF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6625" y="5137150"/>
            <a:ext cx="981075" cy="14288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1" name="Line 370">
            <a:extLst>
              <a:ext uri="{FF2B5EF4-FFF2-40B4-BE49-F238E27FC236}">
                <a16:creationId xmlns:a16="http://schemas.microsoft.com/office/drawing/2014/main" id="{04BCAA74-0B81-4CBD-AB4B-04BD14592A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11450" y="5151438"/>
            <a:ext cx="492125" cy="258762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0905" name="Group 374">
            <a:extLst>
              <a:ext uri="{FF2B5EF4-FFF2-40B4-BE49-F238E27FC236}">
                <a16:creationId xmlns:a16="http://schemas.microsoft.com/office/drawing/2014/main" id="{636CEF55-545A-4DEA-93C2-952BC234BC58}"/>
              </a:ext>
            </a:extLst>
          </p:cNvPr>
          <p:cNvGrpSpPr>
            <a:grpSpLocks/>
          </p:cNvGrpSpPr>
          <p:nvPr/>
        </p:nvGrpSpPr>
        <p:grpSpPr bwMode="auto">
          <a:xfrm>
            <a:off x="155575" y="5133975"/>
            <a:ext cx="1800225" cy="701675"/>
            <a:chOff x="431" y="3521"/>
            <a:chExt cx="1134" cy="442"/>
          </a:xfrm>
        </p:grpSpPr>
        <p:sp>
          <p:nvSpPr>
            <p:cNvPr id="3165" name="Text Box 375">
              <a:extLst>
                <a:ext uri="{FF2B5EF4-FFF2-40B4-BE49-F238E27FC236}">
                  <a16:creationId xmlns:a16="http://schemas.microsoft.com/office/drawing/2014/main" id="{81F7E771-E851-4234-846F-69ADB62F3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713"/>
              <a:ext cx="8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3333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User name</a:t>
              </a:r>
              <a:endParaRPr kumimoji="1" lang="zh-CN" altLang="en-US" sz="2000" b="1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66" name="Line 376">
              <a:extLst>
                <a:ext uri="{FF2B5EF4-FFF2-40B4-BE49-F238E27FC236}">
                  <a16:creationId xmlns:a16="http://schemas.microsoft.com/office/drawing/2014/main" id="{EF6D82AB-B802-40AD-8704-05A7D9EFF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0" y="3521"/>
              <a:ext cx="272" cy="22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7" name="Line 377">
              <a:extLst>
                <a:ext uri="{FF2B5EF4-FFF2-40B4-BE49-F238E27FC236}">
                  <a16:creationId xmlns:a16="http://schemas.microsoft.com/office/drawing/2014/main" id="{3AA7B837-A742-4F43-8CE9-236D8B16D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3521"/>
              <a:ext cx="545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3" name="Rectangle 379">
            <a:extLst>
              <a:ext uri="{FF2B5EF4-FFF2-40B4-BE49-F238E27FC236}">
                <a16:creationId xmlns:a16="http://schemas.microsoft.com/office/drawing/2014/main" id="{CD620CE3-E1F3-4035-9D96-72326A6A3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SMTP and POP</a:t>
            </a:r>
          </a:p>
        </p:txBody>
      </p:sp>
      <p:sp>
        <p:nvSpPr>
          <p:cNvPr id="1090940" name="Rectangle 380">
            <a:extLst>
              <a:ext uri="{FF2B5EF4-FFF2-40B4-BE49-F238E27FC236}">
                <a16:creationId xmlns:a16="http://schemas.microsoft.com/office/drawing/2014/main" id="{A21114EE-CBD0-4A40-A840-C3B02D3A4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445125"/>
            <a:ext cx="3349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IP and TCP are transferring  protocols of e-mail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09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09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109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9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09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5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109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109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109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09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09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xit" presetSubtype="0" fill="hold" grpId="4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9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2" presetID="35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109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5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109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8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000" fill="hold"/>
                                        <p:tgtEl>
                                          <p:spTgt spid="109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1" presetID="1" presetClass="exit" presetSubtype="0" fill="hold" grpId="4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109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73" grpId="0"/>
      <p:bldP spid="1090907" grpId="0"/>
      <p:bldP spid="1090907" grpId="1"/>
      <p:bldP spid="1090907" grpId="2"/>
      <p:bldP spid="1090907" grpId="3"/>
      <p:bldP spid="1090907" grpId="4"/>
      <p:bldP spid="1090909" grpId="0"/>
      <p:bldP spid="1090919" grpId="0"/>
      <p:bldP spid="1090919" grpId="1"/>
      <p:bldP spid="1090919" grpId="2"/>
      <p:bldP spid="1090919" grpId="3"/>
      <p:bldP spid="1090919" grpId="4"/>
      <p:bldP spid="1090922" grpId="0"/>
      <p:bldP spid="1090922" grpId="1"/>
      <p:bldP spid="1090922" grpId="2"/>
      <p:bldP spid="1090922" grpId="3"/>
      <p:bldP spid="1090922" grpId="4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D84AFCD-D8B0-4348-99A3-527F79368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SNMP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D6EBE5A-3BFA-4B6A-9444-D76E8C87F51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844675"/>
            <a:ext cx="3505200" cy="3733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100"/>
              <a:t>The Simple Network Management Protocol (SNMP)</a:t>
            </a:r>
            <a:r>
              <a:rPr lang="en-US" altLang="zh-CN" sz="2100" i="1"/>
              <a:t> </a:t>
            </a:r>
            <a:r>
              <a:rPr lang="en-US" altLang="zh-CN" sz="2100"/>
              <a:t>is an application layer protocol that facilitates the exchange of management information between network devices. 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811A6FF9-D28C-4C19-9E98-C2A9F6FD7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773238"/>
            <a:ext cx="53149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1026">
            <a:extLst>
              <a:ext uri="{FF2B5EF4-FFF2-40B4-BE49-F238E27FC236}">
                <a16:creationId xmlns:a16="http://schemas.microsoft.com/office/drawing/2014/main" id="{FD2B2AEC-89FA-4F15-B18E-5646968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700213"/>
            <a:ext cx="3889375" cy="436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/>
              <a:t> The Domain Name System (DNS) is a service on a network that manages domain names and responds to requests from clients to translate a domain name into the associated IP address.</a:t>
            </a:r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35ABE5EE-688F-415B-B8F8-FFB741EB6C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400"/>
              <a:t>Domain Name System (DNS)</a:t>
            </a:r>
            <a:endParaRPr lang="zh-CN" altLang="en-US" sz="3400"/>
          </a:p>
        </p:txBody>
      </p:sp>
      <p:pic>
        <p:nvPicPr>
          <p:cNvPr id="27652" name="Picture 1031">
            <a:extLst>
              <a:ext uri="{FF2B5EF4-FFF2-40B4-BE49-F238E27FC236}">
                <a16:creationId xmlns:a16="http://schemas.microsoft.com/office/drawing/2014/main" id="{1F1E8241-6378-4DEC-A9D8-9A2C9E537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903413"/>
            <a:ext cx="4824413" cy="40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6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91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854E726-6B4D-430D-A5B6-E953901EE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55875" y="1773238"/>
            <a:ext cx="3529013" cy="136842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32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/>
              <a:t>www.sina.com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/>
              <a:t>  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9BC50D6-0113-4ADB-89B2-002609679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Domain Name</a:t>
            </a:r>
            <a:endParaRPr lang="zh-CN" altLang="en-US"/>
          </a:p>
        </p:txBody>
      </p:sp>
      <p:sp>
        <p:nvSpPr>
          <p:cNvPr id="1111046" name="Text Box 6">
            <a:extLst>
              <a:ext uri="{FF2B5EF4-FFF2-40B4-BE49-F238E27FC236}">
                <a16:creationId xmlns:a16="http://schemas.microsoft.com/office/drawing/2014/main" id="{D6FC6631-27A2-4F09-9884-8DF7B63B7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661025"/>
            <a:ext cx="6254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82" charset="2"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Computer name to provide the www services</a:t>
            </a:r>
          </a:p>
        </p:txBody>
      </p:sp>
      <p:sp>
        <p:nvSpPr>
          <p:cNvPr id="28677" name="Line 7">
            <a:extLst>
              <a:ext uri="{FF2B5EF4-FFF2-40B4-BE49-F238E27FC236}">
                <a16:creationId xmlns:a16="http://schemas.microsoft.com/office/drawing/2014/main" id="{D7E540CA-79EF-4A69-AA42-12F8C78B29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9113" y="2778125"/>
            <a:ext cx="0" cy="2881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8">
            <a:extLst>
              <a:ext uri="{FF2B5EF4-FFF2-40B4-BE49-F238E27FC236}">
                <a16:creationId xmlns:a16="http://schemas.microsoft.com/office/drawing/2014/main" id="{25250D44-EE6F-42CF-8D58-06452BE35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2778125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11">
            <a:extLst>
              <a:ext uri="{FF2B5EF4-FFF2-40B4-BE49-F238E27FC236}">
                <a16:creationId xmlns:a16="http://schemas.microsoft.com/office/drawing/2014/main" id="{7AD5F8D0-D1E3-4F13-8BC0-EBCEA0A3A4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2725" y="2778125"/>
            <a:ext cx="0" cy="1655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3" name="Text Box 13">
            <a:extLst>
              <a:ext uri="{FF2B5EF4-FFF2-40B4-BE49-F238E27FC236}">
                <a16:creationId xmlns:a16="http://schemas.microsoft.com/office/drawing/2014/main" id="{55C5ACF7-C30B-42FC-8392-7843F5542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475" y="4403725"/>
            <a:ext cx="175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82" charset="2"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Corporation</a:t>
            </a:r>
            <a:endParaRPr lang="en-US" altLang="zh-CN" sz="2400" b="1"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8681" name="Line 14">
            <a:extLst>
              <a:ext uri="{FF2B5EF4-FFF2-40B4-BE49-F238E27FC236}">
                <a16:creationId xmlns:a16="http://schemas.microsoft.com/office/drawing/2014/main" id="{3030909F-BD70-4713-B026-A6EA7BF40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0925" y="2778125"/>
            <a:ext cx="792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7" name="Text Box 17">
            <a:extLst>
              <a:ext uri="{FF2B5EF4-FFF2-40B4-BE49-F238E27FC236}">
                <a16:creationId xmlns:a16="http://schemas.microsoft.com/office/drawing/2014/main" id="{45772E39-4618-45F9-9592-00E13623E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013325"/>
            <a:ext cx="849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82" charset="2"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Sina </a:t>
            </a:r>
            <a:endParaRPr lang="en-US" altLang="zh-CN" sz="2400" b="1"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8683" name="Line 18">
            <a:extLst>
              <a:ext uri="{FF2B5EF4-FFF2-40B4-BE49-F238E27FC236}">
                <a16:creationId xmlns:a16="http://schemas.microsoft.com/office/drawing/2014/main" id="{5BBD7A00-3012-4DBF-8BF8-6ADEC7B659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0200" y="2781300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9">
            <a:extLst>
              <a:ext uri="{FF2B5EF4-FFF2-40B4-BE49-F238E27FC236}">
                <a16:creationId xmlns:a16="http://schemas.microsoft.com/office/drawing/2014/main" id="{59301F31-6B67-4FA9-AB34-52978CDCF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2781300"/>
            <a:ext cx="790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69" name="Rectangle 29">
            <a:extLst>
              <a:ext uri="{FF2B5EF4-FFF2-40B4-BE49-F238E27FC236}">
                <a16:creationId xmlns:a16="http://schemas.microsoft.com/office/drawing/2014/main" id="{270397ED-8336-4C6F-994D-9A4173E9F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700213"/>
            <a:ext cx="1709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3-lever </a:t>
            </a:r>
          </a:p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domain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11070" name="Rectangle 30">
            <a:extLst>
              <a:ext uri="{FF2B5EF4-FFF2-40B4-BE49-F238E27FC236}">
                <a16:creationId xmlns:a16="http://schemas.microsoft.com/office/drawing/2014/main" id="{0A40BD84-2941-44FB-98DF-2150DF96E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1700213"/>
            <a:ext cx="1081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2-lever </a:t>
            </a:r>
          </a:p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domain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11071" name="Rectangle 31">
            <a:extLst>
              <a:ext uri="{FF2B5EF4-FFF2-40B4-BE49-F238E27FC236}">
                <a16:creationId xmlns:a16="http://schemas.microsoft.com/office/drawing/2014/main" id="{E4A13288-05C9-421B-A062-AA1987E69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700213"/>
            <a:ext cx="17287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Top lever </a:t>
            </a:r>
          </a:p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domain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C740B11-B43F-4621-B8C8-84BDF20F0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6856412" cy="1079500"/>
          </a:xfrm>
        </p:spPr>
        <p:txBody>
          <a:bodyPr/>
          <a:lstStyle/>
          <a:p>
            <a:pPr eaLnBrk="1" hangingPunct="1"/>
            <a:r>
              <a:rPr lang="en-US" altLang="zh-CN" sz="3200"/>
              <a:t>TLD (Top Level Domain)</a:t>
            </a:r>
          </a:p>
        </p:txBody>
      </p:sp>
      <p:sp>
        <p:nvSpPr>
          <p:cNvPr id="1104899" name="Rectangle 3">
            <a:extLst>
              <a:ext uri="{FF2B5EF4-FFF2-40B4-BE49-F238E27FC236}">
                <a16:creationId xmlns:a16="http://schemas.microsoft.com/office/drawing/2014/main" id="{2C1F6169-1BE7-4693-BD7F-1080E48AC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388350" cy="4879975"/>
          </a:xfrm>
        </p:spPr>
        <p:txBody>
          <a:bodyPr/>
          <a:lstStyle/>
          <a:p>
            <a:pPr marL="495300" indent="-49530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200">
                <a:latin typeface="Tahoma" panose="020B0604030504040204" pitchFamily="34" charset="0"/>
              </a:rPr>
              <a:t>Nation TLD(nTLD)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>
                <a:latin typeface="Tahoma" panose="020B0604030504040204" pitchFamily="34" charset="0"/>
              </a:rPr>
              <a:t>.cn(CHINA), .us (United States), .uk (United kingdom), etc.</a:t>
            </a:r>
            <a:endParaRPr lang="zh-CN" altLang="en-US" sz="2000">
              <a:latin typeface="Tahoma" panose="020B0604030504040204" pitchFamily="34" charset="0"/>
            </a:endParaRPr>
          </a:p>
          <a:p>
            <a:pPr marL="495300" indent="-49530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>
                <a:latin typeface="Tahoma" panose="020B0604030504040204" pitchFamily="34" charset="0"/>
              </a:rPr>
              <a:t>Generic TLD(gTLD), the earliest domains include: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>
                <a:latin typeface="Tahoma" panose="020B0604030504040204" pitchFamily="34" charset="0"/>
              </a:rPr>
              <a:t>.com	Enterprises and companies</a:t>
            </a:r>
            <a:endParaRPr lang="zh-CN" altLang="en-US" sz="200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>
                <a:latin typeface="Tahoma" panose="020B0604030504040204" pitchFamily="34" charset="0"/>
              </a:rPr>
              <a:t>.net	Network services providers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>
                <a:latin typeface="Tahoma" panose="020B0604030504040204" pitchFamily="34" charset="0"/>
              </a:rPr>
              <a:t>.org	Nonprofit organizations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>
                <a:latin typeface="Tahoma" panose="020B0604030504040204" pitchFamily="34" charset="0"/>
              </a:rPr>
              <a:t>.edu	Educational facilities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>
                <a:latin typeface="Tahoma" panose="020B0604030504040204" pitchFamily="34" charset="0"/>
              </a:rPr>
              <a:t>.gov	Governments (only for U.S.A)</a:t>
            </a:r>
            <a:endParaRPr lang="zh-CN" altLang="en-US" sz="200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>
                <a:latin typeface="Tahoma" panose="020B0604030504040204" pitchFamily="34" charset="0"/>
              </a:rPr>
              <a:t>.mil	Military facilities (only for U.S.A)</a:t>
            </a:r>
            <a:endParaRPr lang="zh-CN" altLang="en-US" sz="200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>
                <a:latin typeface="Tahoma" panose="020B0604030504040204" pitchFamily="34" charset="0"/>
              </a:rPr>
              <a:t>.int	International organizations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89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83AD097-B347-4768-AF7E-5930F3AD4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6856413" cy="768350"/>
          </a:xfrm>
        </p:spPr>
        <p:txBody>
          <a:bodyPr/>
          <a:lstStyle/>
          <a:p>
            <a:pPr eaLnBrk="1" hangingPunct="1"/>
            <a:r>
              <a:rPr lang="en-US" altLang="zh-CN" sz="3600"/>
              <a:t>TLD (Top Level Domain)</a:t>
            </a:r>
            <a:endParaRPr lang="zh-CN" altLang="en-US" sz="360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143A5A2-2BEF-4F4D-B7DC-2A1F72095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064500" cy="4445000"/>
          </a:xfrm>
          <a:noFill/>
        </p:spPr>
        <p:txBody>
          <a:bodyPr>
            <a:spAutoFit/>
          </a:bodyPr>
          <a:lstStyle/>
          <a:p>
            <a:pPr marL="0" indent="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p"/>
            </a:pPr>
            <a:r>
              <a:rPr lang="en-US" altLang="zh-CN" sz="2400"/>
              <a:t>Infrastructure domain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200"/>
              <a:t>Only one:</a:t>
            </a:r>
            <a:r>
              <a:rPr lang="zh-CN" altLang="en-US" sz="2200"/>
              <a:t> </a:t>
            </a:r>
            <a:r>
              <a:rPr lang="en-US" altLang="zh-CN" sz="2200"/>
              <a:t>arpa, for resolving domain names reversely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400"/>
              <a:t>Recently, new TLD domain added:</a:t>
            </a:r>
          </a:p>
          <a:p>
            <a:pPr marL="457200" lvl="1" indent="0" eaLnBrk="1" hangingPunct="1">
              <a:lnSpc>
                <a:spcPct val="60000"/>
              </a:lnSpc>
            </a:pPr>
            <a:r>
              <a:rPr lang="en-US" altLang="zh-CN" sz="2200"/>
              <a:t>.aero </a:t>
            </a:r>
            <a:r>
              <a:rPr lang="zh-CN" altLang="en-US" sz="2200"/>
              <a:t>（航空运输企业）</a:t>
            </a:r>
          </a:p>
          <a:p>
            <a:pPr marL="457200" lvl="1" indent="0" eaLnBrk="1" hangingPunct="1">
              <a:lnSpc>
                <a:spcPct val="60000"/>
              </a:lnSpc>
            </a:pPr>
            <a:r>
              <a:rPr lang="en-US" altLang="zh-CN" sz="2200"/>
              <a:t>.biz  </a:t>
            </a:r>
            <a:r>
              <a:rPr lang="zh-CN" altLang="en-US" sz="2200"/>
              <a:t>（公司和企业）</a:t>
            </a:r>
          </a:p>
          <a:p>
            <a:pPr marL="457200" lvl="1" indent="0" eaLnBrk="1" hangingPunct="1">
              <a:lnSpc>
                <a:spcPct val="60000"/>
              </a:lnSpc>
            </a:pPr>
            <a:r>
              <a:rPr lang="en-US" altLang="zh-CN" sz="2200"/>
              <a:t>.cat   </a:t>
            </a:r>
            <a:r>
              <a:rPr lang="zh-CN" altLang="en-US" sz="2200"/>
              <a:t>（加泰隆人的语言和文化团体）</a:t>
            </a:r>
          </a:p>
          <a:p>
            <a:pPr marL="457200" lvl="1" indent="0" eaLnBrk="1" hangingPunct="1">
              <a:lnSpc>
                <a:spcPct val="60000"/>
              </a:lnSpc>
            </a:pPr>
            <a:r>
              <a:rPr lang="en-US" altLang="zh-CN" sz="2200"/>
              <a:t>.coop  </a:t>
            </a:r>
            <a:r>
              <a:rPr lang="zh-CN" altLang="en-US" sz="2200"/>
              <a:t>（合作团体）</a:t>
            </a:r>
          </a:p>
          <a:p>
            <a:pPr marL="457200" lvl="1" indent="0" eaLnBrk="1" hangingPunct="1">
              <a:lnSpc>
                <a:spcPct val="60000"/>
              </a:lnSpc>
            </a:pPr>
            <a:r>
              <a:rPr lang="en-US" altLang="zh-CN" sz="2200"/>
              <a:t>.info  </a:t>
            </a:r>
            <a:r>
              <a:rPr lang="zh-CN" altLang="en-US" sz="2200"/>
              <a:t>（各种资讯）</a:t>
            </a:r>
          </a:p>
          <a:p>
            <a:pPr marL="457200" lvl="1" indent="0" eaLnBrk="1" hangingPunct="1">
              <a:lnSpc>
                <a:spcPct val="60000"/>
              </a:lnSpc>
            </a:pPr>
            <a:r>
              <a:rPr lang="en-US" altLang="zh-CN" sz="2200"/>
              <a:t>.jobs  </a:t>
            </a:r>
            <a:r>
              <a:rPr lang="zh-CN" altLang="en-US" sz="2200"/>
              <a:t>（人力资源管理者）</a:t>
            </a:r>
          </a:p>
          <a:p>
            <a:pPr marL="457200" lvl="1" indent="0" eaLnBrk="1" hangingPunct="1">
              <a:lnSpc>
                <a:spcPct val="60000"/>
              </a:lnSpc>
            </a:pPr>
            <a:r>
              <a:rPr lang="en-US" altLang="zh-CN" sz="2200"/>
              <a:t>.mobi  </a:t>
            </a:r>
            <a:r>
              <a:rPr lang="zh-CN" altLang="en-US" sz="2200"/>
              <a:t>（移动产品与服务的用户和提供者）</a:t>
            </a:r>
          </a:p>
          <a:p>
            <a:pPr marL="457200" lvl="1" indent="0" eaLnBrk="1" hangingPunct="1">
              <a:lnSpc>
                <a:spcPct val="60000"/>
              </a:lnSpc>
            </a:pPr>
            <a:r>
              <a:rPr lang="en-US" altLang="zh-CN" sz="2200"/>
              <a:t>.museum  </a:t>
            </a:r>
            <a:r>
              <a:rPr lang="zh-CN" altLang="en-US" sz="2200"/>
              <a:t>（博物馆）</a:t>
            </a:r>
          </a:p>
          <a:p>
            <a:pPr marL="457200" lvl="1" indent="0" eaLnBrk="1" hangingPunct="1">
              <a:lnSpc>
                <a:spcPct val="60000"/>
              </a:lnSpc>
            </a:pPr>
            <a:r>
              <a:rPr lang="en-US" altLang="zh-CN" sz="2200"/>
              <a:t>.name   </a:t>
            </a:r>
            <a:r>
              <a:rPr lang="zh-CN" altLang="en-US" sz="2200"/>
              <a:t>（个人）</a:t>
            </a:r>
          </a:p>
          <a:p>
            <a:pPr marL="457200" lvl="1" indent="0" eaLnBrk="1" hangingPunct="1">
              <a:lnSpc>
                <a:spcPct val="60000"/>
              </a:lnSpc>
            </a:pPr>
            <a:r>
              <a:rPr lang="en-US" altLang="zh-CN" sz="2200"/>
              <a:t>.pro  </a:t>
            </a:r>
            <a:r>
              <a:rPr lang="zh-CN" altLang="en-US" sz="2200"/>
              <a:t>（经过认证的专业人员）</a:t>
            </a:r>
          </a:p>
          <a:p>
            <a:pPr marL="457200" lvl="1" indent="0" eaLnBrk="1" hangingPunct="1">
              <a:lnSpc>
                <a:spcPct val="60000"/>
              </a:lnSpc>
            </a:pPr>
            <a:r>
              <a:rPr lang="en-US" altLang="zh-CN" sz="2200"/>
              <a:t>.travel  </a:t>
            </a:r>
            <a:r>
              <a:rPr lang="zh-CN" altLang="en-US" sz="2200"/>
              <a:t>（旅游业）</a:t>
            </a:r>
            <a:endParaRPr lang="en-US" altLang="zh-CN" sz="2200"/>
          </a:p>
        </p:txBody>
      </p:sp>
    </p:spTree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FD525249-579F-4B6F-B6DE-A8F776B187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400"/>
              <a:t>Domain Name Server (DNS)</a:t>
            </a:r>
            <a:endParaRPr lang="zh-CN" altLang="en-US" sz="3400"/>
          </a:p>
        </p:txBody>
      </p:sp>
      <p:grpSp>
        <p:nvGrpSpPr>
          <p:cNvPr id="31747" name="Group 4">
            <a:extLst>
              <a:ext uri="{FF2B5EF4-FFF2-40B4-BE49-F238E27FC236}">
                <a16:creationId xmlns:a16="http://schemas.microsoft.com/office/drawing/2014/main" id="{64276454-89D9-4A94-A1F6-E4F6132251A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28800"/>
            <a:ext cx="7486650" cy="4264025"/>
            <a:chOff x="240" y="960"/>
            <a:chExt cx="5280" cy="3168"/>
          </a:xfrm>
        </p:grpSpPr>
        <p:grpSp>
          <p:nvGrpSpPr>
            <p:cNvPr id="31748" name="Group 5">
              <a:extLst>
                <a:ext uri="{FF2B5EF4-FFF2-40B4-BE49-F238E27FC236}">
                  <a16:creationId xmlns:a16="http://schemas.microsoft.com/office/drawing/2014/main" id="{005CC565-0D54-469F-BB3F-461D88573E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640"/>
              <a:ext cx="3408" cy="1488"/>
              <a:chOff x="1824" y="2208"/>
              <a:chExt cx="3408" cy="1488"/>
            </a:xfrm>
          </p:grpSpPr>
          <p:sp>
            <p:nvSpPr>
              <p:cNvPr id="31775" name="Line 6">
                <a:extLst>
                  <a:ext uri="{FF2B5EF4-FFF2-40B4-BE49-F238E27FC236}">
                    <a16:creationId xmlns:a16="http://schemas.microsoft.com/office/drawing/2014/main" id="{90E3DEE1-C4D0-4E5C-BE0E-EA9936A27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256"/>
                <a:ext cx="1488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1776" name="Line 7">
                <a:extLst>
                  <a:ext uri="{FF2B5EF4-FFF2-40B4-BE49-F238E27FC236}">
                    <a16:creationId xmlns:a16="http://schemas.microsoft.com/office/drawing/2014/main" id="{9F1EC2EB-EBAF-4F8A-934A-7C241F917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256"/>
                <a:ext cx="528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1777" name="Line 8">
                <a:extLst>
                  <a:ext uri="{FF2B5EF4-FFF2-40B4-BE49-F238E27FC236}">
                    <a16:creationId xmlns:a16="http://schemas.microsoft.com/office/drawing/2014/main" id="{72552C29-A257-4499-B01B-2BFE58F69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20" y="2208"/>
                <a:ext cx="336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1778" name="Line 9">
                <a:extLst>
                  <a:ext uri="{FF2B5EF4-FFF2-40B4-BE49-F238E27FC236}">
                    <a16:creationId xmlns:a16="http://schemas.microsoft.com/office/drawing/2014/main" id="{C4CE3285-B57B-45B8-83D7-21816CFC2F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0" y="2208"/>
                <a:ext cx="1344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073162" name="Oval 10">
                <a:extLst>
                  <a:ext uri="{FF2B5EF4-FFF2-40B4-BE49-F238E27FC236}">
                    <a16:creationId xmlns:a16="http://schemas.microsoft.com/office/drawing/2014/main" id="{38DDD004-6B05-495E-946A-13620EE49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264"/>
                <a:ext cx="672" cy="432"/>
              </a:xfrm>
              <a:prstGeom prst="ellipse">
                <a:avLst/>
              </a:prstGeom>
              <a:solidFill>
                <a:srgbClr val="CCFF99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altLang="zh-CN" sz="3200" b="1">
                    <a:latin typeface="Arial Narrow" pitchFamily="34" charset="0"/>
                  </a:rPr>
                  <a:t>vnn</a:t>
                </a:r>
              </a:p>
            </p:txBody>
          </p:sp>
          <p:sp>
            <p:nvSpPr>
              <p:cNvPr id="1073163" name="Oval 11">
                <a:extLst>
                  <a:ext uri="{FF2B5EF4-FFF2-40B4-BE49-F238E27FC236}">
                    <a16:creationId xmlns:a16="http://schemas.microsoft.com/office/drawing/2014/main" id="{01EE138C-74AB-4437-BE3A-0DBD32AC9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264"/>
                <a:ext cx="672" cy="432"/>
              </a:xfrm>
              <a:prstGeom prst="ellipse">
                <a:avLst/>
              </a:prstGeom>
              <a:solidFill>
                <a:srgbClr val="CCFF99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altLang="zh-CN" sz="3200" b="1">
                    <a:latin typeface="Arial Narrow" pitchFamily="34" charset="0"/>
                  </a:rPr>
                  <a:t>com</a:t>
                </a:r>
              </a:p>
            </p:txBody>
          </p:sp>
          <p:sp>
            <p:nvSpPr>
              <p:cNvPr id="1073164" name="Oval 12">
                <a:extLst>
                  <a:ext uri="{FF2B5EF4-FFF2-40B4-BE49-F238E27FC236}">
                    <a16:creationId xmlns:a16="http://schemas.microsoft.com/office/drawing/2014/main" id="{09B2E982-682B-45D3-B75E-C88FF170A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264"/>
                <a:ext cx="672" cy="432"/>
              </a:xfrm>
              <a:prstGeom prst="ellipse">
                <a:avLst/>
              </a:prstGeom>
              <a:solidFill>
                <a:srgbClr val="CCFF99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altLang="zh-CN" sz="3200" b="1">
                    <a:solidFill>
                      <a:srgbClr val="FF0000"/>
                    </a:solidFill>
                    <a:latin typeface="Arial Narrow" pitchFamily="34" charset="0"/>
                  </a:rPr>
                  <a:t>edu</a:t>
                </a:r>
              </a:p>
            </p:txBody>
          </p:sp>
          <p:sp>
            <p:nvSpPr>
              <p:cNvPr id="1073165" name="Oval 13">
                <a:extLst>
                  <a:ext uri="{FF2B5EF4-FFF2-40B4-BE49-F238E27FC236}">
                    <a16:creationId xmlns:a16="http://schemas.microsoft.com/office/drawing/2014/main" id="{2463368E-DE99-411D-B61D-7620A7DE7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3264"/>
                <a:ext cx="672" cy="432"/>
              </a:xfrm>
              <a:prstGeom prst="ellipse">
                <a:avLst/>
              </a:prstGeom>
              <a:solidFill>
                <a:srgbClr val="CCFF99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altLang="zh-CN" sz="3200" b="1">
                    <a:latin typeface="Arial Narrow" pitchFamily="34" charset="0"/>
                  </a:rPr>
                  <a:t>gov</a:t>
                </a:r>
              </a:p>
            </p:txBody>
          </p:sp>
        </p:grpSp>
        <p:grpSp>
          <p:nvGrpSpPr>
            <p:cNvPr id="31749" name="Group 14">
              <a:extLst>
                <a:ext uri="{FF2B5EF4-FFF2-40B4-BE49-F238E27FC236}">
                  <a16:creationId xmlns:a16="http://schemas.microsoft.com/office/drawing/2014/main" id="{4F697523-30EF-4B18-9C26-36DE64F1B9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440"/>
              <a:ext cx="5184" cy="1488"/>
              <a:chOff x="384" y="1008"/>
              <a:chExt cx="5184" cy="1488"/>
            </a:xfrm>
          </p:grpSpPr>
          <p:sp>
            <p:nvSpPr>
              <p:cNvPr id="31763" name="Line 15">
                <a:extLst>
                  <a:ext uri="{FF2B5EF4-FFF2-40B4-BE49-F238E27FC236}">
                    <a16:creationId xmlns:a16="http://schemas.microsoft.com/office/drawing/2014/main" id="{7674B349-613A-4611-B3CF-68771EDFF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4" y="1008"/>
                <a:ext cx="336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1764" name="Line 16">
                <a:extLst>
                  <a:ext uri="{FF2B5EF4-FFF2-40B4-BE49-F238E27FC236}">
                    <a16:creationId xmlns:a16="http://schemas.microsoft.com/office/drawing/2014/main" id="{4D8EDF84-7392-4BC2-99BD-E5565E676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4" y="1008"/>
                <a:ext cx="1344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1765" name="Line 17">
                <a:extLst>
                  <a:ext uri="{FF2B5EF4-FFF2-40B4-BE49-F238E27FC236}">
                    <a16:creationId xmlns:a16="http://schemas.microsoft.com/office/drawing/2014/main" id="{899F62BA-C88C-4337-9C66-C0D0E6DF9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056"/>
                <a:ext cx="2496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1766" name="Line 18">
                <a:extLst>
                  <a:ext uri="{FF2B5EF4-FFF2-40B4-BE49-F238E27FC236}">
                    <a16:creationId xmlns:a16="http://schemas.microsoft.com/office/drawing/2014/main" id="{FF16E48B-E487-48EE-8AC3-1CBD4766D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056"/>
                <a:ext cx="1488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1767" name="Line 19">
                <a:extLst>
                  <a:ext uri="{FF2B5EF4-FFF2-40B4-BE49-F238E27FC236}">
                    <a16:creationId xmlns:a16="http://schemas.microsoft.com/office/drawing/2014/main" id="{B1749F0F-4E26-41AA-9B03-C14A367D0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056"/>
                <a:ext cx="528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1768" name="Line 20">
                <a:extLst>
                  <a:ext uri="{FF2B5EF4-FFF2-40B4-BE49-F238E27FC236}">
                    <a16:creationId xmlns:a16="http://schemas.microsoft.com/office/drawing/2014/main" id="{985F3E5F-1646-4972-B31C-C27886689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8" y="1056"/>
                <a:ext cx="2112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073173" name="Oval 21">
                <a:extLst>
                  <a:ext uri="{FF2B5EF4-FFF2-40B4-BE49-F238E27FC236}">
                    <a16:creationId xmlns:a16="http://schemas.microsoft.com/office/drawing/2014/main" id="{EA8BFBBE-92B8-40E9-A9EF-FF8B2565B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2065"/>
                <a:ext cx="672" cy="434"/>
              </a:xfrm>
              <a:prstGeom prst="ellipse">
                <a:avLst/>
              </a:prstGeom>
              <a:solidFill>
                <a:srgbClr val="33CCFF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altLang="zh-CN" sz="3200" b="1">
                    <a:latin typeface="Arial Narrow" pitchFamily="34" charset="0"/>
                  </a:rPr>
                  <a:t>com</a:t>
                </a:r>
              </a:p>
            </p:txBody>
          </p:sp>
          <p:sp>
            <p:nvSpPr>
              <p:cNvPr id="1073174" name="Oval 22">
                <a:extLst>
                  <a:ext uri="{FF2B5EF4-FFF2-40B4-BE49-F238E27FC236}">
                    <a16:creationId xmlns:a16="http://schemas.microsoft.com/office/drawing/2014/main" id="{9536F88C-C68A-45E7-A55E-A6AEA6AAB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065"/>
                <a:ext cx="672" cy="434"/>
              </a:xfrm>
              <a:prstGeom prst="ellipse">
                <a:avLst/>
              </a:prstGeom>
              <a:solidFill>
                <a:srgbClr val="33CCFF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altLang="zh-CN" sz="3200" b="1">
                    <a:latin typeface="Arial Narrow" pitchFamily="34" charset="0"/>
                  </a:rPr>
                  <a:t>edu</a:t>
                </a:r>
              </a:p>
            </p:txBody>
          </p:sp>
          <p:sp>
            <p:nvSpPr>
              <p:cNvPr id="1073175" name="Oval 23">
                <a:extLst>
                  <a:ext uri="{FF2B5EF4-FFF2-40B4-BE49-F238E27FC236}">
                    <a16:creationId xmlns:a16="http://schemas.microsoft.com/office/drawing/2014/main" id="{11BCF420-DFAC-4A9B-BA99-3D75F6E2E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065"/>
                <a:ext cx="672" cy="434"/>
              </a:xfrm>
              <a:prstGeom prst="ellipse">
                <a:avLst/>
              </a:prstGeom>
              <a:solidFill>
                <a:srgbClr val="33CCFF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altLang="zh-CN" sz="3200" b="1">
                    <a:latin typeface="Arial Narrow" pitchFamily="34" charset="0"/>
                  </a:rPr>
                  <a:t>gov</a:t>
                </a:r>
              </a:p>
            </p:txBody>
          </p:sp>
          <p:sp>
            <p:nvSpPr>
              <p:cNvPr id="1073176" name="Oval 24">
                <a:extLst>
                  <a:ext uri="{FF2B5EF4-FFF2-40B4-BE49-F238E27FC236}">
                    <a16:creationId xmlns:a16="http://schemas.microsoft.com/office/drawing/2014/main" id="{44224BDE-3F44-4658-BEC9-C5906D883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065"/>
                <a:ext cx="672" cy="434"/>
              </a:xfrm>
              <a:prstGeom prst="ellipse">
                <a:avLst/>
              </a:prstGeom>
              <a:solidFill>
                <a:srgbClr val="33CCFF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altLang="zh-CN" sz="3200" b="1">
                    <a:latin typeface="Arial Narrow" pitchFamily="34" charset="0"/>
                  </a:rPr>
                  <a:t>uk</a:t>
                </a:r>
              </a:p>
            </p:txBody>
          </p:sp>
          <p:sp>
            <p:nvSpPr>
              <p:cNvPr id="1073177" name="Oval 25">
                <a:extLst>
                  <a:ext uri="{FF2B5EF4-FFF2-40B4-BE49-F238E27FC236}">
                    <a16:creationId xmlns:a16="http://schemas.microsoft.com/office/drawing/2014/main" id="{6EC61595-F400-4EAD-9A7B-DB112BF89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2065"/>
                <a:ext cx="674" cy="434"/>
              </a:xfrm>
              <a:prstGeom prst="ellipse">
                <a:avLst/>
              </a:prstGeom>
              <a:solidFill>
                <a:srgbClr val="33CCFF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altLang="zh-CN" sz="3200" b="1">
                    <a:latin typeface="Arial Narrow" pitchFamily="34" charset="0"/>
                  </a:rPr>
                  <a:t>fr</a:t>
                </a:r>
              </a:p>
            </p:txBody>
          </p:sp>
          <p:sp>
            <p:nvSpPr>
              <p:cNvPr id="1073178" name="Oval 26">
                <a:extLst>
                  <a:ext uri="{FF2B5EF4-FFF2-40B4-BE49-F238E27FC236}">
                    <a16:creationId xmlns:a16="http://schemas.microsoft.com/office/drawing/2014/main" id="{27AF6D29-43DC-4829-A032-7F9FC5A15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065"/>
                <a:ext cx="672" cy="434"/>
              </a:xfrm>
              <a:prstGeom prst="ellipse">
                <a:avLst/>
              </a:prstGeom>
              <a:solidFill>
                <a:srgbClr val="33CCFF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altLang="zh-CN" sz="3200" b="1">
                    <a:solidFill>
                      <a:srgbClr val="FF0000"/>
                    </a:solidFill>
                    <a:latin typeface="Arial Narrow" pitchFamily="34" charset="0"/>
                  </a:rPr>
                  <a:t>cn</a:t>
                </a:r>
              </a:p>
            </p:txBody>
          </p:sp>
        </p:grpSp>
        <p:sp>
          <p:nvSpPr>
            <p:cNvPr id="1073179" name="Oval 27">
              <a:extLst>
                <a:ext uri="{FF2B5EF4-FFF2-40B4-BE49-F238E27FC236}">
                  <a16:creationId xmlns:a16="http://schemas.microsoft.com/office/drawing/2014/main" id="{A959BE74-69FD-4604-95E2-E5FC834FE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96"/>
              <a:ext cx="672" cy="432"/>
            </a:xfrm>
            <a:prstGeom prst="ellipse">
              <a:avLst/>
            </a:prstGeom>
            <a:solidFill>
              <a:schemeClr val="hlink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6699FF"/>
                </a:buClr>
                <a:buFont typeface="Wingdings 3" panose="05040102010807070707" pitchFamily="18" charset="2"/>
                <a:buNone/>
              </a:pPr>
              <a:r>
                <a:rPr lang="en-US" altLang="zh-CN" sz="3200" b="1">
                  <a:solidFill>
                    <a:schemeClr val="tx2"/>
                  </a:solidFill>
                  <a:latin typeface="Arial Black" panose="020B0A04020102020204" pitchFamily="34" charset="0"/>
                </a:rPr>
                <a:t>.</a:t>
              </a:r>
            </a:p>
          </p:txBody>
        </p:sp>
        <p:grpSp>
          <p:nvGrpSpPr>
            <p:cNvPr id="31751" name="Group 28">
              <a:extLst>
                <a:ext uri="{FF2B5EF4-FFF2-40B4-BE49-F238E27FC236}">
                  <a16:creationId xmlns:a16="http://schemas.microsoft.com/office/drawing/2014/main" id="{73BFF383-1D33-41B9-8E02-F2F54510DF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960"/>
              <a:ext cx="4800" cy="2847"/>
              <a:chOff x="864" y="528"/>
              <a:chExt cx="4800" cy="2847"/>
            </a:xfrm>
          </p:grpSpPr>
          <p:pic>
            <p:nvPicPr>
              <p:cNvPr id="31752" name="Picture 29">
                <a:extLst>
                  <a:ext uri="{FF2B5EF4-FFF2-40B4-BE49-F238E27FC236}">
                    <a16:creationId xmlns:a16="http://schemas.microsoft.com/office/drawing/2014/main" id="{E59D28D6-7DD3-4935-808F-3A4C88AA4CC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4" y="528"/>
                <a:ext cx="307" cy="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753" name="Picture 30">
                <a:extLst>
                  <a:ext uri="{FF2B5EF4-FFF2-40B4-BE49-F238E27FC236}">
                    <a16:creationId xmlns:a16="http://schemas.microsoft.com/office/drawing/2014/main" id="{5AF6C014-BDC5-4E73-AB2B-06F1DCA785F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" y="1680"/>
                <a:ext cx="307" cy="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754" name="Picture 31">
                <a:extLst>
                  <a:ext uri="{FF2B5EF4-FFF2-40B4-BE49-F238E27FC236}">
                    <a16:creationId xmlns:a16="http://schemas.microsoft.com/office/drawing/2014/main" id="{A7D82711-FD18-4C57-AB8E-33C28F9DFEC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8" y="1680"/>
                <a:ext cx="307" cy="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755" name="Picture 32">
                <a:extLst>
                  <a:ext uri="{FF2B5EF4-FFF2-40B4-BE49-F238E27FC236}">
                    <a16:creationId xmlns:a16="http://schemas.microsoft.com/office/drawing/2014/main" id="{20DE4C5D-27E4-44EC-A4DC-ECA2486300C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0" y="1680"/>
                <a:ext cx="307" cy="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756" name="Picture 33">
                <a:extLst>
                  <a:ext uri="{FF2B5EF4-FFF2-40B4-BE49-F238E27FC236}">
                    <a16:creationId xmlns:a16="http://schemas.microsoft.com/office/drawing/2014/main" id="{7FD9B67D-1A93-4BD5-B5FA-DFE4FE2757E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" y="1632"/>
                <a:ext cx="307" cy="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757" name="Picture 34">
                <a:extLst>
                  <a:ext uri="{FF2B5EF4-FFF2-40B4-BE49-F238E27FC236}">
                    <a16:creationId xmlns:a16="http://schemas.microsoft.com/office/drawing/2014/main" id="{E74F6ABF-68F3-4809-85EE-924042AE4FB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4" y="1680"/>
                <a:ext cx="307" cy="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758" name="Picture 35">
                <a:extLst>
                  <a:ext uri="{FF2B5EF4-FFF2-40B4-BE49-F238E27FC236}">
                    <a16:creationId xmlns:a16="http://schemas.microsoft.com/office/drawing/2014/main" id="{97D03831-9F83-4605-A3D7-0EE6749F50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" y="1680"/>
                <a:ext cx="307" cy="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759" name="Picture 36">
                <a:extLst>
                  <a:ext uri="{FF2B5EF4-FFF2-40B4-BE49-F238E27FC236}">
                    <a16:creationId xmlns:a16="http://schemas.microsoft.com/office/drawing/2014/main" id="{C637DE0A-B25B-4ACE-8FD9-D3B9CF0F906D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2" y="2880"/>
                <a:ext cx="307" cy="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760" name="Picture 37">
                <a:extLst>
                  <a:ext uri="{FF2B5EF4-FFF2-40B4-BE49-F238E27FC236}">
                    <a16:creationId xmlns:a16="http://schemas.microsoft.com/office/drawing/2014/main" id="{3E295B75-D309-41A1-99E7-8621B957EA6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4" y="2880"/>
                <a:ext cx="307" cy="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761" name="Picture 38">
                <a:extLst>
                  <a:ext uri="{FF2B5EF4-FFF2-40B4-BE49-F238E27FC236}">
                    <a16:creationId xmlns:a16="http://schemas.microsoft.com/office/drawing/2014/main" id="{B7F3F25B-9272-4F1D-8FA3-D4E4E831B3E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0" y="2832"/>
                <a:ext cx="307" cy="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762" name="Picture 39">
                <a:extLst>
                  <a:ext uri="{FF2B5EF4-FFF2-40B4-BE49-F238E27FC236}">
                    <a16:creationId xmlns:a16="http://schemas.microsoft.com/office/drawing/2014/main" id="{05E721F2-0D76-4088-9DD8-3676A2BECB5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2" y="2832"/>
                <a:ext cx="307" cy="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D820720-422F-47AA-971E-2324D53A39E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32772" name="Picture 3">
              <a:extLst>
                <a:ext uri="{FF2B5EF4-FFF2-40B4-BE49-F238E27FC236}">
                  <a16:creationId xmlns:a16="http://schemas.microsoft.com/office/drawing/2014/main" id="{EB443BB6-A1C2-47D4-B2C8-9EA0F9287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3" name="Rectangle 4">
              <a:extLst>
                <a:ext uri="{FF2B5EF4-FFF2-40B4-BE49-F238E27FC236}">
                  <a16:creationId xmlns:a16="http://schemas.microsoft.com/office/drawing/2014/main" id="{1A09640D-FF65-44DA-99A3-98984F77C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528"/>
              <a:ext cx="2880" cy="576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2771" name="Rectangle 5">
            <a:extLst>
              <a:ext uri="{FF2B5EF4-FFF2-40B4-BE49-F238E27FC236}">
                <a16:creationId xmlns:a16="http://schemas.microsoft.com/office/drawing/2014/main" id="{43222B28-9BC3-44AE-8FF0-2D6662065B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>
            <a:extLst>
              <a:ext uri="{FF2B5EF4-FFF2-40B4-BE49-F238E27FC236}">
                <a16:creationId xmlns:a16="http://schemas.microsoft.com/office/drawing/2014/main" id="{D9753B32-D7FB-4434-ACEB-4E82273CB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773238"/>
            <a:ext cx="8458200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zh-CN" sz="2400" b="1">
                <a:latin typeface="Times New Roman" panose="02020603050405020304" pitchFamily="18" charset="0"/>
              </a:rPr>
              <a:t> The </a:t>
            </a:r>
            <a:r>
              <a:rPr lang="en-US" altLang="zh-CN" sz="2400" b="1" i="1">
                <a:latin typeface="Times New Roman" panose="02020603050405020304" pitchFamily="18" charset="0"/>
              </a:rPr>
              <a:t>DNS</a:t>
            </a:r>
            <a:r>
              <a:rPr lang="en-US" altLang="zh-CN" sz="2400" b="1">
                <a:latin typeface="Times New Roman" panose="02020603050405020304" pitchFamily="18" charset="0"/>
              </a:rPr>
              <a:t> system is set up in a hierarchy that creates different levels of </a:t>
            </a:r>
            <a:r>
              <a:rPr lang="en-US" altLang="zh-CN" sz="2400" b="1" i="1">
                <a:latin typeface="Times New Roman" panose="02020603050405020304" pitchFamily="18" charset="0"/>
              </a:rPr>
              <a:t>DNS</a:t>
            </a:r>
            <a:r>
              <a:rPr lang="en-US" altLang="zh-CN" sz="2400" b="1">
                <a:latin typeface="Times New Roman" panose="02020603050405020304" pitchFamily="18" charset="0"/>
              </a:rPr>
              <a:t> servers. 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zh-CN" sz="2400" b="1">
                <a:latin typeface="Times New Roman" panose="02020603050405020304" pitchFamily="18" charset="0"/>
              </a:rPr>
              <a:t> The </a:t>
            </a:r>
            <a:r>
              <a:rPr lang="en-US" altLang="zh-CN" sz="2400" b="1" i="1">
                <a:latin typeface="Times New Roman" panose="02020603050405020304" pitchFamily="18" charset="0"/>
              </a:rPr>
              <a:t>DNS</a:t>
            </a:r>
            <a:r>
              <a:rPr lang="en-US" altLang="zh-CN" sz="2400" b="1">
                <a:latin typeface="Times New Roman" panose="02020603050405020304" pitchFamily="18" charset="0"/>
              </a:rPr>
              <a:t> server at this level judges if itself is able to translate the domain name into an associated IP address: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zh-CN" sz="2400" b="1">
                <a:latin typeface="Times New Roman" panose="02020603050405020304" pitchFamily="18" charset="0"/>
              </a:rPr>
              <a:t> If it can do that, it does so and returns the result to the client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zh-CN" sz="2400" b="1">
                <a:latin typeface="Times New Roman" panose="02020603050405020304" pitchFamily="18" charset="0"/>
              </a:rPr>
              <a:t> If not, it sends the request to the higher level.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BCD30C2-C144-44B7-9D63-E7E48730D5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400"/>
              <a:t>Domain Name Server (DNS)</a:t>
            </a:r>
            <a:endParaRPr lang="zh-CN" altLang="en-US" sz="3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95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95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95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3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506" name="Picture 2">
            <a:extLst>
              <a:ext uri="{FF2B5EF4-FFF2-40B4-BE49-F238E27FC236}">
                <a16:creationId xmlns:a16="http://schemas.microsoft.com/office/drawing/2014/main" id="{9F22F176-A1E1-4304-8810-2EF50E3D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7"/>
          <a:stretch>
            <a:fillRect/>
          </a:stretch>
        </p:blipFill>
        <p:spPr bwMode="auto">
          <a:xfrm>
            <a:off x="381000" y="1700213"/>
            <a:ext cx="822325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7" name="Text Box 3">
            <a:extLst>
              <a:ext uri="{FF2B5EF4-FFF2-40B4-BE49-F238E27FC236}">
                <a16:creationId xmlns:a16="http://schemas.microsoft.com/office/drawing/2014/main" id="{338E7D23-0E86-4546-9EBF-5F80CF27F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838200"/>
            <a:ext cx="640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  <a:latin typeface="Tahoma" panose="020B0604030504040204" pitchFamily="34" charset="0"/>
              </a:rPr>
              <a:t>Layer 5: The Session Layer</a:t>
            </a:r>
          </a:p>
        </p:txBody>
      </p:sp>
      <p:sp>
        <p:nvSpPr>
          <p:cNvPr id="1045508" name="Rectangle 4">
            <a:extLst>
              <a:ext uri="{FF2B5EF4-FFF2-40B4-BE49-F238E27FC236}">
                <a16:creationId xmlns:a16="http://schemas.microsoft.com/office/drawing/2014/main" id="{B6B9CF22-E834-42B6-941A-472E32BAB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05400"/>
            <a:ext cx="5029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en-US" altLang="zh-CN" sz="2000" b="1">
                <a:latin typeface="Times New Roman" panose="02020603050405020304" pitchFamily="18" charset="0"/>
              </a:rPr>
              <a:t>This includes starting, stopping, and resynchronizing two computers who are having a "rap session."</a:t>
            </a:r>
            <a:r>
              <a:rPr lang="en-US" altLang="zh-CN" sz="2000">
                <a:latin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5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5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5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5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5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5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7" grpId="0" build="p" autoUpdateAnimBg="0"/>
      <p:bldP spid="1045508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>
            <a:extLst>
              <a:ext uri="{FF2B5EF4-FFF2-40B4-BE49-F238E27FC236}">
                <a16:creationId xmlns:a16="http://schemas.microsoft.com/office/drawing/2014/main" id="{2E8CA64C-771F-41B1-A953-829737076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00213"/>
            <a:ext cx="86868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zh-CN" sz="2000" u="sng"/>
              <a:t> One way that communication processing takes place</a:t>
            </a:r>
            <a:r>
              <a:rPr lang="en-US" altLang="zh-CN" sz="2000"/>
              <a:t>: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zh-CN" sz="2000"/>
              <a:t> When a browser opens, it is connected to the default page and the files of the page are transferred to the client.  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zh-CN" sz="2000"/>
              <a:t> After the processing is completed, the connection is broken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zh-CN" sz="2000" u="sng"/>
              <a:t>The second way: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zh-CN" sz="2000"/>
              <a:t> As Telnet and FTP, establish a connection to the server and maintain that connection until all processing is performed. 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zh-CN" sz="2000"/>
              <a:t> The client terminates the connection when the user determines that he/she has finished. 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zh-CN" sz="2000">
                <a:solidFill>
                  <a:schemeClr val="folHlink"/>
                </a:solidFill>
              </a:rPr>
              <a:t> </a:t>
            </a:r>
            <a:r>
              <a:rPr lang="en-US" altLang="zh-CN" sz="2000">
                <a:solidFill>
                  <a:srgbClr val="006600"/>
                </a:solidFill>
              </a:rPr>
              <a:t>All communication activity falls into one of these two categories.</a:t>
            </a: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DD4BB4EB-1E29-431D-A345-1E2EC8BA1A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500"/>
              <a:t>Application Layer: Communication Ways</a:t>
            </a:r>
            <a:endParaRPr lang="zh-CN" altLang="en-US" sz="25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85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5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85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5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5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85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0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69BC5C-36AC-4211-BEA6-BAF3409EE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图片 7">
            <a:extLst>
              <a:ext uri="{FF2B5EF4-FFF2-40B4-BE49-F238E27FC236}">
                <a16:creationId xmlns:a16="http://schemas.microsoft.com/office/drawing/2014/main" id="{8E828B80-2E27-4F17-AD41-3DC8D6F57EA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A89E0BA-12F8-4413-99F3-572B964585CC}"/>
              </a:ext>
            </a:extLst>
          </p:cNvPr>
          <p:cNvSpPr/>
          <p:nvPr/>
        </p:nvSpPr>
        <p:spPr>
          <a:xfrm>
            <a:off x="0" y="1238250"/>
            <a:ext cx="9144000" cy="6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CDA2CF-62D4-4EF7-AB61-C4DB25249177}"/>
              </a:ext>
            </a:extLst>
          </p:cNvPr>
          <p:cNvSpPr txBox="1"/>
          <p:nvPr/>
        </p:nvSpPr>
        <p:spPr>
          <a:xfrm>
            <a:off x="3786182" y="2857496"/>
            <a:ext cx="1871025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cap="all" dirty="0">
                <a:ln w="0"/>
                <a:solidFill>
                  <a:srgbClr val="00660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Arial" pitchFamily="34" charset="0"/>
                <a:ea typeface="+mn-ea"/>
                <a:cs typeface="Arial" pitchFamily="34" charset="0"/>
              </a:rPr>
              <a:t>谢 谢！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602" name="Picture 2">
            <a:extLst>
              <a:ext uri="{FF2B5EF4-FFF2-40B4-BE49-F238E27FC236}">
                <a16:creationId xmlns:a16="http://schemas.microsoft.com/office/drawing/2014/main" id="{3A583109-8AB2-4494-A8B4-402EF8019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53"/>
          <a:stretch>
            <a:fillRect/>
          </a:stretch>
        </p:blipFill>
        <p:spPr bwMode="auto">
          <a:xfrm>
            <a:off x="250825" y="1989138"/>
            <a:ext cx="3671888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9603" name="Rectangle 3">
            <a:extLst>
              <a:ext uri="{FF2B5EF4-FFF2-40B4-BE49-F238E27FC236}">
                <a16:creationId xmlns:a16="http://schemas.microsoft.com/office/drawing/2014/main" id="{9DEC4472-2AB1-4DC2-BC54-EB25EBE43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853440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</a:rPr>
              <a:t>two-way simultaneous communication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</a:rPr>
              <a:t>?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</a:rPr>
              <a:t>two-way alternate control?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Times New Roman" panose="02020603050405020304" pitchFamily="18" charset="0"/>
              </a:rPr>
              <a:t> have synchronized the subjects of your conversations</a:t>
            </a:r>
            <a:r>
              <a:rPr lang="en-US" altLang="zh-CN" sz="240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9FB99860-3D35-42B0-B5CF-361710E159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Session Layer</a:t>
            </a:r>
          </a:p>
        </p:txBody>
      </p:sp>
      <p:pic>
        <p:nvPicPr>
          <p:cNvPr id="1049605" name="Picture 5">
            <a:extLst>
              <a:ext uri="{FF2B5EF4-FFF2-40B4-BE49-F238E27FC236}">
                <a16:creationId xmlns:a16="http://schemas.microsoft.com/office/drawing/2014/main" id="{7037F71C-59F2-4E52-82F5-43C52F26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8"/>
          <a:stretch>
            <a:fillRect/>
          </a:stretch>
        </p:blipFill>
        <p:spPr bwMode="auto">
          <a:xfrm>
            <a:off x="4067175" y="1957388"/>
            <a:ext cx="4176713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9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9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9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9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0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9" name="Rectangle 3">
            <a:extLst>
              <a:ext uri="{FF2B5EF4-FFF2-40B4-BE49-F238E27FC236}">
                <a16:creationId xmlns:a16="http://schemas.microsoft.com/office/drawing/2014/main" id="{688AA986-5399-4162-8DC0-B7C0B6E8B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00213"/>
            <a:ext cx="40386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n"/>
            </a:pPr>
            <a:r>
              <a:rPr lang="en-US" altLang="zh-CN" sz="2000" b="1" i="1" u="sng">
                <a:solidFill>
                  <a:schemeClr val="folHlink"/>
                </a:solidFill>
                <a:latin typeface="Arial Unicode MS" pitchFamily="34" charset="-122"/>
                <a:ea typeface="Arial Unicode MS" pitchFamily="34" charset="-122"/>
              </a:rPr>
              <a:t> Checkpoint</a:t>
            </a:r>
            <a:r>
              <a:rPr lang="en-US" altLang="zh-CN" sz="2000" b="1">
                <a:latin typeface="Arial Unicode MS" pitchFamily="34" charset="-122"/>
                <a:ea typeface="Arial Unicode MS" pitchFamily="34" charset="-122"/>
              </a:rPr>
              <a:t>  is used to separate parts of a session, previously referred to as dialogues</a:t>
            </a:r>
            <a:r>
              <a:rPr lang="en-US" altLang="zh-CN" sz="2000" b="1">
                <a:solidFill>
                  <a:schemeClr val="accent2"/>
                </a:solidFill>
                <a:latin typeface="Arial Unicode MS" pitchFamily="34" charset="-122"/>
                <a:ea typeface="Arial Unicode MS" pitchFamily="34" charset="-122"/>
              </a:rPr>
              <a:t>  </a:t>
            </a:r>
          </a:p>
          <a:p>
            <a:pPr>
              <a:lnSpc>
                <a:spcPct val="22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n"/>
            </a:pPr>
            <a:r>
              <a:rPr lang="en-US" altLang="zh-CN" sz="2000" b="1" u="sng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</a:rPr>
              <a:t> Dialogue separation is the orderly initiation, termination, and managing of communication</a:t>
            </a:r>
            <a:r>
              <a:rPr lang="en-US" altLang="zh-CN" sz="2000">
                <a:latin typeface="Arial Unicode MS" pitchFamily="34" charset="-122"/>
                <a:ea typeface="Arial Unicode MS" pitchFamily="34" charset="-122"/>
              </a:rPr>
              <a:t>.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BD3432F4-743B-49AE-B19B-7C1FC99C2F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Session Layer</a:t>
            </a:r>
            <a:endParaRPr lang="zh-CN" altLang="en-US"/>
          </a:p>
        </p:txBody>
      </p:sp>
      <p:pic>
        <p:nvPicPr>
          <p:cNvPr id="11268" name="Picture 5">
            <a:extLst>
              <a:ext uri="{FF2B5EF4-FFF2-40B4-BE49-F238E27FC236}">
                <a16:creationId xmlns:a16="http://schemas.microsoft.com/office/drawing/2014/main" id="{92AD82BC-8AA4-4393-9E76-D023CFE77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989138"/>
            <a:ext cx="46799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5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5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5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5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5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5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69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028">
            <a:extLst>
              <a:ext uri="{FF2B5EF4-FFF2-40B4-BE49-F238E27FC236}">
                <a16:creationId xmlns:a16="http://schemas.microsoft.com/office/drawing/2014/main" id="{A99F28B2-F1EB-466C-8A1C-DD38B016A0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404813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/>
              <a:t>Some Applications of Layer 5</a:t>
            </a:r>
          </a:p>
        </p:txBody>
      </p:sp>
      <p:graphicFrame>
        <p:nvGraphicFramePr>
          <p:cNvPr id="2050" name="Object 1029">
            <a:extLst>
              <a:ext uri="{FF2B5EF4-FFF2-40B4-BE49-F238E27FC236}">
                <a16:creationId xmlns:a16="http://schemas.microsoft.com/office/drawing/2014/main" id="{EB111107-E912-4D73-B7F3-8398258AFF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700213"/>
          <a:ext cx="6121400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BMP 图像" r:id="rId4" imgW="6752381" imgH="4858428" progId="Paint.Picture">
                  <p:embed/>
                </p:oleObj>
              </mc:Choice>
              <mc:Fallback>
                <p:oleObj name="BMP 图像" r:id="rId4" imgW="6752381" imgH="4858428" progId="Paint.Picture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00213"/>
                        <a:ext cx="6121400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92CCE37-F2C8-41FD-AE9A-7AD85007B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Application Layers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DB436DF-040B-4C04-B851-96E7FCC6A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924800" cy="4114800"/>
          </a:xfrm>
        </p:spPr>
        <p:txBody>
          <a:bodyPr/>
          <a:lstStyle/>
          <a:p>
            <a:pPr eaLnBrk="1" hangingPunct="1">
              <a:lnSpc>
                <a:spcPct val="190000"/>
              </a:lnSpc>
            </a:pPr>
            <a:r>
              <a:rPr lang="en-US" altLang="zh-CN"/>
              <a:t>The Session Layer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>
                <a:solidFill>
                  <a:srgbClr val="006600"/>
                </a:solidFill>
              </a:rPr>
              <a:t>The Presentation Layer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/>
              <a:t>The Application Layer</a:t>
            </a:r>
          </a:p>
          <a:p>
            <a:pPr lvl="1" eaLnBrk="1" hangingPunct="1">
              <a:lnSpc>
                <a:spcPct val="190000"/>
              </a:lnSpc>
            </a:pPr>
            <a:endParaRPr lang="en-US" altLang="zh-CN"/>
          </a:p>
        </p:txBody>
      </p: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447B9D6-B7E1-4D04-B3CC-EBE94EBB7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zh-CN" sz="3400"/>
              <a:t>Layer 6 - The Presentation Layer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0FFC4FF-7BBA-41C7-A2AB-A4B918385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45928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600"/>
              <a:t>The presentation layer is responsible for presenting data in a form that the receiving device can understand.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600"/>
              <a:t>The presentation layer has 3 main functions: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/>
              <a:t>Data formatting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/>
              <a:t>Data compression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/>
              <a:t>Data encryption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AEBB0FC-139E-4030-B703-BEB69083A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Data Formatting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88FD900-88B9-416D-86EA-A110676D2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altLang="zh-CN" sz="2600"/>
              <a:t>Imagine two dissimilar systems. 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altLang="zh-CN" sz="2200"/>
              <a:t>One uses </a:t>
            </a:r>
            <a:r>
              <a:rPr lang="en-US" altLang="zh-CN" sz="2200">
                <a:solidFill>
                  <a:srgbClr val="006600"/>
                </a:solidFill>
              </a:rPr>
              <a:t>Extended Binary Coded Decimal Interchange Code (EBCDIC)</a:t>
            </a:r>
            <a:r>
              <a:rPr lang="en-US" altLang="zh-CN" sz="2200"/>
              <a:t> to format text 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altLang="zh-CN" sz="2200"/>
              <a:t>The other uses </a:t>
            </a:r>
            <a:r>
              <a:rPr lang="en-US" altLang="zh-CN" sz="2200">
                <a:solidFill>
                  <a:srgbClr val="006600"/>
                </a:solidFill>
              </a:rPr>
              <a:t>American Standard Code for Information Interchange (ASCII)</a:t>
            </a:r>
            <a:r>
              <a:rPr lang="en-US" altLang="zh-CN" sz="2200"/>
              <a:t> to format text 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altLang="zh-CN" sz="2600"/>
              <a:t>Layer 6 provides the translation between these two different types of codes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2832</TotalTime>
  <Words>1217</Words>
  <Application>Microsoft Office PowerPoint</Application>
  <PresentationFormat>全屏显示(4:3)</PresentationFormat>
  <Paragraphs>195</Paragraphs>
  <Slides>31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Verdana</vt:lpstr>
      <vt:lpstr>宋体</vt:lpstr>
      <vt:lpstr>Arial</vt:lpstr>
      <vt:lpstr>Wingdings</vt:lpstr>
      <vt:lpstr>Times New Roman</vt:lpstr>
      <vt:lpstr>Tahoma</vt:lpstr>
      <vt:lpstr>Arial Unicode MS</vt:lpstr>
      <vt:lpstr>黑体</vt:lpstr>
      <vt:lpstr>Arial Narrow</vt:lpstr>
      <vt:lpstr>Wingdings 3</vt:lpstr>
      <vt:lpstr>Arial Black</vt:lpstr>
      <vt:lpstr>Profile</vt:lpstr>
      <vt:lpstr>画笔图片</vt:lpstr>
      <vt:lpstr>Visio 2000 Drawing</vt:lpstr>
      <vt:lpstr>OSI Layer 5-7: Application Layers</vt:lpstr>
      <vt:lpstr>OSI Layer 5-7: Application Layers</vt:lpstr>
      <vt:lpstr>PowerPoint 演示文稿</vt:lpstr>
      <vt:lpstr>The Session Layer</vt:lpstr>
      <vt:lpstr>The Session Layer</vt:lpstr>
      <vt:lpstr>Some Applications of Layer 5</vt:lpstr>
      <vt:lpstr>The Application Layers</vt:lpstr>
      <vt:lpstr>Layer 6 - The Presentation Layer</vt:lpstr>
      <vt:lpstr>Data Formatting</vt:lpstr>
      <vt:lpstr>Graphic File Formats</vt:lpstr>
      <vt:lpstr>Multimedia File Format</vt:lpstr>
      <vt:lpstr>Encryption &amp; Compression</vt:lpstr>
      <vt:lpstr>The Application Layers</vt:lpstr>
      <vt:lpstr>PowerPoint 演示文稿</vt:lpstr>
      <vt:lpstr>Layer 7:  Application Layer</vt:lpstr>
      <vt:lpstr>Layer 7:  Application Layer</vt:lpstr>
      <vt:lpstr>HTTP</vt:lpstr>
      <vt:lpstr>FTP and TFTP</vt:lpstr>
      <vt:lpstr>Telnet</vt:lpstr>
      <vt:lpstr>SMTP and POP</vt:lpstr>
      <vt:lpstr>SMTP and POP</vt:lpstr>
      <vt:lpstr>SNMP</vt:lpstr>
      <vt:lpstr>Domain Name System (DNS)</vt:lpstr>
      <vt:lpstr>Domain Name</vt:lpstr>
      <vt:lpstr>TLD (Top Level Domain)</vt:lpstr>
      <vt:lpstr>TLD (Top Level Domain)</vt:lpstr>
      <vt:lpstr>Domain Name Server (DNS)</vt:lpstr>
      <vt:lpstr> </vt:lpstr>
      <vt:lpstr>Domain Name Server (DNS)</vt:lpstr>
      <vt:lpstr>Application Layer: Communication Ways</vt:lpstr>
      <vt:lpstr>PowerPoint 演示文稿</vt:lpstr>
    </vt:vector>
  </TitlesOfParts>
  <Company>Red Mountain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CISCO, Semester 1, Chapter 1</dc:title>
  <dc:creator>StRUT</dc:creator>
  <cp:lastModifiedBy>幽弥狂</cp:lastModifiedBy>
  <cp:revision>181</cp:revision>
  <cp:lastPrinted>1601-01-01T00:00:00Z</cp:lastPrinted>
  <dcterms:created xsi:type="dcterms:W3CDTF">2001-03-25T17:13:46Z</dcterms:created>
  <dcterms:modified xsi:type="dcterms:W3CDTF">2019-09-17T18:18:00Z</dcterms:modified>
</cp:coreProperties>
</file>