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0"/>
  </p:notesMasterIdLst>
  <p:handoutMasterIdLst>
    <p:handoutMasterId r:id="rId71"/>
  </p:handoutMasterIdLst>
  <p:sldIdLst>
    <p:sldId id="431" r:id="rId2"/>
    <p:sldId id="347" r:id="rId3"/>
    <p:sldId id="349" r:id="rId4"/>
    <p:sldId id="353" r:id="rId5"/>
    <p:sldId id="354" r:id="rId6"/>
    <p:sldId id="355" r:id="rId7"/>
    <p:sldId id="356" r:id="rId8"/>
    <p:sldId id="357" r:id="rId9"/>
    <p:sldId id="421" r:id="rId10"/>
    <p:sldId id="422" r:id="rId11"/>
    <p:sldId id="423" r:id="rId12"/>
    <p:sldId id="424" r:id="rId13"/>
    <p:sldId id="425" r:id="rId14"/>
    <p:sldId id="359" r:id="rId15"/>
    <p:sldId id="360" r:id="rId16"/>
    <p:sldId id="361" r:id="rId17"/>
    <p:sldId id="362" r:id="rId18"/>
    <p:sldId id="364" r:id="rId19"/>
    <p:sldId id="365" r:id="rId20"/>
    <p:sldId id="420" r:id="rId21"/>
    <p:sldId id="366" r:id="rId22"/>
    <p:sldId id="367" r:id="rId23"/>
    <p:sldId id="368" r:id="rId24"/>
    <p:sldId id="369" r:id="rId25"/>
    <p:sldId id="371" r:id="rId26"/>
    <p:sldId id="372" r:id="rId27"/>
    <p:sldId id="373" r:id="rId28"/>
    <p:sldId id="374" r:id="rId29"/>
    <p:sldId id="375" r:id="rId30"/>
    <p:sldId id="376" r:id="rId31"/>
    <p:sldId id="426" r:id="rId32"/>
    <p:sldId id="384" r:id="rId33"/>
    <p:sldId id="432" r:id="rId34"/>
    <p:sldId id="385" r:id="rId35"/>
    <p:sldId id="387" r:id="rId36"/>
    <p:sldId id="427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428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29" r:id="rId63"/>
    <p:sldId id="414" r:id="rId64"/>
    <p:sldId id="415" r:id="rId65"/>
    <p:sldId id="416" r:id="rId66"/>
    <p:sldId id="417" r:id="rId67"/>
    <p:sldId id="418" r:id="rId68"/>
    <p:sldId id="430" r:id="rId69"/>
  </p:sldIdLst>
  <p:sldSz cx="9144000" cy="6858000" type="screen4x3"/>
  <p:notesSz cx="6640513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000066"/>
    <a:srgbClr val="003300"/>
    <a:srgbClr val="080808"/>
    <a:srgbClr val="660066"/>
    <a:srgbClr val="7261B1"/>
    <a:srgbClr val="1DA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17" autoAdjust="0"/>
  </p:normalViewPr>
  <p:slideViewPr>
    <p:cSldViewPr>
      <p:cViewPr varScale="1">
        <p:scale>
          <a:sx n="81" d="100"/>
          <a:sy n="81" d="100"/>
        </p:scale>
        <p:origin x="16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8DBB27D-BD33-4AC7-A652-4731DBB3DC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FDB188-80B8-48CB-A1F9-15529E4994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t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08DA2CB4-91E1-45C8-A3E8-BB3886029C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defTabSz="906463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03CA2A55-A1EF-4876-9E10-CF44B877A2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26" tIns="45313" rIns="90626" bIns="45313" numCol="1" anchor="b" anchorCtr="0" compatLnSpc="1">
            <a:prstTxWarp prst="textNoShape">
              <a:avLst/>
            </a:prstTxWarp>
          </a:bodyPr>
          <a:lstStyle>
            <a:lvl1pPr algn="r" defTabSz="906463">
              <a:defRPr kumimoji="1" sz="1200">
                <a:latin typeface="Tahoma" panose="020B0604030504040204" pitchFamily="34" charset="0"/>
              </a:defRPr>
            </a:lvl1pPr>
          </a:lstStyle>
          <a:p>
            <a:fld id="{1C654CC5-8DE9-484F-8FC5-A6823259D8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10D2878-3ABB-447F-8880-D0CC2B467E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9E0F59B-76B4-48E0-AC55-0283A2B5E3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5F71E4E9-FBFC-4623-972D-C6E2080A05E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14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4E725C11-C55A-40F2-BE44-364D32AF00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046" name="Rectangle 6">
            <a:extLst>
              <a:ext uri="{FF2B5EF4-FFF2-40B4-BE49-F238E27FC236}">
                <a16:creationId xmlns:a16="http://schemas.microsoft.com/office/drawing/2014/main" id="{010A9F41-EF35-4569-881E-F99356DD04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7" name="Rectangle 7">
            <a:extLst>
              <a:ext uri="{FF2B5EF4-FFF2-40B4-BE49-F238E27FC236}">
                <a16:creationId xmlns:a16="http://schemas.microsoft.com/office/drawing/2014/main" id="{A0B5FB53-DBEB-478B-B460-872CC8CEC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C20EDB0-8CAD-4C48-914D-CDAE036287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BCC69311-A4C6-4C68-9CF4-B58FBDD05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AC93D06E-1FEA-42C3-A079-98ECD6FD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D2FF5303-C6FD-45F9-87F1-80E4EF5CA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A57C3A-8AC4-4A8E-99C9-0C7599F72F77}" type="slidenum">
              <a:rPr lang="zh-CN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53C84B2-2CC0-4DC0-9C36-B0887D047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3F4AA7-503A-44DA-BE6E-A6E29C56C0B4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76D6B3B-E099-4C36-BAA0-1106D6A9CB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D1354A8-5F23-44CF-A06A-56CB2E13D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A8E7362-509F-4A5A-BA5F-363AF9D9C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53FA9-BFD5-4DC2-A685-B36CB42B0A7A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D8089D0-E400-4F66-A915-D424D9C6F0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E2CC547-2035-43D2-8947-82FF8DEB8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F9A37AE-2DEF-47A8-9FD7-2D76EC1C0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6AAB1B-1CCF-4D69-9B49-D59776308283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A671B79-6D27-47F1-8028-F735454EE2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ACF999E-61C1-4FC4-81CD-63BA9817C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F1383B2-56E6-4F3C-8DF5-9FAF0D5E3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B92E90-E0F1-4134-AB13-FC0E188886AF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42F6CAE-6718-42C2-92F0-0FB347FE20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47A2F04-BFF3-4006-A1F9-1AC6A525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4F520E3-4D97-4AE6-B2AB-6F6750DE8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32263-A916-4FC7-B039-39589C32779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2C00CD0-1205-4985-AA82-84E93CC3D3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C358A05-BB7C-41F8-A1CB-BD4C042DC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CD57E061-FE5C-4951-AF3C-5EBCD25DC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DC66FD-4DA5-47A0-9DBF-E6505AF70C2D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23C39C5-0120-4910-8745-54E88EEDC3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61BFCF5-326E-446F-ABAD-977FC0993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783A9BF-927B-403B-B284-1FF41D1FA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42BC00-C7F3-4688-BA9C-57DA78C2E015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593FE8E-9ABC-48A1-B8C0-E3DC191A11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207FD12-10FF-4B1F-AD05-FD3920684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DDC38E0-675A-4007-98E3-45B7C8778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1117C-4EBF-42DA-8D88-4760AC7A419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DEE691D-BD78-4085-A20E-4ACB0735A2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7804A92-8714-4B0A-912E-FA68ABFC7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BB245B1-6A61-45BE-BA8A-7E2C00326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A187C9-569B-43F5-A9A7-8AFED1D3A1F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249D853-2DAB-4C65-9C93-CB8B0EE706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6606B1A-8243-49C3-8273-457E396AA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ED1CC7F-DE24-45E2-A959-60380D5E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9E3161-B530-4167-B54B-EBE49D507AF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55C43CB-4504-4BFE-83D3-1CE79F08A9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8ED20AD-FFFD-4C5E-9358-CA0468A7D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37DBBD5-0D90-4F03-BD1C-AB931C717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C4CA48-F8B0-47B7-AFC0-76844C4E217D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AB2672F-74F0-4DA1-A324-82536ACBF6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80C7EBA-4169-46D9-B0E4-44B4A922C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5238E64-669A-4F6C-BA31-4B136EF2A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8A4CE5-2FC2-4573-B4B2-D52F66E74B6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9AEDC05-61A2-4694-83DB-1499C6C1B5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E954A1-42C1-4894-9D53-326898AEA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2EA484F-A6D5-4744-A3D5-75EEBF4D4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336CE3-B70E-483F-80D5-76A3678041D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E6264AB3-EA28-4B50-ABE5-1EB2293C05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D90FD3C-FD1B-4270-AFC9-4AB1CCD3B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0E9500A-ED60-407F-924E-CC1A8244D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83B20F-5B9A-4B83-A00A-081A6AAF1DBD}" type="slidenum">
              <a:rPr lang="en-US" altLang="zh-CN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3D6E9B8-C20E-41F2-8ABA-AC83517127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39410C53-38B3-4E1A-9492-37936AD0B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50D7335-4C07-47C8-B605-36A126DC3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ADFA10-12C3-44DD-B548-777BE660800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7C2B668-9C7E-4379-9A68-26880A90C8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50AD96B-5E2E-4395-BF91-F395CC25A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F8C99E9-C109-4E0D-BBD2-062F8B5BA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58B181-8A4D-46CF-98FE-79D6F8692373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34D75D6-8428-4848-A074-337205CD72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DFD1DDA-CF9A-4338-877D-BA1BF66CF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99CDB68-C3FA-4FED-BE15-7C6E42A0F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1F8134-292A-4FAF-BBA5-495D6547EFC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6EAE85A-D5CF-40E8-AF8D-6352BE058A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F81E2A6-DD63-459D-B023-AA8E1B0DF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9507CE61-7A1E-4732-AA21-AE894A6FD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D97D2B-317D-4BD3-84EA-512FF7DC2B5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DD22A8B-218C-41F6-92EB-DA46B59718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E3CB560-9A41-4018-95C8-6B822C36C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46797D0D-3C8C-4F83-97E5-06C49C725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4ECC9C-C402-4044-B3A3-39B6313252F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E224F82-463C-42AF-9760-72E6AF10B4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604A594-6A39-46F3-BC13-2021E6617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606DE50-D2EA-4612-B931-9868B86D9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7762B3-A9D4-4991-BDE7-5111516354AA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5E0EA73-57CC-48A0-82B2-96E679A30A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42DD01C-87F2-48AB-B03F-4CE309821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2248F5BE-770B-44C1-BDF7-A70B7361F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8DADEC-CF55-44BB-BEA7-579BCEC4F0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8342119-108C-494E-B9BA-7A050D595C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A3E74F1-F369-4AFA-BB11-06B6DC175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C4DACDC-33F5-455C-949C-2F98A653D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BBB453-F323-4D68-8C67-1C09704B09E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258B8B3-08AF-44D3-AF1D-86D24A0182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5B45533-2949-4D49-A1B7-642E434CD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03F9ACE8-3F13-406F-8C1D-2A63258DB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91132C-2359-4C0B-BF69-D9FC496C29FB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5776B920-07F9-4480-BBC8-30A4F4BA0D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CBA9C62-206A-4E6A-A88E-925E2133A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C61AA8B9-F559-4076-9F81-39B0CC36D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9034C6-D53D-41CD-812A-FCF6CD82E3C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879B5AB6-B80B-4906-B310-EC32C51ADC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99737082-0A9C-4BF0-AC8F-70BAB1FBD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15215D69-220A-42FF-BCF1-149C11932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E97BA6-7DF8-457D-9814-ABEB5DDF023E}" type="slidenum">
              <a:rPr lang="en-US" altLang="zh-CN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476ED0F-1C51-47C8-B606-633136AE7D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2EEFE9B2-987C-4600-8C8B-E95DBD607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E98EC429-D54E-4088-BE4B-3E8B93EEB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D4B1D9-BC80-4F5B-8920-399E912E39C0}" type="slidenum">
              <a:rPr lang="en-US" altLang="zh-CN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6FDC767-387A-443B-A8F4-741B092F69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8256E3E-5832-4F00-8D39-72BAB9539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F4001A04-C648-4127-9828-71728939D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BA2FB4-F596-4BEB-B7C8-B0CD07B536A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DBC8DDA-6CDD-4423-B3BC-CCBEE87EBF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ED617760-6059-4026-AF46-21A7F6631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C237AC84-B3B1-44FF-9AA3-D2B348046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8B212B-5CB9-4445-A376-B1FBA5B9DF61}" type="slidenum">
              <a:rPr lang="en-US" altLang="zh-CN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9E1BAE1-4164-4B17-A8DC-0969A4AD65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5261D18-9E39-4B73-A4EB-2CF8B346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59A3943-0109-476F-8A4E-240A1841A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E215D2-B981-4310-BB45-F6BB73F8A17A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31C1130-4449-409B-90D0-A4E7FBDAA3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D2479BA2-6593-4A79-B182-7B5C859B3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1838E55-07E3-4EF4-BB7F-E33751C23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78FC17-130E-47FF-A57E-EA4F9ED26588}" type="slidenum">
              <a:rPr lang="en-US" altLang="zh-CN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8D95657-C437-4188-9429-26B103E4BE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08C2AA65-1950-48E2-A80E-980BC7BB2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1CC4706-D76F-4014-AA71-542C94E91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0A4898-1F91-4686-9738-547647A1984F}" type="slidenum">
              <a:rPr lang="en-US" altLang="zh-CN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ACFB6486-1B22-4C09-92AA-CA21F2D53C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8216E78-9D7C-4596-B2EA-28E3E1E6B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C93A99FB-E101-4A08-8669-C1FCE041D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1576BD-E247-4808-8B21-2AA069902DEF}" type="slidenum">
              <a:rPr lang="en-US" altLang="zh-CN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FD51E27-BABE-4680-8F90-0D333F287C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CA27827-8F74-4465-A424-E11295CCE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8BDC145-F83A-4880-BE78-1A4B1D3EB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C6EACF-7FA6-48A6-9E24-5B1EFF3DB77A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3948156-2A93-44E0-AFCB-5529FEADCD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B00A991-C5C6-43FB-A340-66A7A2B54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3B88B7E-F295-49C4-A2F5-EAB52E403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23B868-8113-4BFD-9252-B04E6CF23B64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19F3F91-0CBC-40FD-A289-C7A6A364AE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5C90C6F-4B4B-4F82-8641-BD73EC404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A387C20-5637-4706-BD73-316FBC86C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180CD7-BC75-4E25-90A9-E7DF0930FADF}" type="slidenum">
              <a:rPr lang="en-US" altLang="zh-CN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A21262D-998A-4C70-90F4-16FDA0BAD7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E6F25FD-8EB7-4658-A054-176BDFC76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313A365-6D70-473C-A91F-9AB8922A9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4ECD82-E844-47CB-9C40-A6CB8996659B}" type="slidenum">
              <a:rPr lang="en-US" altLang="zh-CN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3F908B6-5758-43F3-A13D-1FB8A327D1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7986460-8219-4301-AFAD-39A2DD3C5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D55A4F09-9DA7-4F5D-A9CA-F0874499C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0E889C-2BD8-4F20-B83D-B9E0B41BC8E9}" type="slidenum">
              <a:rPr lang="en-US" altLang="zh-CN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737A2D4-150E-42E9-B1D7-10C86F4A64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47C1ACB-8EA4-46C7-9171-67BFF62CF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E288D7EF-7081-4ACE-B394-0253BA570D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0FA10D-E599-40B6-8F91-70F1A162BC60}" type="slidenum">
              <a:rPr lang="en-US" altLang="zh-CN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5872CD32-365C-49B9-8477-BB45F387FF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5923E0ED-E580-4546-BF58-67432192F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6E480AB1-85D8-4C9C-B567-C276E38AC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08CDB4-F537-4FE7-B72E-13A103A97D62}" type="slidenum">
              <a:rPr lang="en-US" altLang="zh-CN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BB64381-7904-4A8B-BF34-6E8C5F8D7C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0A7842E-402F-4FAB-91FA-FDE8BAC99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4D818813-3E8D-4A65-A678-EBEC869F0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FD397-8BC5-4F61-B868-B24F9A437530}" type="slidenum">
              <a:rPr lang="en-US" altLang="zh-CN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B195C20-F43B-49EF-9D7D-DFDCDA4C9B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31C0F6D7-2753-4DFE-A6B0-C794CA997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C9A881B-9C58-45CE-BAF7-AF383806A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F81061-9D96-4C3E-818F-819CF3841D78}" type="slidenum">
              <a:rPr lang="en-US" altLang="zh-CN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5BE6D59-EBBF-4769-B257-EB0EF153E7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B223C6BD-6860-45A8-B1E8-10D438B3B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7C50C76-D387-4DBF-87AC-69BCFAEF0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8C2C70-A79E-466A-99A7-118CE8D9D85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19177B38-B732-4F41-845D-D7449933F2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C42F914E-039B-421A-9460-7E235CA64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46293F4D-B136-4972-B1C9-E7137B0B3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E3313-BA96-4BC1-BBDD-78E9CCFC4EA0}" type="slidenum">
              <a:rPr lang="en-US" altLang="zh-CN"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29807D7-68ED-4B41-B15E-C1C0341113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F7DD9D7-FAFA-4A57-86F0-A76268925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AE82B49-4399-4BC2-811C-1C2136894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2738A7-F55C-4237-A228-AE288835C027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9687583-58AD-46B6-9B5E-5025DA5779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3D1052B-D84D-49C2-B0AD-841566963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5BEB2EFA-126B-433D-B03A-D307C46F7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7C6BED-4B42-4F3A-A982-9B88126E74CD}" type="slidenum">
              <a:rPr lang="en-US" altLang="zh-CN"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03F20BDB-C201-45C9-97A1-A8984978D4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A2BF6F94-797E-4F6C-89A6-CADF3282C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0FD178AC-8B9B-4975-AA37-C50483679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5672C6-BD35-4591-94F9-0CB98E929CFA}" type="slidenum">
              <a:rPr lang="en-US" altLang="zh-CN">
                <a:latin typeface="Times New Roman" panose="02020603050405020304" pitchFamily="18" charset="0"/>
              </a:rPr>
              <a:pPr eaLnBrk="1" hangingPunct="1"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1436BCDE-51A6-4091-B4DF-7655DC833B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C35F0233-B70C-4E89-8D0B-0BDE514B6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F3DB7D1-8ECC-440B-A45A-5A22B9CF3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291645-B23F-4BEE-BD7C-04278584542A}" type="slidenum">
              <a:rPr lang="en-US" altLang="zh-CN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8AE154E-4238-47F8-B11D-20DE053FD3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A859182F-2C27-4AA4-8219-0138EE1B4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913AC7BA-CDFF-4169-B7D5-D033AF9BB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ABE3A2-47EC-4002-8EEB-A58C661461A4}" type="slidenum">
              <a:rPr lang="en-US" altLang="zh-CN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8B727B1-4E57-4223-9819-BDD6E37B89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54D3F91C-3A76-4F4A-BB76-8CCB05CC1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D72BC57-162E-4B02-B714-54A926B3C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569889-E99B-4CA4-A3DC-9408F3164E98}" type="slidenum">
              <a:rPr lang="en-US" altLang="zh-CN">
                <a:latin typeface="Times New Roman" panose="02020603050405020304" pitchFamily="18" charset="0"/>
              </a:rPr>
              <a:pPr eaLnBrk="1" hangingPunct="1"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411EFB8B-324A-40DC-A6CF-9E306AFAE3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FD7E7A79-4FDD-45BE-88AE-D6251D1E9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856CD269-9396-49F8-81B9-E167C6995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EE703D-3E4D-4BDE-9D4C-0155FCD5D8F0}" type="slidenum">
              <a:rPr lang="en-US" altLang="zh-CN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EE554CE-BB81-4E07-99A2-E076A60AE6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E5DFBC1C-6094-4695-AF0A-88F3BB28E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5343B86-829A-470B-858D-8AB89AEBD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F96A06-8266-4007-B91A-102C5D5E214E}" type="slidenum">
              <a:rPr lang="en-US" altLang="zh-CN">
                <a:latin typeface="Times New Roman" panose="02020603050405020304" pitchFamily="18" charset="0"/>
              </a:rPr>
              <a:pPr eaLnBrk="1" hangingPunct="1"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F33D588-48BA-492A-8CF2-B915DBFCEA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0BBF7040-2AC6-4BBB-852C-C59B524E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E28C947E-E778-4AFF-8B0C-1861D660A7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56B158-0196-4196-A8A7-66D89FAF12AD}" type="slidenum">
              <a:rPr lang="en-US" altLang="zh-CN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65C2A2E4-70CD-42B6-8D23-4374943C53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63934DC7-65E1-4463-85A5-ECAD9848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BC8D2090-4154-4F8C-A45B-72432013C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26A0AB-9E74-42D2-B96A-AD7C1107BA24}" type="slidenum">
              <a:rPr lang="en-US" altLang="zh-CN">
                <a:latin typeface="Times New Roman" panose="02020603050405020304" pitchFamily="18" charset="0"/>
              </a:rPr>
              <a:pPr eaLnBrk="1" hangingPunct="1"/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37E770DA-DBBE-4914-86C4-BE9D3C7A3E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1BC3045-50A0-4622-B26A-457B1E765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C6BD1542-A36E-423F-B41A-D4AF2BB83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9E0C4D-4279-48A4-982F-57D3764B2276}" type="slidenum">
              <a:rPr lang="en-US" altLang="zh-CN">
                <a:latin typeface="Times New Roman" panose="02020603050405020304" pitchFamily="18" charset="0"/>
              </a:rPr>
              <a:pPr eaLnBrk="1" hangingPunct="1"/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F209276-4E13-4D5D-89E6-254F2C8BE6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8513" y="327025"/>
            <a:ext cx="5091112" cy="3817938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7A1D6691-F760-4226-949F-891325CD9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87850"/>
            <a:ext cx="5648325" cy="495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r>
              <a:rPr lang="en-US" altLang="zh-CN" b="1"/>
              <a:t>Layer 1 of 2 </a:t>
            </a:r>
          </a:p>
          <a:p>
            <a:pPr eaLnBrk="1" hangingPunct="1"/>
            <a:r>
              <a:rPr lang="en-US" altLang="zh-CN" b="1"/>
              <a:t>Emphasize: </a:t>
            </a:r>
            <a:r>
              <a:rPr lang="en-US" altLang="zh-CN"/>
              <a:t>Each VLAN has a unique, four-digit number that can be from 1 to 1001. To add a VLAN to the VLAN database, the minimum parameter required is the VLAN number.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145CFDA-D1B3-4C8E-8A92-46B7A22BD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F1F6CC-1AA9-40FC-8781-B9DA5CB3325D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C622963-11C0-47CB-85E3-48576E57C3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3429C4B2-044D-4422-A20D-4A90572F4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0E3463D7-97C0-477F-9E3B-97AB8DA72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0DEB0F-7334-479F-8C67-DEF6A2FF53E7}" type="slidenum">
              <a:rPr lang="en-US" altLang="zh-CN">
                <a:latin typeface="Times New Roman" panose="02020603050405020304" pitchFamily="18" charset="0"/>
              </a:rPr>
              <a:pPr eaLnBrk="1" hangingPunct="1"/>
              <a:t>60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42D4FA5F-42B3-4BC5-8CA3-1293C1B6A7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798513" y="327025"/>
            <a:ext cx="5091112" cy="3817938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0EDDCB9E-3032-453D-8D43-1E57EEF7D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4387850"/>
            <a:ext cx="5648325" cy="4956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pPr eaLnBrk="1" hangingPunct="1"/>
            <a:r>
              <a:rPr lang="en-US" altLang="zh-CN" b="1"/>
              <a:t>Layer 1 of 2 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97DD1E83-A753-4180-A2B2-A00D61B17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D74E21-0EE8-42F9-A889-A21E8AD7A995}" type="slidenum">
              <a:rPr lang="en-US" altLang="zh-CN">
                <a:latin typeface="Times New Roman" panose="02020603050405020304" pitchFamily="18" charset="0"/>
              </a:rPr>
              <a:pPr eaLnBrk="1" hangingPunct="1"/>
              <a:t>61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D4D4D424-79DA-4B7F-ABF6-9914481538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7A522A7A-B94A-429F-AA0F-DC4316166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6DBFECC6-C576-4911-9C30-DCA068BD7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01E182-F695-48AA-9EE3-BE887E7F5DC1}" type="slidenum">
              <a:rPr lang="en-US" altLang="zh-CN">
                <a:latin typeface="Times New Roman" panose="02020603050405020304" pitchFamily="18" charset="0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23CDCE58-DFF4-4CB6-AC42-48C062D1A3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7321A3CB-2F25-44A6-8E70-6C1270D5F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BA6F148-A1CF-4711-91BE-1FCE35EFE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EEB139-976C-419E-88AD-C3B50290A3F6}" type="slidenum">
              <a:rPr lang="en-US" altLang="zh-CN">
                <a:latin typeface="Times New Roman" panose="02020603050405020304" pitchFamily="18" charset="0"/>
              </a:rPr>
              <a:pPr eaLnBrk="1" hangingPunct="1"/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C54BA9B0-A67A-4369-BF53-BA112ECFDA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BBE98F7-1475-4AD5-BEB0-1A2FD2D1C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51F5078E-F280-45E8-9A99-58DA417C9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0A9430-1843-4DE1-8241-F90D1ADF7F32}" type="slidenum">
              <a:rPr lang="en-US" altLang="zh-CN">
                <a:latin typeface="Times New Roman" panose="02020603050405020304" pitchFamily="18" charset="0"/>
              </a:rPr>
              <a:pPr eaLnBrk="1" hangingPunct="1"/>
              <a:t>64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E2D1BC4-1911-4044-8252-F1922BB926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80A474F2-F4F4-4D87-A326-5F4F137E1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C86C067E-0D13-482E-960B-22B843F05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C573E2-48FA-4A53-B74F-ADF61E7B0E12}" type="slidenum">
              <a:rPr lang="en-US" altLang="zh-CN">
                <a:latin typeface="Times New Roman" panose="02020603050405020304" pitchFamily="18" charset="0"/>
              </a:rPr>
              <a:pPr eaLnBrk="1" hangingPunct="1"/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A956F5D-85F7-4A60-8FDE-AE95A24D8D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9FF25F0-678E-4D70-B46D-95A7D01D8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E641C479-7887-4DF1-8AE4-28D64E091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465BC9-2599-4456-B6A3-8E364367030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F640391A-8B4A-455A-9DC1-287CAE5666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005ED779-B339-4F56-BF47-D15795E6B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0F1524B7-44DD-4A1E-AD83-01F48E7E2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E5DC8-5AEB-4AF5-B0CC-41E150EA67EF}" type="slidenum">
              <a:rPr lang="en-US" altLang="zh-CN"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BF6E5451-ECAD-4482-8FCF-856D0A80D6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DA1E421C-5DFF-4D82-A352-DF843C854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5DD2535E-2CA9-40F1-A354-7DD1DA447C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008942B3-70EF-4E45-AFEF-A4EADB35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03250807-808B-4E57-8E3B-77FB6AAA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FB64C7-C8FD-4A8F-B22E-8827FBC2E20C}" type="slidenum">
              <a:rPr lang="zh-CN" altLang="en-US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B2A8CFA-33C0-4778-A5C3-824CE13BA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5BD7FE-0AAD-4277-B5D5-F1C62DC369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BCAB448-723C-4EC7-B5EB-165A6AAC50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CF3C0EC-ED35-4CDF-B772-846F78E1B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2150E682-A28C-43C8-949A-740C1AD3C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FF8D8E-7FC8-4D94-8781-48F56B38B911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9540ABB-715F-4D0E-A4BE-67365E86D2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82F98AD-7BF7-4CB6-B191-1C8D8EAD2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17D525-53BE-4B3D-BB56-D07591C65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A77024-2982-4FAA-8619-40E6F27535F2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6196042-9CB9-4E7B-AD2D-07121D57FB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B98C282-8D40-4A02-8D5B-DCE043E2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705350"/>
            <a:ext cx="4868863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0FF3DDB9-6F5E-4E1B-95C5-DAFD3D55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583F77D-AB35-43A5-A38E-3902005B7E2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372225" y="26035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9" name="BMP 图像" r:id="rId3" imgW="2971429" imgH="781159" progId="Paint.Picture">
                  <p:embed/>
                </p:oleObj>
              </mc:Choice>
              <mc:Fallback>
                <p:oleObj name="BMP 图像" r:id="rId3" imgW="2971429" imgH="781159" progId="Paint.Picture">
                  <p:embed/>
                  <p:pic>
                    <p:nvPicPr>
                      <p:cNvPr id="8195" name="Object 8">
                        <a:extLst>
                          <a:ext uri="{FF2B5EF4-FFF2-40B4-BE49-F238E27FC236}">
                            <a16:creationId xmlns:a16="http://schemas.microsoft.com/office/drawing/2014/main" id="{E60BE424-9C72-46D3-818F-280B40DA0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035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5F5DFE-41FC-47B1-8FE9-E3407B139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F20D28-8FCC-477A-9077-CFD93C285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34B32E-2E42-48C0-839D-0D0A0DE1C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A04A1F-9F15-46F8-97AB-C748076D31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629459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A287F3-163C-4DD0-8EEC-F9404F88E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EEF9AB-5113-4A10-86EF-3D7405976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8AE2137-38C5-4F8E-ADB6-B0749D386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AD761-867A-4EC3-A8D9-93825E8AF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427933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6EC613-A951-44CB-BE7A-57AE41874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B466486-DE69-4DE1-AE83-E25E784A1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FBAC4D4-FD6B-4845-B4C5-7BA52E4C8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D3E27-AE2D-4B02-81A0-8E603D0030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28969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>
            <a:extLst>
              <a:ext uri="{FF2B5EF4-FFF2-40B4-BE49-F238E27FC236}">
                <a16:creationId xmlns:a16="http://schemas.microsoft.com/office/drawing/2014/main" id="{A3637CF8-08C3-4C44-AEB7-97E910BC13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14480" y="2786058"/>
            <a:ext cx="7127875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1A3790-9852-4ADA-BFC2-168073CCF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CF7A0AE-C689-4E8B-935A-ACF62FC2D0D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714500" y="6127750"/>
          <a:ext cx="7429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3" name="BMP 图像" r:id="rId4" imgW="7430537" imgH="724001" progId="Paint.Picture">
                  <p:embed/>
                </p:oleObj>
              </mc:Choice>
              <mc:Fallback>
                <p:oleObj name="BMP 图像" r:id="rId4" imgW="7430537" imgH="724001" progId="Paint.Picture">
                  <p:embed/>
                  <p:pic>
                    <p:nvPicPr>
                      <p:cNvPr id="9219" name="Object 2">
                        <a:extLst>
                          <a:ext uri="{FF2B5EF4-FFF2-40B4-BE49-F238E27FC236}">
                            <a16:creationId xmlns:a16="http://schemas.microsoft.com/office/drawing/2014/main" id="{518E8139-475D-4B8F-BB1C-D16BF2E30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6127750"/>
                        <a:ext cx="7429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1214422"/>
            <a:ext cx="6672282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78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E9DE89-2B54-4E26-BC80-CB3410B1D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2E220C-BBA7-4AE1-8413-1CF229CD7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E502C66-69FF-47BB-8AA1-C3963DA86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B63C5-9209-47F8-B454-EFCACF448F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27477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874F52-9E89-43D4-81BA-5770BEF72F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638B17-C236-4D20-95FD-5A4D3EB07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BDF5853-D0A6-424F-81B5-44617A8A9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FA929-94A4-4B12-83D0-B0F672988C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11123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C52A84-BC52-4561-BB46-F8D7117D7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8D63C07-8E00-4381-AC9B-0E7970F09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5F45DFC-2AE1-417B-A244-C36E356B6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7A0EC-9A1F-44B6-9608-BDDE47C848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89353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A4BF2-9581-4780-B037-02CDA7017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1C971-76A9-4243-B905-776D252DE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295A-E77A-4A98-9F91-4C4D1869B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2622D-8316-410D-9D37-0F99A271F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97702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46EC4E1-DAE8-48EE-8836-42E52E86B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74E93F-2809-49DA-B1DB-EA1A9F819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E18D7C3-33CF-4BB2-B33A-CAF1F3088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8B42C-83A1-4F26-A85A-0B86B595B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66136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A68A6EF-D18F-4FEA-B280-62AA28765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FA959F-55F5-42AD-884D-20C6129BC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52FB47A-4471-4507-981B-309069ACE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D5DC3-AB51-4112-AC31-7B3ECE8FEE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872637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A131F5-37A3-4B1B-A687-CEDB54971E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DA80D54-9F22-4AAD-865B-079450D57A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0853F46-13B7-4B7C-8289-0961366D7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71ADA-3267-4D96-9AA3-72C90795E7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100310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5BFEDD-71F3-4FE0-9761-48079BA641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51FAD7-0936-4BDA-AD57-4179572F6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87B5B9E-7FBD-4DCA-8EE2-C27B9B1B8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3C718-304F-441F-94BE-0292F3F64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07085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F8FECFE0-2776-4AAE-BD70-2F9DB2DE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DFFE80AE-574C-4139-BEA1-DC148FA09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9684" name="AutoShape 4">
            <a:extLst>
              <a:ext uri="{FF2B5EF4-FFF2-40B4-BE49-F238E27FC236}">
                <a16:creationId xmlns:a16="http://schemas.microsoft.com/office/drawing/2014/main" id="{C7A82165-6211-4031-A09C-CFD5EA6D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9685" name="Line 5">
            <a:extLst>
              <a:ext uri="{FF2B5EF4-FFF2-40B4-BE49-F238E27FC236}">
                <a16:creationId xmlns:a16="http://schemas.microsoft.com/office/drawing/2014/main" id="{CA404F7A-591A-420E-8D62-878437CA4A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5976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CC34E84-969C-4310-9982-305044C136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2C6AD1C9-7B5F-4317-9C74-7F53557306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9688" name="Rectangle 8">
            <a:extLst>
              <a:ext uri="{FF2B5EF4-FFF2-40B4-BE49-F238E27FC236}">
                <a16:creationId xmlns:a16="http://schemas.microsoft.com/office/drawing/2014/main" id="{B21474B0-FFE5-4730-8C57-40AB280F8A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2B975C-8EB1-4C9B-BDC5-9D15D08E4AE0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1026" name="Object 9">
            <a:extLst>
              <a:ext uri="{FF2B5EF4-FFF2-40B4-BE49-F238E27FC236}">
                <a16:creationId xmlns:a16="http://schemas.microsoft.com/office/drawing/2014/main" id="{0E1BDDC1-D90F-4936-9AF0-2FA49A82B79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372225" y="260350"/>
          <a:ext cx="2438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MP 图像" r:id="rId15" imgW="2971429" imgH="781159" progId="Paint.Picture">
                  <p:embed/>
                </p:oleObj>
              </mc:Choice>
              <mc:Fallback>
                <p:oleObj name="BMP 图像" r:id="rId15" imgW="2971429" imgH="78115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0350"/>
                        <a:ext cx="24384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ransition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png"/><Relationship Id="rId4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>
            <a:extLst>
              <a:ext uri="{FF2B5EF4-FFF2-40B4-BE49-F238E27FC236}">
                <a16:creationId xmlns:a16="http://schemas.microsoft.com/office/drawing/2014/main" id="{6B51CC95-97DD-4AFF-BCAF-C4E8011C9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214438"/>
            <a:ext cx="6529388" cy="1470025"/>
          </a:xfrm>
        </p:spPr>
        <p:txBody>
          <a:bodyPr/>
          <a:lstStyle/>
          <a:p>
            <a:pPr eaLnBrk="1" hangingPunct="1"/>
            <a:r>
              <a:rPr lang="en-US" altLang="zh-CN"/>
              <a:t>LAN Switching and VLAN</a:t>
            </a:r>
            <a:endParaRPr lang="zh-CN" altLang="en-US"/>
          </a:p>
        </p:txBody>
      </p:sp>
      <p:pic>
        <p:nvPicPr>
          <p:cNvPr id="10243" name="Picture 23">
            <a:extLst>
              <a:ext uri="{FF2B5EF4-FFF2-40B4-BE49-F238E27FC236}">
                <a16:creationId xmlns:a16="http://schemas.microsoft.com/office/drawing/2014/main" id="{02B9225D-9683-4B58-97D4-5CEA623B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286375"/>
            <a:ext cx="1079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6F5C1FD-663A-46A4-8C21-2C8EF6909D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 3 Switching</a:t>
            </a:r>
          </a:p>
        </p:txBody>
      </p:sp>
      <p:pic>
        <p:nvPicPr>
          <p:cNvPr id="19459" name="Picture 3" descr="Layer 3 Switching">
            <a:extLst>
              <a:ext uri="{FF2B5EF4-FFF2-40B4-BE49-F238E27FC236}">
                <a16:creationId xmlns:a16="http://schemas.microsoft.com/office/drawing/2014/main" id="{F30DA8D2-7C66-498E-93CD-3C1A9454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36725"/>
            <a:ext cx="684053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652979-04BB-42C1-A5FF-16731EACFC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 4 Switching</a:t>
            </a:r>
          </a:p>
        </p:txBody>
      </p:sp>
      <p:pic>
        <p:nvPicPr>
          <p:cNvPr id="20483" name="Picture 3" descr="Layer 4 Switching">
            <a:extLst>
              <a:ext uri="{FF2B5EF4-FFF2-40B4-BE49-F238E27FC236}">
                <a16:creationId xmlns:a16="http://schemas.microsoft.com/office/drawing/2014/main" id="{1AEB819D-1585-409E-83FC-83F32954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27200"/>
            <a:ext cx="73437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E3ADEA-E804-417D-B156-EFF578787B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Multilayer Switching</a:t>
            </a:r>
          </a:p>
        </p:txBody>
      </p:sp>
      <p:pic>
        <p:nvPicPr>
          <p:cNvPr id="21507" name="Picture 3" descr="Multilayer Switching">
            <a:extLst>
              <a:ext uri="{FF2B5EF4-FFF2-40B4-BE49-F238E27FC236}">
                <a16:creationId xmlns:a16="http://schemas.microsoft.com/office/drawing/2014/main" id="{08B7D043-0504-46D8-AD08-27E0C294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9738"/>
            <a:ext cx="6408737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988C81A-3F97-456F-A0BE-FDAF31676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Switching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The Spanning-Tree Protocol</a:t>
            </a:r>
          </a:p>
          <a:p>
            <a:pPr eaLnBrk="1" hangingPunct="1"/>
            <a:r>
              <a:rPr lang="en-US" altLang="zh-CN"/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487F944-8328-42FD-8B3C-430F052B5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A34ADFC-F76A-4052-9BAF-36DD8C27D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10D9DA47-8678-4C7F-9ACD-1081A2F5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404495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B669DFD-8206-49F6-93F0-F997C590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</a:pPr>
            <a:r>
              <a:rPr lang="en-US" altLang="zh-CN" sz="2800">
                <a:latin typeface="Arial" panose="020B0604020202020204" pitchFamily="34" charset="0"/>
              </a:rPr>
              <a:t>Loops may occur in a network for a variety of reasons.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Usually loops in networks are the result of a deliberate attempt to provide redundancy.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Can also occur by configuration error</a:t>
            </a:r>
          </a:p>
          <a:p>
            <a:pPr lvl="3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Two primary reasons loops can be absolutely disastrous in a bridged network:</a:t>
            </a:r>
          </a:p>
          <a:p>
            <a:pPr lvl="4" eaLnBrk="1" hangingPunct="1">
              <a:spcBef>
                <a:spcPct val="2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broadcast loops</a:t>
            </a:r>
          </a:p>
          <a:p>
            <a:pPr lvl="4" eaLnBrk="1" hangingPunct="1">
              <a:spcBef>
                <a:spcPct val="25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bridge-table corruption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D5BC021-CB3D-43E8-8EC5-0843D2F3C3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836613"/>
            <a:ext cx="6661150" cy="533400"/>
          </a:xfrm>
        </p:spPr>
        <p:txBody>
          <a:bodyPr/>
          <a:lstStyle/>
          <a:p>
            <a:pPr eaLnBrk="1" hangingPunct="1"/>
            <a:r>
              <a:rPr lang="en-US" altLang="zh-CN"/>
              <a:t>Bridging Loops</a:t>
            </a: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C0E10E7-8076-4076-B34B-88B8D9CB9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Redundancy Creates Loops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DB12B450-3063-43A9-A025-F82E4DE9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28233" r="41406" b="25391"/>
          <a:stretch>
            <a:fillRect/>
          </a:stretch>
        </p:blipFill>
        <p:spPr bwMode="auto">
          <a:xfrm>
            <a:off x="755650" y="1720850"/>
            <a:ext cx="69850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D641B87-16EE-4EB0-B152-322EE3A58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36613"/>
            <a:ext cx="8610600" cy="534987"/>
          </a:xfrm>
        </p:spPr>
        <p:txBody>
          <a:bodyPr/>
          <a:lstStyle/>
          <a:p>
            <a:pPr eaLnBrk="1" hangingPunct="1"/>
            <a:r>
              <a:rPr lang="en-US" altLang="zh-CN"/>
              <a:t>L2 Loops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55291D8-7A0D-4FAD-A8D1-0DF24E4F9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592263"/>
            <a:ext cx="8597900" cy="4346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Broadcasts and Layer 2 loops can be a dangerous combination.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Ethernet frames have no TTL field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After an Ethernet frame starts to loop, it will probably continue until someone shuts off one of the switches or breaks a link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r>
              <a:rPr lang="en-US" altLang="zh-CN" sz="2400">
                <a:cs typeface="Arial" panose="020B0604020202020204" pitchFamily="34" charset="0"/>
              </a:rPr>
              <a:t>The switches will flip flop the bridging table entry for Host A (creating extremely high CPU utilization).</a:t>
            </a:r>
          </a:p>
          <a:p>
            <a:pPr eaLnBrk="1" hangingPunct="1">
              <a:lnSpc>
                <a:spcPct val="150000"/>
              </a:lnSpc>
              <a:buSzPct val="95000"/>
              <a:buFont typeface="Wingdings" panose="05000000000000000000" pitchFamily="2" charset="2"/>
              <a:buChar char="p"/>
            </a:pPr>
            <a:endParaRPr lang="en-US" altLang="zh-CN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B4A6E624-BDCB-41CF-80F7-83F6E430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3958" r="50781" b="27083"/>
          <a:stretch>
            <a:fillRect/>
          </a:stretch>
        </p:blipFill>
        <p:spPr bwMode="auto">
          <a:xfrm>
            <a:off x="2271713" y="1763713"/>
            <a:ext cx="4876800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73777134-A4DE-40ED-B1C0-1CE4F154C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976313"/>
            <a:ext cx="8799512" cy="581025"/>
          </a:xfrm>
        </p:spPr>
        <p:txBody>
          <a:bodyPr/>
          <a:lstStyle/>
          <a:p>
            <a:pPr eaLnBrk="1" hangingPunct="1"/>
            <a:r>
              <a:rPr lang="en-US" altLang="zh-CN"/>
              <a:t>L2 Loops - Flooded unicast frames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AECF0DC-5A49-445D-8894-808FFEE04CE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14600"/>
            <a:ext cx="1447800" cy="1143000"/>
            <a:chOff x="288" y="1584"/>
            <a:chExt cx="912" cy="720"/>
          </a:xfrm>
        </p:grpSpPr>
        <p:sp>
          <p:nvSpPr>
            <p:cNvPr id="26661" name="AutoShape 5">
              <a:extLst>
                <a:ext uri="{FF2B5EF4-FFF2-40B4-BE49-F238E27FC236}">
                  <a16:creationId xmlns:a16="http://schemas.microsoft.com/office/drawing/2014/main" id="{09709ED0-DC59-416C-9CA8-C98E60EB2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912" cy="720"/>
            </a:xfrm>
            <a:prstGeom prst="wedgeRectCallout">
              <a:avLst>
                <a:gd name="adj1" fmla="val 79606"/>
                <a:gd name="adj2" fmla="val 490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62" name="Text Box 6">
              <a:extLst>
                <a:ext uri="{FF2B5EF4-FFF2-40B4-BE49-F238E27FC236}">
                  <a16:creationId xmlns:a16="http://schemas.microsoft.com/office/drawing/2014/main" id="{D2B10787-7252-4A98-8AF3-A2FB30B29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520EE8B6-BCDE-4E35-B20B-E432A00F543F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19400"/>
            <a:ext cx="1828800" cy="685800"/>
            <a:chOff x="1767" y="1776"/>
            <a:chExt cx="1152" cy="432"/>
          </a:xfrm>
        </p:grpSpPr>
        <p:sp>
          <p:nvSpPr>
            <p:cNvPr id="26658" name="Line 8">
              <a:extLst>
                <a:ext uri="{FF2B5EF4-FFF2-40B4-BE49-F238E27FC236}">
                  <a16:creationId xmlns:a16="http://schemas.microsoft.com/office/drawing/2014/main" id="{DFB737D4-3A69-4135-AA0C-5FD72AE74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9" name="Line 9">
              <a:extLst>
                <a:ext uri="{FF2B5EF4-FFF2-40B4-BE49-F238E27FC236}">
                  <a16:creationId xmlns:a16="http://schemas.microsoft.com/office/drawing/2014/main" id="{08E73A7A-390E-4DF5-A820-FFE507724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7" y="2016"/>
              <a:ext cx="115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60" name="Line 10">
              <a:extLst>
                <a:ext uri="{FF2B5EF4-FFF2-40B4-BE49-F238E27FC236}">
                  <a16:creationId xmlns:a16="http://schemas.microsoft.com/office/drawing/2014/main" id="{471FA15B-EAC9-4030-8DC2-AD24C79F2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F882A01-6EAE-4047-A234-35D971943DC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819400"/>
            <a:ext cx="1828800" cy="685800"/>
            <a:chOff x="2928" y="1776"/>
            <a:chExt cx="1152" cy="432"/>
          </a:xfrm>
        </p:grpSpPr>
        <p:sp>
          <p:nvSpPr>
            <p:cNvPr id="26655" name="Line 12">
              <a:extLst>
                <a:ext uri="{FF2B5EF4-FFF2-40B4-BE49-F238E27FC236}">
                  <a16:creationId xmlns:a16="http://schemas.microsoft.com/office/drawing/2014/main" id="{DD3B0DAB-D962-4FBB-861F-84A930FD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6" name="Line 13">
              <a:extLst>
                <a:ext uri="{FF2B5EF4-FFF2-40B4-BE49-F238E27FC236}">
                  <a16:creationId xmlns:a16="http://schemas.microsoft.com/office/drawing/2014/main" id="{1C56FD82-3C9E-49B8-A54F-A8EDF837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16"/>
              <a:ext cx="1152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7" name="Line 14">
              <a:extLst>
                <a:ext uri="{FF2B5EF4-FFF2-40B4-BE49-F238E27FC236}">
                  <a16:creationId xmlns:a16="http://schemas.microsoft.com/office/drawing/2014/main" id="{39871DF2-EE9E-40CD-8E1F-9BA67953C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16"/>
              <a:ext cx="0" cy="19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76510DE6-BFD8-42A5-8453-BF87E33E8FF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1143000"/>
            <a:chOff x="4560" y="1536"/>
            <a:chExt cx="912" cy="720"/>
          </a:xfrm>
        </p:grpSpPr>
        <p:sp>
          <p:nvSpPr>
            <p:cNvPr id="26653" name="AutoShape 16">
              <a:extLst>
                <a:ext uri="{FF2B5EF4-FFF2-40B4-BE49-F238E27FC236}">
                  <a16:creationId xmlns:a16="http://schemas.microsoft.com/office/drawing/2014/main" id="{77A60C34-AA3E-4D07-9C60-A899389AF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36"/>
              <a:ext cx="912" cy="720"/>
            </a:xfrm>
            <a:prstGeom prst="wedgeRectCallout">
              <a:avLst>
                <a:gd name="adj1" fmla="val -66778"/>
                <a:gd name="adj2" fmla="val 515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54" name="Text Box 17">
              <a:extLst>
                <a:ext uri="{FF2B5EF4-FFF2-40B4-BE49-F238E27FC236}">
                  <a16:creationId xmlns:a16="http://schemas.microsoft.com/office/drawing/2014/main" id="{9E454D2D-8DB9-4181-A5EA-7607F8B7E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584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4114A27F-6EC9-4788-8DA4-CF9BECEE106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3657600" cy="381000"/>
            <a:chOff x="1776" y="2544"/>
            <a:chExt cx="2304" cy="240"/>
          </a:xfrm>
        </p:grpSpPr>
        <p:sp>
          <p:nvSpPr>
            <p:cNvPr id="26650" name="Line 19">
              <a:extLst>
                <a:ext uri="{FF2B5EF4-FFF2-40B4-BE49-F238E27FC236}">
                  <a16:creationId xmlns:a16="http://schemas.microsoft.com/office/drawing/2014/main" id="{4CEC1F01-6BD3-48A8-90A7-2CE0329D1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1" name="Line 20">
              <a:extLst>
                <a:ext uri="{FF2B5EF4-FFF2-40B4-BE49-F238E27FC236}">
                  <a16:creationId xmlns:a16="http://schemas.microsoft.com/office/drawing/2014/main" id="{44C0F8A8-600F-4522-A27F-AB1FA35A2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52" name="Line 21">
              <a:extLst>
                <a:ext uri="{FF2B5EF4-FFF2-40B4-BE49-F238E27FC236}">
                  <a16:creationId xmlns:a16="http://schemas.microsoft.com/office/drawing/2014/main" id="{E5ACE5F6-5259-41AF-AFC7-5BF9C7273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F821909D-346F-43A6-BC8F-B97FF93A3B6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62400"/>
            <a:ext cx="3657600" cy="381000"/>
            <a:chOff x="1776" y="2544"/>
            <a:chExt cx="2304" cy="240"/>
          </a:xfrm>
        </p:grpSpPr>
        <p:sp>
          <p:nvSpPr>
            <p:cNvPr id="26647" name="Line 23">
              <a:extLst>
                <a:ext uri="{FF2B5EF4-FFF2-40B4-BE49-F238E27FC236}">
                  <a16:creationId xmlns:a16="http://schemas.microsoft.com/office/drawing/2014/main" id="{6F6DD116-BE93-4DC3-AFA6-DE871C5A6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8" name="Line 24">
              <a:extLst>
                <a:ext uri="{FF2B5EF4-FFF2-40B4-BE49-F238E27FC236}">
                  <a16:creationId xmlns:a16="http://schemas.microsoft.com/office/drawing/2014/main" id="{E61BA6D1-FB97-42B7-AF73-7E2491592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AE9D6440-D4E7-4276-AEA5-68F72B858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E62599E4-9874-4966-8A19-0F88BE6B1D8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14600"/>
            <a:ext cx="1447800" cy="1143000"/>
            <a:chOff x="288" y="1584"/>
            <a:chExt cx="912" cy="720"/>
          </a:xfrm>
        </p:grpSpPr>
        <p:sp>
          <p:nvSpPr>
            <p:cNvPr id="26645" name="AutoShape 27">
              <a:extLst>
                <a:ext uri="{FF2B5EF4-FFF2-40B4-BE49-F238E27FC236}">
                  <a16:creationId xmlns:a16="http://schemas.microsoft.com/office/drawing/2014/main" id="{C592D349-8721-428D-9915-F15D047D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84"/>
              <a:ext cx="912" cy="720"/>
            </a:xfrm>
            <a:prstGeom prst="wedgeRectCallout">
              <a:avLst>
                <a:gd name="adj1" fmla="val 79606"/>
                <a:gd name="adj2" fmla="val 490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46" name="Text Box 28">
              <a:extLst>
                <a:ext uri="{FF2B5EF4-FFF2-40B4-BE49-F238E27FC236}">
                  <a16:creationId xmlns:a16="http://schemas.microsoft.com/office/drawing/2014/main" id="{C4D5C1D1-3438-49CF-9E58-AA4F6CD8C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BE13013A-C91C-4D57-9D7C-38A83BA705A5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1143000"/>
            <a:chOff x="4560" y="1536"/>
            <a:chExt cx="912" cy="720"/>
          </a:xfrm>
        </p:grpSpPr>
        <p:sp>
          <p:nvSpPr>
            <p:cNvPr id="26643" name="AutoShape 30">
              <a:extLst>
                <a:ext uri="{FF2B5EF4-FFF2-40B4-BE49-F238E27FC236}">
                  <a16:creationId xmlns:a16="http://schemas.microsoft.com/office/drawing/2014/main" id="{E457EF9C-8ED6-49DB-926D-B4DD74A1F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36"/>
              <a:ext cx="912" cy="720"/>
            </a:xfrm>
            <a:prstGeom prst="wedgeRectCallout">
              <a:avLst>
                <a:gd name="adj1" fmla="val -66778"/>
                <a:gd name="adj2" fmla="val 51528"/>
              </a:avLst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644" name="Text Box 31">
              <a:extLst>
                <a:ext uri="{FF2B5EF4-FFF2-40B4-BE49-F238E27FC236}">
                  <a16:creationId xmlns:a16="http://schemas.microsoft.com/office/drawing/2014/main" id="{0606ACA3-0EEF-4BD7-884A-7F3B3DB7A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584"/>
              <a:ext cx="8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Where’s Host B? FLOOD</a:t>
              </a:r>
            </a:p>
          </p:txBody>
        </p:sp>
      </p:grpSp>
      <p:sp>
        <p:nvSpPr>
          <p:cNvPr id="646176" name="Text Box 32">
            <a:extLst>
              <a:ext uri="{FF2B5EF4-FFF2-40B4-BE49-F238E27FC236}">
                <a16:creationId xmlns:a16="http://schemas.microsoft.com/office/drawing/2014/main" id="{BA9CB3B8-3333-4815-89C5-41DA24C5E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100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Uh oh.</a:t>
            </a:r>
          </a:p>
        </p:txBody>
      </p:sp>
      <p:sp>
        <p:nvSpPr>
          <p:cNvPr id="26637" name="Text Box 33">
            <a:extLst>
              <a:ext uri="{FF2B5EF4-FFF2-40B4-BE49-F238E27FC236}">
                <a16:creationId xmlns:a16="http://schemas.microsoft.com/office/drawing/2014/main" id="{ACFF5D11-DB9C-4F42-AB3B-F376ED2D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2578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Removed from the network</a:t>
            </a:r>
          </a:p>
        </p:txBody>
      </p:sp>
      <p:grpSp>
        <p:nvGrpSpPr>
          <p:cNvPr id="10" name="Group 34">
            <a:extLst>
              <a:ext uri="{FF2B5EF4-FFF2-40B4-BE49-F238E27FC236}">
                <a16:creationId xmlns:a16="http://schemas.microsoft.com/office/drawing/2014/main" id="{46B90CB7-AE7F-4156-8299-3736C619D2D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95600" y="3200400"/>
            <a:ext cx="3581400" cy="381000"/>
            <a:chOff x="1776" y="2544"/>
            <a:chExt cx="2304" cy="240"/>
          </a:xfrm>
        </p:grpSpPr>
        <p:sp>
          <p:nvSpPr>
            <p:cNvPr id="26640" name="Line 35">
              <a:extLst>
                <a:ext uri="{FF2B5EF4-FFF2-40B4-BE49-F238E27FC236}">
                  <a16:creationId xmlns:a16="http://schemas.microsoft.com/office/drawing/2014/main" id="{68329876-D59A-4A70-AB05-22777CA2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44"/>
              <a:ext cx="0" cy="24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1" name="Line 36">
              <a:extLst>
                <a:ext uri="{FF2B5EF4-FFF2-40B4-BE49-F238E27FC236}">
                  <a16:creationId xmlns:a16="http://schemas.microsoft.com/office/drawing/2014/main" id="{85D4EBF0-D193-4DB6-BD10-26C732E61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784"/>
              <a:ext cx="2304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42" name="Line 37">
              <a:extLst>
                <a:ext uri="{FF2B5EF4-FFF2-40B4-BE49-F238E27FC236}">
                  <a16:creationId xmlns:a16="http://schemas.microsoft.com/office/drawing/2014/main" id="{2859C342-8B63-42B5-BFE8-86539FAE6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24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46182" name="Text Box 38">
            <a:extLst>
              <a:ext uri="{FF2B5EF4-FFF2-40B4-BE49-F238E27FC236}">
                <a16:creationId xmlns:a16="http://schemas.microsoft.com/office/drawing/2014/main" id="{1DC459F2-2EEF-44D9-B73E-CBC53500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3306763"/>
            <a:ext cx="283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And the floods continue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287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6" grpId="0" autoUpdateAnimBg="0"/>
      <p:bldP spid="646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D5A9E0-A6CB-4AED-9C25-132332A91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 of STP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660B73D-E8DD-4A23-BD44-A3ED9EBF1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30375"/>
            <a:ext cx="8602663" cy="54435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/>
              <a:t>Elements of the Spanning Tree Protocol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/>
              <a:t>Main function: </a:t>
            </a:r>
            <a:r>
              <a:rPr lang="en-US" altLang="zh-CN" sz="2400">
                <a:solidFill>
                  <a:srgbClr val="003366"/>
                </a:solidFill>
              </a:rPr>
              <a:t>allow redundant paths in a switched/bridged network</a:t>
            </a:r>
            <a:r>
              <a:rPr lang="en-US" altLang="zh-CN" sz="2400"/>
              <a:t> without incurring latency from the effects of loops.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/>
              <a:t>STP prevents loops by </a:t>
            </a:r>
            <a:r>
              <a:rPr lang="en-US" altLang="zh-CN" sz="2400">
                <a:solidFill>
                  <a:srgbClr val="003366"/>
                </a:solidFill>
              </a:rPr>
              <a:t>calculating a stable spanning-tree</a:t>
            </a:r>
            <a:r>
              <a:rPr lang="en-US" altLang="zh-CN" sz="2400"/>
              <a:t> network topology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3366"/>
                </a:solidFill>
              </a:rPr>
              <a:t>Spanning-tree frames</a:t>
            </a:r>
            <a:r>
              <a:rPr lang="en-US" altLang="zh-CN" sz="2400"/>
              <a:t> (called bridge protocol data units--BPDUs) are used to determine the spanning-tree topology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155CBA3-4AC9-4F85-94ED-1FFDDEFB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1440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Spanning Tree always uses the same four-step decision sequence: 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root BID (Bridge Identification) 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path cost to root bridge 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sender BID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Lowest port ID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90DA96-7596-4C8C-83E6-E62DC17D0E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STP Decision Sequence</a:t>
            </a: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C335E1-3A35-47DC-A89D-B044774E1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Switching</a:t>
            </a:r>
          </a:p>
          <a:p>
            <a:pPr eaLnBrk="1" hangingPunct="1"/>
            <a:r>
              <a:rPr lang="en-US" altLang="zh-CN"/>
              <a:t>The Spanning-Tree Protocol</a:t>
            </a:r>
          </a:p>
          <a:p>
            <a:pPr eaLnBrk="1" hangingPunct="1"/>
            <a:r>
              <a:rPr lang="en-US" altLang="zh-CN"/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A74CB27-1039-408C-83DE-9F7C7C7C8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AFB7271-8C50-473F-A60F-9004439DF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B38FBE5-208F-4FFF-8403-6CE93293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404495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F908F0-8381-4FB5-B442-4D906642F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BPDUs</a:t>
            </a:r>
          </a:p>
        </p:txBody>
      </p:sp>
      <p:pic>
        <p:nvPicPr>
          <p:cNvPr id="29699" name="Picture 3" descr="BPDU Layout">
            <a:extLst>
              <a:ext uri="{FF2B5EF4-FFF2-40B4-BE49-F238E27FC236}">
                <a16:creationId xmlns:a16="http://schemas.microsoft.com/office/drawing/2014/main" id="{F527F687-087E-4F66-9ADF-CF59ACC9F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700213"/>
            <a:ext cx="45402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>
            <a:extLst>
              <a:ext uri="{FF2B5EF4-FFF2-40B4-BE49-F238E27FC236}">
                <a16:creationId xmlns:a16="http://schemas.microsoft.com/office/drawing/2014/main" id="{184C9D96-01F2-48AE-B800-F05E2EAC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805488"/>
            <a:ext cx="4827587" cy="711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BPDUs are switch-to-switch traffic; they do not carry end-user traffic. 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040ECA6B-3524-4EAB-8F53-B5C8708B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0213"/>
            <a:ext cx="45862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STP establishes a root node, called the root bridge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The resulting tree originates from the root bridge.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Redundant links that are not part of the shortest path tree are blocked.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Data frames received on blocked links are dropped.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200"/>
              <a:t>The message that a switch sends, allowing the formation of a loop free logical topology, is BPDU</a:t>
            </a: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86CB14D-6EA8-4894-8280-6071CBD458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Bridge Identification/BID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D2F68F-3AE8-4B69-B906-EB091719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747838"/>
            <a:ext cx="8643937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08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A Bridge ID (BID):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</a:rPr>
              <a:t>8 bytes</a:t>
            </a:r>
          </a:p>
          <a:p>
            <a:pPr marL="847725" lvl="1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latin typeface="Arial" charset="0"/>
              </a:rPr>
              <a:t>The high-order BID subfield(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</a:rPr>
              <a:t>2 bytes</a:t>
            </a:r>
            <a:r>
              <a:rPr lang="en-US" altLang="zh-CN" sz="2800" dirty="0">
                <a:latin typeface="Arial" charset="0"/>
              </a:rPr>
              <a:t>): </a:t>
            </a:r>
            <a:r>
              <a:rPr lang="en-US" altLang="zh-CN" sz="2800" dirty="0">
                <a:solidFill>
                  <a:srgbClr val="002060"/>
                </a:solidFill>
                <a:latin typeface="Arial" charset="0"/>
              </a:rPr>
              <a:t>bridge priority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2</a:t>
            </a:r>
            <a:r>
              <a:rPr lang="en-US" altLang="zh-CN" sz="2800" baseline="30000" dirty="0">
                <a:latin typeface="Arial" charset="0"/>
              </a:rPr>
              <a:t>16</a:t>
            </a:r>
            <a:r>
              <a:rPr lang="en-US" altLang="zh-CN" sz="2800" dirty="0">
                <a:latin typeface="Arial" charset="0"/>
              </a:rPr>
              <a:t> possible values: 0-65,535 (default: 32,768)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SzPct val="11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Typically  expressed in a decimal format</a:t>
            </a:r>
          </a:p>
          <a:p>
            <a:pPr marL="847725" lvl="1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latin typeface="Arial" charset="0"/>
              </a:rPr>
              <a:t>The low-order subfield(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</a:rPr>
              <a:t>6 bytes</a:t>
            </a:r>
            <a:r>
              <a:rPr lang="en-US" altLang="zh-CN" sz="2800" dirty="0">
                <a:latin typeface="Arial" charset="0"/>
              </a:rPr>
              <a:t>): a </a:t>
            </a:r>
            <a:r>
              <a:rPr lang="en-US" altLang="zh-CN" sz="2800" dirty="0">
                <a:solidFill>
                  <a:srgbClr val="002060"/>
                </a:solidFill>
                <a:latin typeface="Arial" charset="0"/>
              </a:rPr>
              <a:t>MAC address </a:t>
            </a:r>
            <a:r>
              <a:rPr lang="en-US" altLang="zh-CN" sz="2800" dirty="0">
                <a:latin typeface="Arial" charset="0"/>
              </a:rPr>
              <a:t>assigned to the switch</a:t>
            </a:r>
          </a:p>
          <a:p>
            <a:pPr marL="1236663" lvl="2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charset="0"/>
              </a:rPr>
              <a:t>Expressed in hexadecimal format</a:t>
            </a:r>
          </a:p>
          <a:p>
            <a:pPr marL="3222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r>
              <a:rPr lang="en-US" altLang="zh-CN" sz="2800" i="1" u="sng" dirty="0">
                <a:latin typeface="Arial" charset="0"/>
              </a:rPr>
              <a:t>STP cost values: </a:t>
            </a:r>
            <a:r>
              <a:rPr lang="en-US" altLang="zh-CN" sz="2800" b="1" i="1" u="sng" dirty="0">
                <a:solidFill>
                  <a:srgbClr val="002060"/>
                </a:solidFill>
                <a:latin typeface="Arial" charset="0"/>
              </a:rPr>
              <a:t>lower costs are better</a:t>
            </a:r>
            <a:r>
              <a:rPr lang="en-US" altLang="zh-CN" sz="2800" i="1" u="sng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B5B4550-6BBF-4A36-8C6E-AF5792F9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7838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3200">
                <a:latin typeface="Arial" panose="020B0604020202020204" pitchFamily="34" charset="0"/>
              </a:rPr>
              <a:t>The switches elect a single root switch by looking for the switch with the lowest BID (often referred to as a root war).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3200">
                <a:latin typeface="Arial" panose="020B0604020202020204" pitchFamily="34" charset="0"/>
              </a:rPr>
              <a:t>If all the switches are using the default bridge priority of 32,768, the lowest MAC address serves as the tie-breaker.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7EC90BE-6FE3-4E0D-8298-DE918EB122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Electing the Root Switch</a:t>
            </a: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BE5F64B-7076-486E-AF25-20F7C5208E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Path Cost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ADBC989-3939-4333-90B2-BBF4F577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1275"/>
            <a:ext cx="9144000" cy="4667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Bridges use the concept of cost to evaluate how close they are to other bridges.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32774" name="Picture 4" descr="Path Cost">
            <a:extLst>
              <a:ext uri="{FF2B5EF4-FFF2-40B4-BE49-F238E27FC236}">
                <a16:creationId xmlns:a16="http://schemas.microsoft.com/office/drawing/2014/main" id="{29041A21-6AA3-4F7A-AE2E-F64D9170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17675"/>
            <a:ext cx="609758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CF763AB-8DD2-4814-BE74-15F01FC47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Five STP States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F0266EC-C86F-40CF-B4DD-72E86FE8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361363" cy="4267200"/>
          </a:xfrm>
        </p:spPr>
        <p:txBody>
          <a:bodyPr/>
          <a:lstStyle/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/>
              <a:t>States are established by configuring each port according to policy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/>
              <a:t>Then the STP modifies the states based on traffic patterns and potential loops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en-US" altLang="zh-CN"/>
              <a:t>The </a:t>
            </a:r>
            <a:r>
              <a:rPr lang="en-US" altLang="zh-CN">
                <a:solidFill>
                  <a:srgbClr val="003366"/>
                </a:solidFill>
              </a:rPr>
              <a:t>default order of STP states are: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Blocking</a:t>
            </a:r>
            <a:r>
              <a:rPr lang="en-US" altLang="zh-CN"/>
              <a:t>--no frames forwarded, BPDUs heard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Listening</a:t>
            </a:r>
            <a:r>
              <a:rPr lang="en-US" altLang="zh-CN"/>
              <a:t>--no frames forwarded, listening for data frames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Learning</a:t>
            </a:r>
            <a:r>
              <a:rPr lang="en-US" altLang="zh-CN"/>
              <a:t>--no frames forwarded, learning addresses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Forwarding</a:t>
            </a:r>
            <a:r>
              <a:rPr lang="en-US" altLang="zh-CN"/>
              <a:t>--frames forwarded, learning addresses</a:t>
            </a:r>
          </a:p>
          <a:p>
            <a:pPr marL="742950" lvl="2" indent="-228600" eaLnBrk="1" hangingPunct="1">
              <a:lnSpc>
                <a:spcPct val="90000"/>
              </a:lnSpc>
            </a:pPr>
            <a:r>
              <a:rPr lang="en-US" altLang="zh-CN">
                <a:solidFill>
                  <a:srgbClr val="003366"/>
                </a:solidFill>
              </a:rPr>
              <a:t>Disabled</a:t>
            </a:r>
            <a:r>
              <a:rPr lang="en-US" altLang="zh-CN"/>
              <a:t>--no frames forwarded, no BPDUs heard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452D9FD5-39BF-4987-B01D-69FB26BE3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4829175"/>
            <a:ext cx="0" cy="976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3DF29053-7FF1-439D-9D9E-5CC07D14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435292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blocking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B73B0FB5-4CFF-4980-8C03-F9DE365A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708650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forwarding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0438C2CF-B5DF-4ED6-9373-0C091255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4657725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20s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C73482FA-BDAA-4461-A018-076F99782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50530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15s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F58013DD-9C2A-4180-B7BC-E18404AA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4340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15s</a:t>
            </a: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97E6668-A146-4FE0-8162-34A1AA747A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Initial STP Convergence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CAB39D4-361A-4DCB-BA88-915BDB61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4813"/>
            <a:ext cx="914400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600">
                <a:latin typeface="Arial" panose="020B0604020202020204" pitchFamily="34" charset="0"/>
              </a:rPr>
              <a:t>When the network first starts, all the bridges flood the network with a mix of BPDU information.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7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600">
                <a:latin typeface="Arial" panose="020B0604020202020204" pitchFamily="34" charset="0"/>
              </a:rPr>
              <a:t>Immediately, they apply the decision sequence  allowing them to hone in on the set of BPDUs that form a single spanning tree for the entire network.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59DF41E-D65C-4DDD-A942-D2F46A366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76700"/>
            <a:ext cx="8081963" cy="2438400"/>
          </a:xfrm>
          <a:prstGeom prst="rect">
            <a:avLst/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1) 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Root switch decision</a:t>
            </a:r>
            <a:r>
              <a:rPr kumimoji="1"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 single root bridge is elected to act as the central point of this network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2) 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Electing the root ports: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All the remaining bridges calculate a set of root ports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(Step 3)</a:t>
            </a:r>
            <a:r>
              <a:rPr lang="en-US" altLang="zh-CN" sz="2400" b="1" i="1" u="sng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Electing the designated ports: </a:t>
            </a:r>
            <a:r>
              <a:rPr kumimoji="1" lang="en-US" altLang="zh-CN" sz="2400" b="1" dirty="0">
                <a:solidFill>
                  <a:srgbClr val="080808"/>
                </a:solidFill>
                <a:latin typeface="Times New Roman" pitchFamily="18" charset="0"/>
              </a:rPr>
              <a:t>All the remaining bridges calculate a set of designated ports</a:t>
            </a: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04525F5-1E2A-45C1-B35D-8329CDAEBD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Step1: Root Switch Decision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05A5EDC5-386C-4FF5-9411-C6E8160D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49323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 Announce itself as the root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 Checking all BPDUs received on the port as well as the BPDU that would be sent on that port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 For each arrived BPDU, if it is lower in value than the existing BPDU saved for the port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The old value is replaced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Char char="n"/>
            </a:pPr>
            <a:r>
              <a:rPr lang="en-US" altLang="zh-CN" sz="2200"/>
              <a:t>The sender of BPDU is accepted as the new root </a:t>
            </a:r>
          </a:p>
        </p:txBody>
      </p:sp>
      <p:pic>
        <p:nvPicPr>
          <p:cNvPr id="35844" name="Picture 7">
            <a:extLst>
              <a:ext uri="{FF2B5EF4-FFF2-40B4-BE49-F238E27FC236}">
                <a16:creationId xmlns:a16="http://schemas.microsoft.com/office/drawing/2014/main" id="{8E0E9C74-6F0E-42EE-A763-5652E186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5005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8">
            <a:extLst>
              <a:ext uri="{FF2B5EF4-FFF2-40B4-BE49-F238E27FC236}">
                <a16:creationId xmlns:a16="http://schemas.microsoft.com/office/drawing/2014/main" id="{0004DE31-789B-4CF7-A160-865C2F887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011488"/>
            <a:ext cx="709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</a:t>
            </a: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9E6A2D9-9035-4E96-AE2B-42B3C4CA4A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Step2: Electing the Root Ports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27AEB07-1118-45CB-A9FE-C3247950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3708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>
                <a:latin typeface="Arial" panose="020B0604020202020204" pitchFamily="34" charset="0"/>
              </a:rPr>
              <a:t>Every non-root bridge must select one root port.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The root port of a bridge is the port that is closest to the root bridge.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" panose="020B0604020202020204" pitchFamily="34" charset="0"/>
              </a:rPr>
              <a:t>The root path cost is the cumulative cost of all links to the root bridge.  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9F96AC4C-37BB-4B2C-B250-90A7311B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700213"/>
            <a:ext cx="5508625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>
            <a:extLst>
              <a:ext uri="{FF2B5EF4-FFF2-40B4-BE49-F238E27FC236}">
                <a16:creationId xmlns:a16="http://schemas.microsoft.com/office/drawing/2014/main" id="{8F98DC6D-DDB5-4801-9526-D8AA8326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43644"/>
            <a:ext cx="9144000" cy="75713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</a:rPr>
              <a:t>STP costs are incremented as BPDUs are received on a port, not as they are sent out a port. </a:t>
            </a:r>
            <a:endParaRPr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C4CACD4-4671-4CB2-A955-1F42A59221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Step3: Electing Designated Ports(I)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A8A97E4-4507-4A88-9C36-0E91CBABF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14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0850" indent="-4365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847725" indent="-3952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Each segment has one designated port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>
                <a:latin typeface="Arial" panose="020B0604020202020204" pitchFamily="34" charset="0"/>
              </a:rPr>
              <a:t>Functions as the single bridge /switch port that both sends and receives traffic to and from that segment and the root bridge.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The bridge/switch containing the designated port for a given segment is referred to as the </a:t>
            </a:r>
            <a:r>
              <a:rPr lang="en-US" altLang="zh-CN" sz="2800" i="1">
                <a:latin typeface="Arial" panose="020B0604020202020204" pitchFamily="34" charset="0"/>
              </a:rPr>
              <a:t>designated bridge</a:t>
            </a:r>
            <a:r>
              <a:rPr lang="en-US" altLang="zh-CN" sz="2800">
                <a:latin typeface="Arial" panose="020B0604020202020204" pitchFamily="34" charset="0"/>
              </a:rPr>
              <a:t> for that segment.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800">
                <a:latin typeface="Arial" panose="020B0604020202020204" pitchFamily="34" charset="0"/>
              </a:rPr>
              <a:t>All the bridges/switches will block the non-designated ports on them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C10422CB-5AFA-4D2D-8073-7AE648D3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6038"/>
            <a:ext cx="9144000" cy="4619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Every active port on the root bridge becomes a designated port</a:t>
            </a: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B0497DDF-1F99-40A5-B7E5-1BCD6237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662113"/>
            <a:ext cx="84709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C08BC3F9-53FE-4418-9570-1EEEA27B36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268288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400"/>
              <a:t>Step3: Electing Designated Ports(II)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4D3E0180-937C-4D36-B2AB-4A372E7B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5424488"/>
            <a:ext cx="1341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Blocked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4358A3-B69E-4D70-9278-3DBB0A2AE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 Operation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8B2ADCD-D8EB-4FFE-A4BC-FBA3DEE1D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64235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Switches perform two basic functions: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Building and maintaining switching tables</a:t>
            </a:r>
            <a:r>
              <a:rPr lang="en-US" altLang="zh-CN"/>
              <a:t> (similar to a bridge table) based on MAC addresses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Switching frames</a:t>
            </a:r>
            <a:r>
              <a:rPr lang="en-US" altLang="zh-CN"/>
              <a:t> out the interface to the destination</a:t>
            </a:r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C5207F5E-5A6C-4921-8988-7270F5997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671638"/>
          <a:ext cx="9142412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BMP 图像" r:id="rId4" imgW="9142857" imgH="4544059" progId="Paint.Picture">
                  <p:embed/>
                </p:oleObj>
              </mc:Choice>
              <mc:Fallback>
                <p:oleObj name="BMP 图像" r:id="rId4" imgW="9142857" imgH="45440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671638"/>
                        <a:ext cx="9142412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>
            <a:extLst>
              <a:ext uri="{FF2B5EF4-FFF2-40B4-BE49-F238E27FC236}">
                <a16:creationId xmlns:a16="http://schemas.microsoft.com/office/drawing/2014/main" id="{EE51E7FC-E794-4BF6-B19F-8AC23CCB8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Example of STP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08D7998-821D-448A-A01A-0C13F680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870075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latin typeface="Times New Roman" panose="02020603050405020304" pitchFamily="18" charset="0"/>
              </a:rPr>
              <a:t>Root switch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63112EE-5FEF-4AA0-A7B8-53714C0D8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27225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Designated port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22D983EC-1565-4AA3-9654-9EF24BC9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589280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Designated port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11C334D7-C0B7-48A7-8031-220A446F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3667125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Root port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7F88CC78-91D1-46C6-8E16-4134E5B2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3695700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Root port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F6835482-6C3C-4E88-BA57-44BD141A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5949950"/>
            <a:ext cx="267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Non-designated port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B84B81B2-9E8E-40B2-81D2-C5DB51E03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5430838"/>
            <a:ext cx="1274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Blocked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5E89823E-D666-461C-83F4-9CCA5F30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763963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solidFill>
                  <a:srgbClr val="003366"/>
                </a:solidFill>
                <a:latin typeface="Times New Roman" panose="02020603050405020304" pitchFamily="18" charset="0"/>
              </a:rPr>
              <a:t>100BaseT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B4F6FDE5-73D1-4797-B05C-382CF36FD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995988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1" i="1" u="sng">
                <a:solidFill>
                  <a:srgbClr val="003366"/>
                </a:solidFill>
                <a:latin typeface="Times New Roman" panose="02020603050405020304" pitchFamily="18" charset="0"/>
              </a:rPr>
              <a:t>10BaseT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C10C921D-4BD8-402E-A834-370E6047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4289425"/>
            <a:ext cx="2209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MAC: 0c00c8111111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Priority: 32768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204E68B8-1C4E-4DDE-B395-123F815D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4271963"/>
            <a:ext cx="22098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MAC: 0c00c8211112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Priority: 32768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491E60EE-A516-48E1-B61F-ADBD7B094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1793875"/>
            <a:ext cx="2209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MAC: 0c00c8111110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Priority: 32768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8EEE51C7-D50E-4A7F-8B90-FBF72611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27098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Designated port</a:t>
            </a: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CF52448-F80D-4FE7-9B05-8C289A6F7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hlink"/>
                </a:solidFill>
              </a:rPr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76A7529-48AF-4C32-BC79-71AF06766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ADEB69D-D0DC-41DF-92D0-14A2A1F3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5C54585-0950-40F7-BA93-CED8FBD22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Existing Shared LAN Configurations</a:t>
            </a:r>
            <a:endParaRPr lang="en-US" altLang="zh-CN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842382E-52C1-4AA0-B573-CF51617CE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a typical shared LAN...</a:t>
            </a:r>
          </a:p>
          <a:p>
            <a:pPr lvl="1" eaLnBrk="1" hangingPunct="1"/>
            <a:r>
              <a:rPr lang="en-US" altLang="zh-CN"/>
              <a:t>Users are grouped physically based on the hub they are plugged into</a:t>
            </a:r>
          </a:p>
          <a:p>
            <a:pPr lvl="1" eaLnBrk="1" hangingPunct="1"/>
            <a:r>
              <a:rPr lang="en-US" altLang="zh-CN"/>
              <a:t>Routers segment the LAN and provide broadcast firewalls</a:t>
            </a:r>
          </a:p>
          <a:p>
            <a:pPr eaLnBrk="1" hangingPunct="1"/>
            <a:r>
              <a:rPr lang="en-US" altLang="zh-CN"/>
              <a:t>In VLANs...</a:t>
            </a:r>
          </a:p>
          <a:p>
            <a:pPr lvl="1" eaLnBrk="1" hangingPunct="1"/>
            <a:r>
              <a:rPr lang="en-US" altLang="zh-CN"/>
              <a:t>you can group users logically by function, department or application in use</a:t>
            </a:r>
          </a:p>
          <a:p>
            <a:pPr lvl="1" eaLnBrk="1" hangingPunct="1"/>
            <a:r>
              <a:rPr lang="en-US" altLang="zh-CN"/>
              <a:t>configuration is done through proprietary software</a:t>
            </a: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E1A0F4D8-FE1D-4B95-B32D-BD6694DDC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Differences between LANs &amp; VLANs</a:t>
            </a:r>
            <a:endParaRPr lang="en-US" altLang="zh-CN"/>
          </a:p>
        </p:txBody>
      </p:sp>
      <p:sp>
        <p:nvSpPr>
          <p:cNvPr id="699395" name="AutoShape 3">
            <a:extLst>
              <a:ext uri="{FF2B5EF4-FFF2-40B4-BE49-F238E27FC236}">
                <a16:creationId xmlns:a16="http://schemas.microsoft.com/office/drawing/2014/main" id="{8285A271-0305-4793-B7E4-0B9C0DA5B2DF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117475" y="1663700"/>
            <a:ext cx="4030663" cy="5005388"/>
          </a:xfrm>
        </p:spPr>
        <p:txBody>
          <a:bodyPr/>
          <a:lstStyle/>
          <a:p>
            <a:pPr eaLnBrk="1" hangingPunct="1"/>
            <a:r>
              <a:rPr lang="en-US" altLang="zh-CN"/>
              <a:t>VLANs...</a:t>
            </a:r>
          </a:p>
          <a:p>
            <a:pPr lvl="1" eaLnBrk="1" hangingPunct="1"/>
            <a:r>
              <a:rPr lang="en-US" altLang="zh-CN"/>
              <a:t>work at Layer 2 &amp; 3</a:t>
            </a:r>
          </a:p>
          <a:p>
            <a:pPr lvl="1" eaLnBrk="1" hangingPunct="1"/>
            <a:r>
              <a:rPr lang="en-US" altLang="zh-CN"/>
              <a:t>control network broadcasts</a:t>
            </a:r>
          </a:p>
          <a:p>
            <a:pPr lvl="1" eaLnBrk="1" hangingPunct="1"/>
            <a:r>
              <a:rPr lang="en-US" altLang="zh-CN"/>
              <a:t>allow users to be assigned by net admin.</a:t>
            </a:r>
          </a:p>
          <a:p>
            <a:pPr lvl="1" eaLnBrk="1" hangingPunct="1"/>
            <a:r>
              <a:rPr lang="en-US" altLang="zh-CN"/>
              <a:t>provide tighter network security. How?</a:t>
            </a:r>
          </a:p>
          <a:p>
            <a:pPr lvl="1" eaLnBrk="1" hangingPunct="1"/>
            <a:endParaRPr lang="en-US" altLang="zh-CN"/>
          </a:p>
        </p:txBody>
      </p:sp>
      <p:pic>
        <p:nvPicPr>
          <p:cNvPr id="699396" name="Picture 4">
            <a:extLst>
              <a:ext uri="{FF2B5EF4-FFF2-40B4-BE49-F238E27FC236}">
                <a16:creationId xmlns:a16="http://schemas.microsoft.com/office/drawing/2014/main" id="{D0231B18-F129-4493-9E19-F5B8722C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706563"/>
            <a:ext cx="5186362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utoUpdateAnimBg="0"/>
      <p:bldP spid="6993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3A1AFA2-AEF9-41F4-B96D-D69674328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VLANs (IEEE 802.1q)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5A4B690-9842-4B60-81BE-1AE8C7E61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4963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</a:t>
            </a:r>
            <a:r>
              <a:rPr lang="en-US" altLang="zh-CN" sz="2400">
                <a:solidFill>
                  <a:srgbClr val="FF0000"/>
                </a:solidFill>
              </a:rPr>
              <a:t>logical grouping of network devices</a:t>
            </a:r>
            <a:r>
              <a:rPr lang="en-US" altLang="zh-CN" sz="2400"/>
              <a:t> or users that are not restricted to a physical switch segment.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devices or users in a VLAN can be grouped by function, department, application, and so on, </a:t>
            </a:r>
            <a:r>
              <a:rPr lang="en-US" altLang="zh-CN" sz="2400">
                <a:solidFill>
                  <a:srgbClr val="FF0000"/>
                </a:solidFill>
              </a:rPr>
              <a:t>regardless of their physical segment location</a:t>
            </a:r>
            <a:r>
              <a:rPr lang="en-US" altLang="zh-CN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VLAN </a:t>
            </a:r>
            <a:r>
              <a:rPr lang="en-US" altLang="zh-CN" sz="2400">
                <a:solidFill>
                  <a:srgbClr val="FF0000"/>
                </a:solidFill>
              </a:rPr>
              <a:t>creates a single broadcast domain</a:t>
            </a:r>
            <a:r>
              <a:rPr lang="en-US" altLang="zh-CN" sz="2400"/>
              <a:t> that is not restricted to a physical segment and is treated like a subnet.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VLAN setup is done in the switch by the network administrator using the vendor</a:t>
            </a:r>
            <a:r>
              <a:rPr lang="en-US" altLang="zh-CN" sz="2400">
                <a:latin typeface="Arial Narrow" panose="020B0606020202030204" pitchFamily="34" charset="0"/>
              </a:rPr>
              <a:t>’</a:t>
            </a:r>
            <a:r>
              <a:rPr lang="en-US" altLang="zh-CN" sz="2400"/>
              <a:t>s software.</a:t>
            </a: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642C012-DCFD-4618-8F66-21CC1E886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Grouping Users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01DE110-7660-4126-B1FD-6358D2968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87513"/>
            <a:ext cx="8602663" cy="4910137"/>
          </a:xfrm>
        </p:spPr>
        <p:txBody>
          <a:bodyPr/>
          <a:lstStyle/>
          <a:p>
            <a:pPr lvl="1" eaLnBrk="1" hangingPunct="1"/>
            <a:r>
              <a:rPr lang="en-US" altLang="zh-CN"/>
              <a:t>VLANs can logically segment users into different subnets (broadcast domains)</a:t>
            </a:r>
          </a:p>
          <a:p>
            <a:pPr lvl="1" eaLnBrk="1" hangingPunct="1"/>
            <a:r>
              <a:rPr lang="en-US" altLang="zh-CN"/>
              <a:t>Broadcast frames are only switched between ports on the switch or switches with the same VLAN ID.</a:t>
            </a:r>
          </a:p>
          <a:p>
            <a:pPr lvl="1" eaLnBrk="1" hangingPunct="1"/>
            <a:r>
              <a:rPr lang="en-US" altLang="zh-CN"/>
              <a:t>Users can be logically group via software based on:</a:t>
            </a:r>
          </a:p>
          <a:p>
            <a:pPr lvl="2" eaLnBrk="1" hangingPunct="1"/>
            <a:r>
              <a:rPr lang="en-US" altLang="zh-CN"/>
              <a:t>port number</a:t>
            </a:r>
          </a:p>
          <a:p>
            <a:pPr lvl="2" eaLnBrk="1" hangingPunct="1"/>
            <a:r>
              <a:rPr lang="en-US" altLang="zh-CN"/>
              <a:t>MAC address</a:t>
            </a:r>
          </a:p>
          <a:p>
            <a:pPr lvl="2" eaLnBrk="1" hangingPunct="1"/>
            <a:r>
              <a:rPr lang="en-US" altLang="zh-CN"/>
              <a:t>protocol being used</a:t>
            </a:r>
          </a:p>
          <a:p>
            <a:pPr lvl="2" eaLnBrk="1" hangingPunct="1"/>
            <a:r>
              <a:rPr lang="en-US" altLang="zh-CN"/>
              <a:t>application being used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239601A-C1C8-447E-B9A4-594DCE29A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F4257AA-FBFC-46F6-967C-1B1A8DE2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4ABDE8B5-7A2D-4BFF-8C6B-F2723F47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CB00CA-FEF7-492A-AA49-7DF96388E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VLANs Across the Backbone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5DFA0A1-91DD-4DD8-9836-F3746C974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040188" cy="4267200"/>
          </a:xfrm>
        </p:spPr>
        <p:txBody>
          <a:bodyPr/>
          <a:lstStyle/>
          <a:p>
            <a:pPr marL="400050" lvl="1" indent="-285750" eaLnBrk="1" hangingPunct="1"/>
            <a:r>
              <a:rPr lang="en-US" altLang="zh-CN" sz="2400"/>
              <a:t>VLAN configuration needs to support backbone transport of data between interconnected routers and switches.</a:t>
            </a:r>
          </a:p>
          <a:p>
            <a:pPr marL="400050" lvl="1" indent="-285750" eaLnBrk="1" hangingPunct="1"/>
            <a:r>
              <a:rPr lang="en-US" altLang="zh-CN" sz="2400"/>
              <a:t>The backbone is the area used for inter-VLAN communication</a:t>
            </a:r>
          </a:p>
          <a:p>
            <a:pPr marL="400050" lvl="1" indent="-285750" eaLnBrk="1" hangingPunct="1"/>
            <a:r>
              <a:rPr lang="en-US" altLang="zh-CN" sz="2400"/>
              <a:t>The backbone should be high-speed links, typically 100Mbps or greater</a:t>
            </a:r>
          </a:p>
        </p:txBody>
      </p:sp>
      <p:pic>
        <p:nvPicPr>
          <p:cNvPr id="701444" name="Picture 4">
            <a:extLst>
              <a:ext uri="{FF2B5EF4-FFF2-40B4-BE49-F238E27FC236}">
                <a16:creationId xmlns:a16="http://schemas.microsoft.com/office/drawing/2014/main" id="{424DEE68-2C50-437B-A8FF-F4CADF60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73238"/>
            <a:ext cx="49323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55D54C8-DC49-404A-BA3D-EE3482C2E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Router</a:t>
            </a:r>
            <a:r>
              <a:rPr lang="en-US" altLang="zh-CN">
                <a:latin typeface="Arial Black" panose="020B0A04020102020204" pitchFamily="34" charset="0"/>
              </a:rPr>
              <a:t>’</a:t>
            </a:r>
            <a:r>
              <a:rPr lang="en-US" altLang="zh-CN"/>
              <a:t>s Role in a VLAN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5D60E58-8FCE-4A6D-96EB-CBBBCB16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router provides connection between different VLANs</a:t>
            </a:r>
          </a:p>
          <a:p>
            <a:pPr eaLnBrk="1" hangingPunct="1"/>
            <a:r>
              <a:rPr lang="en-US" altLang="zh-CN"/>
              <a:t>For example, you have VLAN1 and VLAN2.</a:t>
            </a:r>
          </a:p>
          <a:p>
            <a:pPr lvl="1" eaLnBrk="1" hangingPunct="1"/>
            <a:r>
              <a:rPr lang="en-US" altLang="zh-CN"/>
              <a:t>Within the switch, users on separate VLANs cannot talk to each other (benefit of a VLAN!)</a:t>
            </a:r>
          </a:p>
          <a:p>
            <a:pPr lvl="1" eaLnBrk="1" hangingPunct="1"/>
            <a:r>
              <a:rPr lang="en-US" altLang="zh-CN"/>
              <a:t>However, users on VLAN1 can email users on VLAN2 but they need a router to do it.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E3FC428A-4D18-43FA-9A29-7C79D368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26450" cy="1216025"/>
          </a:xfrm>
        </p:spPr>
        <p:txBody>
          <a:bodyPr/>
          <a:lstStyle/>
          <a:p>
            <a:pPr eaLnBrk="1" hangingPunct="1"/>
            <a:r>
              <a:rPr lang="en-US" altLang="zh-CN"/>
              <a:t>How Frames are Used in a VLAN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E0A5C761-7324-44CB-A51A-98129C54F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42989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Switches make filtering and forwarding decisions based on data in the frame.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There are two techniques used.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u="sng"/>
              <a:t>Frame Filtering</a:t>
            </a:r>
            <a:r>
              <a:rPr lang="en-US" altLang="zh-CN" sz="2000"/>
              <a:t>--examines particular information about each frame (MAC address or layer 3 protocol type)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u="sng"/>
              <a:t>Frame Tagging</a:t>
            </a:r>
            <a:r>
              <a:rPr lang="en-US" altLang="zh-CN" sz="2000"/>
              <a:t>--places a unique identifier in the header of each frame as it is forwarded throughout the network backbone. </a:t>
            </a:r>
          </a:p>
        </p:txBody>
      </p:sp>
      <p:pic>
        <p:nvPicPr>
          <p:cNvPr id="705540" name="Picture 4">
            <a:extLst>
              <a:ext uri="{FF2B5EF4-FFF2-40B4-BE49-F238E27FC236}">
                <a16:creationId xmlns:a16="http://schemas.microsoft.com/office/drawing/2014/main" id="{6ED1876F-F4E3-4DCA-A9F8-146D1558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803400"/>
            <a:ext cx="46418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8" grpId="0" autoUpdateAnimBg="0"/>
      <p:bldP spid="7055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55F2BE7D-4B8C-4DDA-8CFD-9B005D874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79475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zh-CN"/>
              <a:t>Symmetric Switching</a:t>
            </a:r>
          </a:p>
        </p:txBody>
      </p:sp>
      <p:sp>
        <p:nvSpPr>
          <p:cNvPr id="627715" name="AutoShape 3">
            <a:extLst>
              <a:ext uri="{FF2B5EF4-FFF2-40B4-BE49-F238E27FC236}">
                <a16:creationId xmlns:a16="http://schemas.microsoft.com/office/drawing/2014/main" id="{8AF67FBB-1F03-4314-B9B6-7EC52E658018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250825" y="1752600"/>
            <a:ext cx="3960813" cy="4267200"/>
          </a:xfrm>
        </p:spPr>
        <p:txBody>
          <a:bodyPr/>
          <a:lstStyle/>
          <a:p>
            <a:pPr marL="400050" lvl="1" indent="-285750" eaLnBrk="1" hangingPunct="1">
              <a:lnSpc>
                <a:spcPct val="110000"/>
              </a:lnSpc>
            </a:pPr>
            <a:r>
              <a:rPr lang="en-US" altLang="zh-CN" sz="2400"/>
              <a:t>symmetric switching provides switched </a:t>
            </a:r>
            <a:r>
              <a:rPr lang="en-US" altLang="zh-CN" sz="2400">
                <a:solidFill>
                  <a:srgbClr val="FF0000"/>
                </a:solidFill>
              </a:rPr>
              <a:t>connections between ports with the same bandwidth</a:t>
            </a:r>
            <a:r>
              <a:rPr lang="en-US" altLang="zh-CN" sz="2400"/>
              <a:t> (10/10 Mbps or 100/100 Mbps)</a:t>
            </a:r>
          </a:p>
          <a:p>
            <a:pPr marL="400050" lvl="1" indent="-285750" eaLnBrk="1" hangingPunct="1">
              <a:lnSpc>
                <a:spcPct val="110000"/>
              </a:lnSpc>
            </a:pPr>
            <a:r>
              <a:rPr lang="en-US" altLang="zh-CN" sz="2400"/>
              <a:t>can cause bottlenecks as users try to access servers on other segments.</a:t>
            </a:r>
          </a:p>
        </p:txBody>
      </p:sp>
      <p:pic>
        <p:nvPicPr>
          <p:cNvPr id="627716" name="Picture 4">
            <a:extLst>
              <a:ext uri="{FF2B5EF4-FFF2-40B4-BE49-F238E27FC236}">
                <a16:creationId xmlns:a16="http://schemas.microsoft.com/office/drawing/2014/main" id="{339A0C62-578F-469C-9C55-90BE74A6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571750"/>
            <a:ext cx="4527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C76AD1CC-2583-4BE3-BBAA-6DCF2FFEF39F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1704975"/>
            <a:ext cx="3040063" cy="2628900"/>
            <a:chOff x="3110" y="979"/>
            <a:chExt cx="1915" cy="1656"/>
          </a:xfrm>
        </p:grpSpPr>
        <p:sp>
          <p:nvSpPr>
            <p:cNvPr id="13318" name="Oval 6">
              <a:extLst>
                <a:ext uri="{FF2B5EF4-FFF2-40B4-BE49-F238E27FC236}">
                  <a16:creationId xmlns:a16="http://schemas.microsoft.com/office/drawing/2014/main" id="{B788101A-9C76-4B7D-BD52-C1C0934D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1858"/>
              <a:ext cx="317" cy="7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Oval 7">
              <a:extLst>
                <a:ext uri="{FF2B5EF4-FFF2-40B4-BE49-F238E27FC236}">
                  <a16:creationId xmlns:a16="http://schemas.microsoft.com/office/drawing/2014/main" id="{6717BF1D-A744-4BC9-8F0E-3B53BF54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1858"/>
              <a:ext cx="317" cy="7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8D755672-804F-4EB6-B10C-1405A7D83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979"/>
              <a:ext cx="1757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Arial Narrow" panose="020B0606020202030204" pitchFamily="34" charset="0"/>
                </a:rPr>
                <a:t>potential bottlenecks</a:t>
              </a:r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C8632A17-6E7E-4109-8A60-24E3571A9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310"/>
              <a:ext cx="245" cy="5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id="{54D4AB8E-283E-4AB1-AA87-B0DB385D6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296"/>
              <a:ext cx="144" cy="5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18C542-9543-4709-9C29-D61F72400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Filtering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7D41B7A-BEF8-4D64-856A-ECD0F144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48604EB-9E65-4FD9-BBC4-26CC966D7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Tagging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BE74EEE-4D8A-4270-A57E-DE1C10AB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794625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600"/>
              <a:t>Frame tagging implementation process:</a:t>
            </a:r>
          </a:p>
          <a:p>
            <a:pPr lvl="1" eaLnBrk="1" hangingPunct="1"/>
            <a:r>
              <a:rPr lang="en-US" altLang="zh-CN" sz="2200"/>
              <a:t>Places a VLAN identifier in the header of each frame as it is forwarded throughout the network backbone.</a:t>
            </a:r>
          </a:p>
          <a:p>
            <a:pPr lvl="1" eaLnBrk="1" hangingPunct="1"/>
            <a:r>
              <a:rPr lang="en-US" altLang="zh-CN" sz="2200"/>
              <a:t>The identifier is understood and examined by each switch.</a:t>
            </a:r>
          </a:p>
          <a:p>
            <a:pPr lvl="1" eaLnBrk="1" hangingPunct="1"/>
            <a:r>
              <a:rPr lang="en-US" altLang="zh-CN" sz="2200"/>
              <a:t>When the frame exits the network backbone, the switch removes the identifier before the frame is transmitted to the target end station.</a:t>
            </a:r>
          </a:p>
          <a:p>
            <a:pPr eaLnBrk="1" hangingPunct="1"/>
            <a:r>
              <a:rPr lang="en-US" altLang="zh-CN" sz="2600"/>
              <a:t>Frame tagging functions at Layer 2 and requires little processing or administrative overhead.</a:t>
            </a:r>
            <a:r>
              <a:rPr kumimoji="1" lang="en-US" altLang="zh-CN" sz="2600"/>
              <a:t> 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91986EE-EBF0-43D6-B08A-B85D96F41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Tagging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F679CA55-5324-4620-8672-33B2D1A0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3357F8-AD36-460B-975F-2ECDF34B5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89938" cy="1216025"/>
          </a:xfrm>
        </p:spPr>
        <p:txBody>
          <a:bodyPr/>
          <a:lstStyle/>
          <a:p>
            <a:pPr eaLnBrk="1" hangingPunct="1"/>
            <a:r>
              <a:rPr lang="en-US" altLang="zh-CN" sz="3400"/>
              <a:t>Frame Tagging</a:t>
            </a:r>
            <a:r>
              <a:rPr lang="en-US" altLang="zh-CN" sz="3400">
                <a:latin typeface="Arial Black" panose="020B0A04020102020204" pitchFamily="34" charset="0"/>
              </a:rPr>
              <a:t>–</a:t>
            </a:r>
            <a:r>
              <a:rPr lang="en-US" altLang="zh-CN" sz="3400"/>
              <a:t> IEEE802.1Q and ISL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6F245A9-DAD3-480A-933F-C167768DB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836738"/>
            <a:ext cx="7796213" cy="4171950"/>
          </a:xfrm>
          <a:noFill/>
        </p:spPr>
        <p:txBody>
          <a:bodyPr/>
          <a:lstStyle/>
          <a:p>
            <a:pPr eaLnBrk="1" hangingPunct="1"/>
            <a:r>
              <a:rPr lang="en-US" altLang="zh-CN" sz="2400"/>
              <a:t>IEEE802.1Q</a:t>
            </a:r>
          </a:p>
          <a:p>
            <a:pPr lvl="1" eaLnBrk="1" hangingPunct="1"/>
            <a:r>
              <a:rPr lang="en-US" altLang="zh-CN" sz="2400"/>
              <a:t>IEEE Standard, insert a label of VLAN to the header to identify the VLAN belonging to. (Frame Tagging)</a:t>
            </a:r>
            <a:r>
              <a:rPr lang="zh-CN" altLang="en-US" sz="2400"/>
              <a:t>。</a:t>
            </a:r>
          </a:p>
          <a:p>
            <a:pPr eaLnBrk="1" hangingPunct="1"/>
            <a:r>
              <a:rPr lang="en-US" altLang="zh-CN" sz="2400"/>
              <a:t>ISL(Inter-Switch Link)</a:t>
            </a:r>
          </a:p>
          <a:p>
            <a:pPr lvl="1" eaLnBrk="1" hangingPunct="1"/>
            <a:r>
              <a:rPr lang="en-US" altLang="zh-CN" sz="2400"/>
              <a:t>Cisco proprietary. ISL add a header of 26 bytes in front of the data frame, and appends a CRC(4 byte) at the end.</a:t>
            </a:r>
          </a:p>
          <a:p>
            <a:pPr eaLnBrk="1" hangingPunct="1"/>
            <a:endParaRPr lang="en-US" altLang="zh-CN" sz="2400"/>
          </a:p>
        </p:txBody>
      </p:sp>
      <p:graphicFrame>
        <p:nvGraphicFramePr>
          <p:cNvPr id="713756" name="Group 28">
            <a:extLst>
              <a:ext uri="{FF2B5EF4-FFF2-40B4-BE49-F238E27FC236}">
                <a16:creationId xmlns:a16="http://schemas.microsoft.com/office/drawing/2014/main" id="{D1359ADD-2372-4032-BDCE-4752F1753E0A}"/>
              </a:ext>
            </a:extLst>
          </p:cNvPr>
          <p:cNvGraphicFramePr>
            <a:graphicFrameLocks noGrp="1"/>
          </p:cNvGraphicFramePr>
          <p:nvPr/>
        </p:nvGraphicFramePr>
        <p:xfrm>
          <a:off x="674688" y="5024438"/>
          <a:ext cx="7915275" cy="150018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Encapsulation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Label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802.1Q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Ethernet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ISL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Ethernet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9FD5DCE-3C69-47BE-BA4E-8CE7338F3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Routing Between VLANs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FE6FEB-6483-487D-9D38-7334FCFAB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797230B-BDA9-4A68-A833-B583BBE1D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786D78C-995D-4E89-9901-CA86F4649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Ports, VLANs, and Broadcasts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7A8E5FE-C3F1-484D-9568-5F9430011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methods for implementing VLANs</a:t>
            </a:r>
          </a:p>
          <a:p>
            <a:pPr lvl="1" eaLnBrk="1" hangingPunct="1"/>
            <a:r>
              <a:rPr lang="en-US" altLang="zh-CN"/>
              <a:t>Static</a:t>
            </a:r>
          </a:p>
          <a:p>
            <a:pPr lvl="1" eaLnBrk="1" hangingPunct="1"/>
            <a:r>
              <a:rPr lang="en-US" altLang="zh-CN"/>
              <a:t>Dynamic</a:t>
            </a:r>
          </a:p>
          <a:p>
            <a:pPr eaLnBrk="1" hangingPunct="1"/>
            <a:r>
              <a:rPr lang="en-US" altLang="zh-CN"/>
              <a:t>Each switched port can be assigned to a VLAN.  This...</a:t>
            </a:r>
          </a:p>
          <a:p>
            <a:pPr lvl="1" eaLnBrk="1" hangingPunct="1"/>
            <a:r>
              <a:rPr lang="en-US" altLang="zh-CN"/>
              <a:t>ensures ports that </a:t>
            </a:r>
            <a:r>
              <a:rPr lang="en-US" altLang="zh-CN" u="sng"/>
              <a:t>do not</a:t>
            </a:r>
            <a:r>
              <a:rPr lang="en-US" altLang="zh-CN"/>
              <a:t> share the same VLAN </a:t>
            </a:r>
            <a:r>
              <a:rPr lang="en-US" altLang="zh-CN" u="sng"/>
              <a:t>do not</a:t>
            </a:r>
            <a:r>
              <a:rPr lang="en-US" altLang="zh-CN"/>
              <a:t> share broadcasts.</a:t>
            </a:r>
          </a:p>
          <a:p>
            <a:pPr lvl="1" eaLnBrk="1" hangingPunct="1"/>
            <a:r>
              <a:rPr lang="en-US" altLang="zh-CN"/>
              <a:t>ensures ports that </a:t>
            </a:r>
            <a:r>
              <a:rPr lang="en-US" altLang="zh-CN" u="sng"/>
              <a:t>do</a:t>
            </a:r>
            <a:r>
              <a:rPr lang="en-US" altLang="zh-CN"/>
              <a:t> share the same VLAN </a:t>
            </a:r>
            <a:r>
              <a:rPr lang="en-US" altLang="zh-CN" u="sng"/>
              <a:t>will share</a:t>
            </a:r>
            <a:r>
              <a:rPr lang="en-US" altLang="zh-CN"/>
              <a:t> broadcasts.</a:t>
            </a:r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3F3F4DF-16A6-4407-9826-2355B7785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VLANs</a:t>
            </a:r>
          </a:p>
        </p:txBody>
      </p:sp>
      <p:pic>
        <p:nvPicPr>
          <p:cNvPr id="719875" name="Picture 3">
            <a:extLst>
              <a:ext uri="{FF2B5EF4-FFF2-40B4-BE49-F238E27FC236}">
                <a16:creationId xmlns:a16="http://schemas.microsoft.com/office/drawing/2014/main" id="{05984888-A947-4A9C-BEAF-16A23CCC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87525"/>
            <a:ext cx="7834312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98CB9DF-23A5-468E-926D-A6D3F4129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VLANs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DA689F6-86F9-46F6-8C60-A1D33D53E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68450"/>
            <a:ext cx="8915400" cy="47561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Defined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Static VLANs are when ports on a switch are administratively assigned to a VLAN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Benefits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secure, easy to configure and monitor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works well in networks where moves are controlled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970" name="Picture 2">
            <a:extLst>
              <a:ext uri="{FF2B5EF4-FFF2-40B4-BE49-F238E27FC236}">
                <a16:creationId xmlns:a16="http://schemas.microsoft.com/office/drawing/2014/main" id="{F052A490-9A11-41E1-AA73-3A24AEFC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43063"/>
            <a:ext cx="774541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08705A50-85BD-4E6D-83B1-553EB7973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Dynamic VLANs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id="{1E9C3B00-76B2-449A-9963-929B10520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VLANs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67F1D24E-33D2-477B-9886-2824CB78A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73238"/>
            <a:ext cx="8631238" cy="4406900"/>
          </a:xfrm>
        </p:spPr>
        <p:txBody>
          <a:bodyPr/>
          <a:lstStyle/>
          <a:p>
            <a:pPr marL="4000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When a station is initially connected to an unassigned port, the switch checks an entry in the table and dynamically configures the port with the right VLAN</a:t>
            </a:r>
          </a:p>
          <a:p>
            <a:pPr marL="400050" lvl="1" indent="-285750" eaLnBrk="1" hangingPunct="1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400"/>
              <a:t>Benefits</a:t>
            </a:r>
          </a:p>
          <a:p>
            <a:pPr marL="742950" lvl="2" indent="-2286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400"/>
              <a:t>less administration (more upfront) when users are added or move</a:t>
            </a:r>
          </a:p>
          <a:p>
            <a:pPr marL="742950" lvl="2" indent="-2286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lang="en-US" altLang="zh-CN" sz="2400"/>
              <a:t>centralized notification of unauthorized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8" grpId="0" autoUpdateAnimBg="0"/>
      <p:bldP spid="7260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7F93F0F4-36C7-4D16-9631-9511012C7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79475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zh-CN"/>
              <a:t>Asymmetric Switching</a:t>
            </a:r>
          </a:p>
        </p:txBody>
      </p:sp>
      <p:sp>
        <p:nvSpPr>
          <p:cNvPr id="629763" name="AutoShape 3">
            <a:extLst>
              <a:ext uri="{FF2B5EF4-FFF2-40B4-BE49-F238E27FC236}">
                <a16:creationId xmlns:a16="http://schemas.microsoft.com/office/drawing/2014/main" id="{AF19EBE6-45E7-46BF-8404-F1382391C9F1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179388" y="1752600"/>
            <a:ext cx="3960812" cy="4267200"/>
          </a:xfrm>
          <a:noFill/>
        </p:spPr>
        <p:txBody>
          <a:bodyPr/>
          <a:lstStyle/>
          <a:p>
            <a:pPr marL="400050" lvl="1" indent="-285750" eaLnBrk="1" hangingPunct="1"/>
            <a:r>
              <a:rPr lang="en-US" altLang="zh-CN" sz="2400"/>
              <a:t>asymmetric switching reduces the likelihood of a potential bottleneck at the server by attaching the segment with the server to a higher bandwidth port (100 Mbps)</a:t>
            </a:r>
          </a:p>
          <a:p>
            <a:pPr marL="400050" lvl="1" indent="-285750" eaLnBrk="1" hangingPunct="1"/>
            <a:r>
              <a:rPr lang="en-US" altLang="zh-CN" sz="2400"/>
              <a:t>asymmetric switching requires memory buffering in the switch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6C75DBF-F0EB-44B3-B7DE-D17E6B2315CB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024063"/>
            <a:ext cx="4672013" cy="3768725"/>
            <a:chOff x="2570" y="1275"/>
            <a:chExt cx="2943" cy="2374"/>
          </a:xfrm>
        </p:grpSpPr>
        <p:pic>
          <p:nvPicPr>
            <p:cNvPr id="14341" name="Picture 5">
              <a:extLst>
                <a:ext uri="{FF2B5EF4-FFF2-40B4-BE49-F238E27FC236}">
                  <a16:creationId xmlns:a16="http://schemas.microsoft.com/office/drawing/2014/main" id="{558EDA00-B6A2-40C5-BEEC-D04E4E693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" y="1275"/>
              <a:ext cx="2943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Oval 6">
              <a:extLst>
                <a:ext uri="{FF2B5EF4-FFF2-40B4-BE49-F238E27FC236}">
                  <a16:creationId xmlns:a16="http://schemas.microsoft.com/office/drawing/2014/main" id="{81C434B3-8A49-4298-99D6-A57B07E2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1454"/>
              <a:ext cx="634" cy="3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autoUpdateAnimBg="0"/>
      <p:bldP spid="62976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3ADD97A-2E94-4DAE-94CF-223E2CBC4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Port-Centric VLANs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39C9A277-73D7-40AE-8D2A-0B3027F33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30475"/>
            <a:ext cx="7932738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Oval 4">
            <a:extLst>
              <a:ext uri="{FF2B5EF4-FFF2-40B4-BE49-F238E27FC236}">
                <a16:creationId xmlns:a16="http://schemas.microsoft.com/office/drawing/2014/main" id="{1AF25F2B-0CF3-49B8-AEBF-9601E1AF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3168650"/>
            <a:ext cx="284162" cy="2841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0239B5FA-B8ED-4AFA-8733-372D3461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3265488"/>
            <a:ext cx="285750" cy="282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CD6788F7-D9BF-4829-A591-E43F0D36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3136900"/>
            <a:ext cx="284162" cy="282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2F7D51F1-F639-486E-968E-7A0C79981A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938" y="2119313"/>
            <a:ext cx="355600" cy="1004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44CE40C7-5618-4E52-9375-B6A90F7F7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149475"/>
            <a:ext cx="0" cy="1033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1BBC60AB-2AB3-4350-98F7-C1524AF4A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133600"/>
            <a:ext cx="373062" cy="946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A8F3C75-28D6-4FD2-BAA4-D35DD450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1773238"/>
            <a:ext cx="4014788" cy="495300"/>
          </a:xfrm>
          <a:prstGeom prst="rect">
            <a:avLst/>
          </a:prstGeom>
          <a:solidFill>
            <a:srgbClr val="CCE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Arial Narrow" panose="020B0606020202030204" pitchFamily="34" charset="0"/>
              </a:rPr>
              <a:t>3 Port-Centric VLANs</a:t>
            </a:r>
          </a:p>
        </p:txBody>
      </p:sp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7D3010B-6918-4E70-A030-C4E389D1D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Benefits of Port-Centric VLANs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208DC75-3E73-479C-A24D-55A076F80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44675"/>
            <a:ext cx="8642350" cy="4879975"/>
          </a:xfrm>
        </p:spPr>
        <p:txBody>
          <a:bodyPr/>
          <a:lstStyle/>
          <a:p>
            <a:pPr marL="400050" lvl="1" indent="-285750" eaLnBrk="1" hangingPunct="1">
              <a:lnSpc>
                <a:spcPct val="150000"/>
              </a:lnSpc>
            </a:pPr>
            <a:r>
              <a:rPr lang="en-US" altLang="zh-CN"/>
              <a:t>All nodes in the same VLAN are attached to the same router interface</a:t>
            </a:r>
          </a:p>
          <a:p>
            <a:pPr marL="400050" lvl="1" indent="-285750" eaLnBrk="1" hangingPunct="1">
              <a:lnSpc>
                <a:spcPct val="150000"/>
              </a:lnSpc>
            </a:pPr>
            <a:r>
              <a:rPr lang="en-US" altLang="zh-CN"/>
              <a:t>Makes management easier because...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Users are assigned by router port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VLANs are easy to admin.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provides increased security</a:t>
            </a:r>
          </a:p>
          <a:p>
            <a:pPr marL="742950" lvl="2" indent="-228600" eaLnBrk="1" hangingPunct="1">
              <a:lnSpc>
                <a:spcPct val="150000"/>
              </a:lnSpc>
            </a:pPr>
            <a:r>
              <a:rPr lang="en-US" altLang="zh-CN"/>
              <a:t>packets do not </a:t>
            </a:r>
            <a:r>
              <a:rPr lang="en-US" altLang="zh-CN">
                <a:latin typeface="Arial Narrow" panose="020B0606020202030204" pitchFamily="34" charset="0"/>
              </a:rPr>
              <a:t>“</a:t>
            </a:r>
            <a:r>
              <a:rPr lang="en-US" altLang="zh-CN"/>
              <a:t>leak</a:t>
            </a:r>
            <a:r>
              <a:rPr lang="en-US" altLang="zh-CN">
                <a:latin typeface="Arial Narrow" panose="020B0606020202030204" pitchFamily="34" charset="0"/>
              </a:rPr>
              <a:t>”</a:t>
            </a:r>
            <a:r>
              <a:rPr lang="en-US" altLang="zh-CN"/>
              <a:t> into other domains</a:t>
            </a:r>
          </a:p>
        </p:txBody>
      </p:sp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2475A57-2954-4FA2-A78E-1F50EC192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/>
              <a:t>Access and Trunk Links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14CA0588-36F8-4518-B139-83EAB318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4001" r="39999" b="37334"/>
          <a:stretch>
            <a:fillRect/>
          </a:stretch>
        </p:blipFill>
        <p:spPr bwMode="auto">
          <a:xfrm>
            <a:off x="323850" y="1773238"/>
            <a:ext cx="83343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9958D68-DEA1-43AC-8C2F-A25799D55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 Links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22CB09D-581E-44B1-B73A-9C04773D0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563" y="1600200"/>
            <a:ext cx="8382000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600">
                <a:cs typeface="Arial" panose="020B0604020202020204" pitchFamily="34" charset="0"/>
              </a:rPr>
              <a:t>An access link is a link on the switch that is a member of only one VLAN.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600">
                <a:cs typeface="Arial" panose="020B0604020202020204" pitchFamily="34" charset="0"/>
              </a:rPr>
              <a:t>This VLAN is referred to as the </a:t>
            </a:r>
            <a:r>
              <a:rPr lang="en-US" altLang="zh-CN" sz="2600" i="1">
                <a:solidFill>
                  <a:srgbClr val="FF0000"/>
                </a:solidFill>
                <a:ea typeface="Arial Unicode MS" pitchFamily="34" charset="-122"/>
                <a:cs typeface="Arial" panose="020B0604020202020204" pitchFamily="34" charset="0"/>
              </a:rPr>
              <a:t>native VLAN</a:t>
            </a:r>
            <a:r>
              <a:rPr lang="en-US" altLang="zh-CN" sz="2600">
                <a:cs typeface="Arial" panose="020B0604020202020204" pitchFamily="34" charset="0"/>
              </a:rPr>
              <a:t> of the port.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a typeface="Arial Unicode MS" pitchFamily="34" charset="-122"/>
              </a:rPr>
              <a:t>Any device that is attached to the port is completely unaware that a VLAN exists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FE521BA-4F87-4CA0-9B42-18233382D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Trunk Links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3EE1789-B4BC-4660-9AD5-1118B476E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1511300"/>
            <a:ext cx="8777287" cy="45720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A trunk link is capable of supporting multiple VLANs.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Trunk links are typically used to connect switches to other switches or routers.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Switches support trunk links on both Fast Ethernet and Gigabit Ethernet ports. 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600">
                <a:cs typeface="Arial" panose="020B0604020202020204" pitchFamily="34" charset="0"/>
              </a:rPr>
              <a:t>Access and trunk links exist, too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9DF66AA-6ED1-426A-953C-1D67A9C88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Trunk Links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ACD159A1-08B7-418C-A25F-E6D2C039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33333" r="39999" b="44000"/>
          <a:stretch>
            <a:fillRect/>
          </a:stretch>
        </p:blipFill>
        <p:spPr bwMode="auto">
          <a:xfrm>
            <a:off x="900113" y="1958975"/>
            <a:ext cx="79248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4">
            <a:extLst>
              <a:ext uri="{FF2B5EF4-FFF2-40B4-BE49-F238E27FC236}">
                <a16:creationId xmlns:a16="http://schemas.microsoft.com/office/drawing/2014/main" id="{45B9B1BF-8452-4293-B8CE-BAB04270D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603375"/>
            <a:ext cx="278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Without trunking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F546D626-9BEB-42C8-8FB1-1A0119396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45370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With trunking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3352A1EF-3FB4-4BAF-BA01-1AEFEE45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932363"/>
            <a:ext cx="8382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000">
                <a:latin typeface="Arial Black" panose="020B0A04020102020204" pitchFamily="34" charset="0"/>
                <a:cs typeface="Arial" panose="020B0604020202020204" pitchFamily="34" charset="0"/>
              </a:rPr>
              <a:t> A trunk is a point-to-point link that supports several VLANs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000">
                <a:latin typeface="Arial Black" panose="020B0A04020102020204" pitchFamily="34" charset="0"/>
                <a:cs typeface="Arial" panose="020B0604020202020204" pitchFamily="34" charset="0"/>
              </a:rPr>
              <a:t> A trunk is to saves ports when creating a link between two devices implementing VLANs</a:t>
            </a:r>
          </a:p>
        </p:txBody>
      </p:sp>
    </p:spTree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307932B-F71F-497F-BD5E-82D17E073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08050"/>
            <a:ext cx="8610600" cy="635000"/>
          </a:xfrm>
        </p:spPr>
        <p:txBody>
          <a:bodyPr/>
          <a:lstStyle/>
          <a:p>
            <a:pPr eaLnBrk="1" hangingPunct="1"/>
            <a:r>
              <a:rPr lang="en-US" altLang="zh-CN"/>
              <a:t>Trunk Links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88B5A83-13AB-4DF2-95AF-4A059FF65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1674813"/>
            <a:ext cx="8550275" cy="4562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>
                <a:cs typeface="Arial" panose="020B0604020202020204" pitchFamily="34" charset="0"/>
              </a:rPr>
              <a:t>A trunk link does not belong to a specific VLAN.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solidFill>
                  <a:srgbClr val="003366"/>
                </a:solidFill>
                <a:ea typeface="Arial Unicode MS" pitchFamily="34" charset="-122"/>
                <a:cs typeface="Arial" panose="020B0604020202020204" pitchFamily="34" charset="0"/>
              </a:rPr>
              <a:t>Acts as a conduit for VLANs between switches and routers</a:t>
            </a:r>
            <a:r>
              <a:rPr lang="en-US" altLang="zh-CN">
                <a:solidFill>
                  <a:srgbClr val="003366"/>
                </a:solidFill>
                <a:cs typeface="Arial" panose="020B0604020202020204" pitchFamily="34" charset="0"/>
              </a:rPr>
              <a:t>.</a:t>
            </a:r>
            <a:r>
              <a:rPr lang="en-US" altLang="zh-CN" sz="22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cs typeface="Arial" panose="020B0604020202020204" pitchFamily="34" charset="0"/>
              </a:rPr>
              <a:t>The trunk link can be configured to transport all VLANs or to transport a limited number of VLANs.</a:t>
            </a:r>
            <a:endParaRPr lang="en-US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A trunk link may, however, have a native VLAN.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solidFill>
                  <a:srgbClr val="003366"/>
                </a:solidFill>
                <a:ea typeface="Arial Unicode MS" pitchFamily="34" charset="-122"/>
              </a:rPr>
              <a:t>The native VLAN of the trunk is the VLAN that the trunk uses if the trunk link fails for any reason</a:t>
            </a:r>
            <a:r>
              <a:rPr lang="en-US" altLang="zh-CN">
                <a:solidFill>
                  <a:srgbClr val="003366"/>
                </a:solidFill>
              </a:rPr>
              <a:t>.</a:t>
            </a:r>
            <a:endParaRPr lang="en-US" altLang="zh-CN" sz="22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25E2BAD-1ED4-433C-8EB7-09C867BE2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Configuration in Switch 29xx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64C826B-C4E9-45D5-AB25-8067D6194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08962" cy="4752975"/>
          </a:xfrm>
        </p:spPr>
        <p:txBody>
          <a:bodyPr/>
          <a:lstStyle/>
          <a:p>
            <a:pPr marL="288925" indent="-288925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The following guidelines must be followed when configuring VLANs on Cisco 29xx switches: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The maximum number of VLANs is switch dependent.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VLAN 1 is one of the factory-default VLANs.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VLAN 1 is the default Ethernet VLAN.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Cisco Discovery Protocol (CDP) and VLAN </a:t>
            </a:r>
            <a:r>
              <a:rPr lang="en-US" altLang="zh-CN" sz="2400" dirty="0" err="1"/>
              <a:t>Trunking</a:t>
            </a:r>
            <a:r>
              <a:rPr lang="en-US" altLang="zh-CN" sz="2400" dirty="0"/>
              <a:t> Protocol (VTP) advertisements are sent on VLAN 1. </a:t>
            </a:r>
          </a:p>
          <a:p>
            <a:pPr marL="628650" indent="-439738" defTabSz="814388" eaLnBrk="1" hangingPunct="1">
              <a:lnSpc>
                <a:spcPct val="105000"/>
              </a:lnSpc>
              <a:defRPr/>
            </a:pPr>
            <a:r>
              <a:rPr lang="en-US" altLang="zh-CN" sz="2400" dirty="0"/>
              <a:t>The Catalyst 29xx IP address is in the VLAN 1 broadcast domain by default. </a:t>
            </a:r>
          </a:p>
          <a:p>
            <a:pPr marL="627063" lvl="1" indent="0" defTabSz="814388" eaLnBrk="1" hangingPunct="1">
              <a:lnSpc>
                <a:spcPct val="105000"/>
              </a:lnSpc>
              <a:defRPr/>
            </a:pPr>
            <a:endParaRPr lang="en-US" altLang="zh-CN" sz="2400" dirty="0"/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8E626C46-0141-4CE3-A8C4-D8517FD7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13325"/>
            <a:ext cx="8207375" cy="10795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4CBBB032-4BEF-4F0C-A32B-61E06F10C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924175"/>
            <a:ext cx="8137525" cy="11509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AA1E47FC-F74D-45AA-8C2B-FFB0A0C78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VLAN Configuration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8C94A437-8D32-43E8-952B-60ACFCCA3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66690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57E7BCBC-7170-4B74-A059-B86F9230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8497887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Step1:</a:t>
            </a:r>
            <a:r>
              <a:rPr lang="en-US" altLang="zh-CN" sz="2400" b="1">
                <a:latin typeface="Arial" panose="020B0604020202020204" pitchFamily="34" charset="0"/>
              </a:rPr>
              <a:t> The steps necessary to create the VLAN. A VLAN name may also be configured, if necessary. </a:t>
            </a:r>
          </a:p>
          <a:p>
            <a:endParaRPr lang="en-US" altLang="zh-CN" sz="2400" b="1">
              <a:latin typeface="Arial" panose="020B0604020202020204" pitchFamily="34" charset="0"/>
            </a:endParaRPr>
          </a:p>
          <a:p>
            <a:r>
              <a:rPr lang="en-US" altLang="zh-CN" sz="2400" b="1">
                <a:latin typeface="Arial" panose="020B0604020202020204" pitchFamily="34" charset="0"/>
              </a:rPr>
              <a:t>   Switch# vlan database</a:t>
            </a:r>
            <a:br>
              <a:rPr lang="en-US" altLang="zh-CN" sz="2400" b="1">
                <a:latin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</a:rPr>
              <a:t>   Switch(vlan)# vlan </a:t>
            </a:r>
            <a:r>
              <a:rPr lang="en-US" altLang="zh-CN" sz="2400" b="1" i="1">
                <a:latin typeface="Arial" panose="020B0604020202020204" pitchFamily="34" charset="0"/>
              </a:rPr>
              <a:t>vlan_number</a:t>
            </a:r>
            <a:br>
              <a:rPr lang="en-US" altLang="zh-CN" sz="2400" b="1">
                <a:latin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</a:rPr>
              <a:t>   Switch(vlan)# exit</a:t>
            </a:r>
          </a:p>
          <a:p>
            <a:endParaRPr lang="en-US" altLang="zh-CN" sz="2400" b="1">
              <a:latin typeface="Arial" panose="020B0604020202020204" pitchFamily="34" charset="0"/>
            </a:endParaRPr>
          </a:p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Step2:</a:t>
            </a:r>
            <a:r>
              <a:rPr lang="en-US" altLang="zh-CN" sz="2400" b="1">
                <a:latin typeface="Arial" panose="020B0604020202020204" pitchFamily="34" charset="0"/>
              </a:rPr>
              <a:t>  Assign the VLAN to one or more interfaces: </a:t>
            </a:r>
          </a:p>
          <a:p>
            <a:endParaRPr lang="en-US" altLang="zh-CN" sz="2400" b="1">
              <a:latin typeface="Arial" panose="020B0604020202020204" pitchFamily="34" charset="0"/>
            </a:endParaRPr>
          </a:p>
          <a:p>
            <a:r>
              <a:rPr lang="en-US" altLang="zh-CN" sz="2400" b="1">
                <a:latin typeface="Arial" panose="020B0604020202020204" pitchFamily="34" charset="0"/>
              </a:rPr>
              <a:t>   Switch(config)# interface fastethernet 0/9</a:t>
            </a:r>
            <a:br>
              <a:rPr lang="en-US" altLang="zh-CN" sz="2400" b="1">
                <a:latin typeface="Arial" panose="020B0604020202020204" pitchFamily="34" charset="0"/>
              </a:rPr>
            </a:br>
            <a:r>
              <a:rPr lang="en-US" altLang="zh-CN" sz="2400" b="1">
                <a:latin typeface="Arial" panose="020B0604020202020204" pitchFamily="34" charset="0"/>
              </a:rPr>
              <a:t>   Switch(config-if)# switchport access vlan </a:t>
            </a:r>
            <a:r>
              <a:rPr lang="en-US" altLang="zh-CN" sz="2400" b="1" i="1">
                <a:latin typeface="Arial" panose="020B0604020202020204" pitchFamily="34" charset="0"/>
              </a:rPr>
              <a:t>vlan_number</a:t>
            </a:r>
            <a:endParaRPr lang="en-US" altLang="zh-CN" sz="2400" b="1">
              <a:latin typeface="Arial" panose="020B0604020202020204" pitchFamily="34" charset="0"/>
            </a:endParaRPr>
          </a:p>
          <a:p>
            <a:endParaRPr lang="en-US" altLang="zh-C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>
            <a:extLst>
              <a:ext uri="{FF2B5EF4-FFF2-40B4-BE49-F238E27FC236}">
                <a16:creationId xmlns:a16="http://schemas.microsoft.com/office/drawing/2014/main" id="{7F071356-229F-4000-B830-85CFF54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BEC713-9891-4D53-9F96-7E04B9CF8B87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1C9CEE8-7388-40FD-BC27-8750B969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038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600">
              <a:latin typeface="Times" panose="02020603050405020304" pitchFamily="18" charset="0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A6AC94FE-29F1-49ED-B239-40CD892A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798638"/>
            <a:ext cx="64008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cat2950#vlan database</a:t>
            </a:r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6EEF67A9-DAC1-412C-BC82-0BD7C70D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246313"/>
            <a:ext cx="91440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cat2950(vlan)#vlan 9 name switchlab90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VLAN 9 added: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    Name: switchlab90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cat2950(vlan)#?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VLAN database editing buffer manipulation commands: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rgbClr val="003366"/>
                </a:solidFill>
              </a:rPr>
              <a:t>abort</a:t>
            </a:r>
            <a:r>
              <a:rPr lang="en-US" altLang="zh-CN" b="1"/>
              <a:t> Exit mode without applying the changes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</a:t>
            </a:r>
            <a:r>
              <a:rPr lang="en-US" altLang="zh-CN" b="1">
                <a:solidFill>
                  <a:srgbClr val="003366"/>
                </a:solidFill>
              </a:rPr>
              <a:t>apply</a:t>
            </a:r>
            <a:r>
              <a:rPr lang="en-US" altLang="zh-CN" b="1"/>
              <a:t> Apply current changes and bump revision number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3366"/>
                </a:solidFill>
              </a:rPr>
              <a:t>  exit</a:t>
            </a:r>
            <a:r>
              <a:rPr lang="en-US" altLang="zh-CN" b="1"/>
              <a:t> Apply changes, bump revision number, and exit mode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3366"/>
                </a:solidFill>
              </a:rPr>
              <a:t>  reset</a:t>
            </a:r>
            <a:r>
              <a:rPr lang="en-US" altLang="zh-CN" b="1"/>
              <a:t> Abandon current changes and reread current database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75D4E8CA-953E-4998-AAA1-3CBC41B69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a VLAN Example</a:t>
            </a:r>
          </a:p>
        </p:txBody>
      </p:sp>
      <p:sp>
        <p:nvSpPr>
          <p:cNvPr id="68615" name="Rectangle 6">
            <a:extLst>
              <a:ext uri="{FF2B5EF4-FFF2-40B4-BE49-F238E27FC236}">
                <a16:creationId xmlns:a16="http://schemas.microsoft.com/office/drawing/2014/main" id="{CD722631-8E63-4E39-8942-A17A0B14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629275"/>
            <a:ext cx="6889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i="1" u="sng">
                <a:latin typeface="Courier New" panose="02070309020205020404" pitchFamily="49" charset="0"/>
              </a:rPr>
              <a:t>cat2950(config)#interface fa 0/2</a:t>
            </a:r>
          </a:p>
          <a:p>
            <a:r>
              <a:rPr lang="en-US" altLang="zh-CN" sz="2000" b="1" i="1" u="sng">
                <a:latin typeface="Courier New" panose="02070309020205020404" pitchFamily="49" charset="0"/>
              </a:rPr>
              <a:t>cat2950(config-if)# switchport access vlan 9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A1D01F5-B6F8-47C4-B877-7572DD192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/>
              <a:t>Memory Buffering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84B29F-1631-46B8-890C-757849A1E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820150" cy="4700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Area of memory in a switch where destination and transmission data are stored</a:t>
            </a:r>
            <a:r>
              <a:rPr lang="en-US" altLang="zh-CN" sz="2400"/>
              <a:t> until it can be switched out the correct port.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Port-based memory buffering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packets are stored in a queue on each 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possible for one packet to delay transmission of other packets because of a busy destination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Shared memory buffering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common memory buffering shared by all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/>
              <a:t>allows packets to be RX on one port and TX out another port without changing it to a different queue.</a:t>
            </a:r>
          </a:p>
        </p:txBody>
      </p:sp>
    </p:spTree>
  </p:cSld>
  <p:clrMapOvr>
    <a:masterClrMapping/>
  </p:clrMapOvr>
  <p:transition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>
            <a:extLst>
              <a:ext uri="{FF2B5EF4-FFF2-40B4-BE49-F238E27FC236}">
                <a16:creationId xmlns:a16="http://schemas.microsoft.com/office/drawing/2014/main" id="{0F03ADFC-7C56-46FE-AF2E-3602D521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C12F8B-2024-4E73-879D-726930803F71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7F33E7F-E2FE-401A-807D-38A62006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14650"/>
            <a:ext cx="874236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Courier New" panose="02070309020205020404" pitchFamily="49" charset="0"/>
              </a:rPr>
              <a:t>cat2950#</a:t>
            </a: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sh vlan</a:t>
            </a:r>
            <a:endParaRPr lang="en-US" altLang="zh-CN" b="1">
              <a:latin typeface="Courier New" panose="02070309020205020404" pitchFamily="49" charset="0"/>
            </a:endParaRPr>
          </a:p>
          <a:p>
            <a:endParaRPr lang="en-US" altLang="zh-CN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VLAN Name                         Status    Ports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---- ------------------------  ------------ ------------</a:t>
            </a:r>
          </a:p>
          <a:p>
            <a:pPr>
              <a:buFontTx/>
              <a:buAutoNum type="arabicPlain"/>
            </a:pPr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Default				active		Fa0/1, Fa0/3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9    switchlab90			active		Fa0/2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1002 fddi-default			active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1003 token-ring-default		active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1004 fddinet-default			active</a:t>
            </a:r>
          </a:p>
          <a:p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1005 trnet-default			active</a:t>
            </a:r>
          </a:p>
          <a:p>
            <a:endParaRPr lang="en-US" altLang="zh-CN" b="1">
              <a:latin typeface="Times" panose="02020603050405020304" pitchFamily="18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0C846A3-FB5E-4CE1-A66F-3E394745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Verifying a VLAN</a:t>
            </a:r>
          </a:p>
        </p:txBody>
      </p:sp>
      <p:sp>
        <p:nvSpPr>
          <p:cNvPr id="748548" name="Rectangle 4">
            <a:extLst>
              <a:ext uri="{FF2B5EF4-FFF2-40B4-BE49-F238E27FC236}">
                <a16:creationId xmlns:a16="http://schemas.microsoft.com/office/drawing/2014/main" id="{AD94037B-5B1A-47A7-9FA7-FA343555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8207375" cy="7207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eaLnBrk="0" hangingPunct="0">
              <a:defRPr/>
            </a:pPr>
            <a:endParaRPr lang="en-US" altLang="zh-CN" sz="2400" b="1">
              <a:latin typeface="Times New Roman" pitchFamily="18" charset="0"/>
            </a:endParaRPr>
          </a:p>
          <a:p>
            <a:pPr>
              <a:defRPr/>
            </a:pP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E97F157E-6D74-421C-A567-D9A254CCC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6113"/>
            <a:ext cx="405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" panose="020B0604020202020204" pitchFamily="34" charset="0"/>
              </a:rPr>
              <a:t>Switch# show vlan [</a:t>
            </a:r>
            <a:r>
              <a:rPr lang="en-US" altLang="zh-CN" sz="2400" b="1" i="1">
                <a:latin typeface="Arial" panose="020B0604020202020204" pitchFamily="34" charset="0"/>
              </a:rPr>
              <a:t>vlanid]</a:t>
            </a:r>
          </a:p>
        </p:txBody>
      </p:sp>
    </p:spTree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4C30E95-B10F-4227-B19E-809EFB1ED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688" y="304800"/>
            <a:ext cx="7646987" cy="1216025"/>
          </a:xfrm>
        </p:spPr>
        <p:txBody>
          <a:bodyPr/>
          <a:lstStyle/>
          <a:p>
            <a:pPr defTabSz="814388" eaLnBrk="1" hangingPunct="1"/>
            <a:r>
              <a:rPr lang="en-US" altLang="zh-CN"/>
              <a:t>Deleting VLANs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C6A208D-1F20-41F3-AD57-F7D43590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527425"/>
            <a:ext cx="6965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Courier New" panose="02070309020205020404" pitchFamily="49" charset="0"/>
              </a:rPr>
              <a:t>cat2950(vlan)#no vlan 9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Deleting VLAN 9...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cat2950(vlan)#exit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APPLY completed.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Exiting....</a:t>
            </a:r>
          </a:p>
          <a:p>
            <a:r>
              <a:rPr lang="en-US" altLang="zh-CN" sz="2400" b="1">
                <a:latin typeface="Courier New" panose="02070309020205020404" pitchFamily="49" charset="0"/>
              </a:rPr>
              <a:t>cat2950#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AF904805-FB07-4DB4-8FBF-A9F39BAF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703388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sz="2400">
                <a:latin typeface="Times New Roman" panose="02020603050405020304" pitchFamily="18" charset="0"/>
              </a:rPr>
              <a:t>When a VLAN is deleted any ports assigned to that VLAN become inactive. The ports will, however, remain associated with the deleted VLAN until assigned to a new VLAN.</a:t>
            </a:r>
          </a:p>
        </p:txBody>
      </p:sp>
      <p:sp>
        <p:nvSpPr>
          <p:cNvPr id="750597" name="Rectangle 5">
            <a:extLst>
              <a:ext uri="{FF2B5EF4-FFF2-40B4-BE49-F238E27FC236}">
                <a16:creationId xmlns:a16="http://schemas.microsoft.com/office/drawing/2014/main" id="{87B68C59-EF92-494D-BFA0-7D22C8DA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8137525" cy="64928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E7236B5E-8A14-47D4-B0F8-1110F27D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781300"/>
            <a:ext cx="7413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Arial" panose="020B0604020202020204" pitchFamily="34" charset="0"/>
                <a:ea typeface="Arial Unicode MS" pitchFamily="34" charset="-122"/>
              </a:rPr>
              <a:t>switch(vlan)# </a:t>
            </a:r>
            <a:r>
              <a:rPr lang="en-US" altLang="zh-CN" sz="2400" b="1">
                <a:latin typeface="Arial" panose="020B0604020202020204" pitchFamily="34" charset="0"/>
              </a:rPr>
              <a:t>no  vlan </a:t>
            </a:r>
            <a:r>
              <a:rPr lang="en-US" altLang="zh-CN" sz="2400" b="1" i="1">
                <a:latin typeface="Arial" panose="020B0604020202020204" pitchFamily="34" charset="0"/>
              </a:rPr>
              <a:t>vlanid  </a:t>
            </a:r>
            <a:r>
              <a:rPr lang="en-US" altLang="zh-CN" sz="2400" b="1">
                <a:latin typeface="Arial" panose="020B0604020202020204" pitchFamily="34" charset="0"/>
              </a:rPr>
              <a:t>[name </a:t>
            </a:r>
            <a:r>
              <a:rPr lang="en-US" altLang="zh-CN" sz="2400" b="1" i="1">
                <a:latin typeface="Arial" panose="020B0604020202020204" pitchFamily="34" charset="0"/>
              </a:rPr>
              <a:t>vlan-name</a:t>
            </a:r>
            <a:r>
              <a:rPr lang="en-US" altLang="zh-CN" sz="2400" b="1"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FF4F54D-FC0D-4F40-A3D2-5C4E6C8C2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Switching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The Spanning-Tree Protocol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Introduction of VLAN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Architecture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VLAN Implementation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chemeClr val="folHlink"/>
                </a:solidFill>
              </a:rPr>
              <a:t>Routing Between VLANs</a:t>
            </a:r>
            <a:r>
              <a:rPr lang="en-US" altLang="zh-CN"/>
              <a:t> 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E982F40-8EB9-42A3-8A40-E670D2380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of Contents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522A490B-3770-48DF-858B-0F8C7BE4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89300"/>
            <a:ext cx="8220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zh-CN" sz="28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3F81D1D-7986-4A55-BDFD-9A2628E1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569325" cy="614362"/>
          </a:xfrm>
        </p:spPr>
        <p:txBody>
          <a:bodyPr/>
          <a:lstStyle/>
          <a:p>
            <a:pPr eaLnBrk="1" hangingPunct="1"/>
            <a:r>
              <a:rPr lang="en-US" altLang="zh-CN"/>
              <a:t>Routing Between VLANs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6CB9B59B-7298-49E9-A89A-0558A37E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628775"/>
          <a:ext cx="8212137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MP 图像" r:id="rId4" imgW="5133333" imgH="4123810" progId="Paint.Picture">
                  <p:embed/>
                </p:oleObj>
              </mc:Choice>
              <mc:Fallback>
                <p:oleObj name="BMP 图像" r:id="rId4" imgW="5133333" imgH="41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8212137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8202FD3-5943-4173-978A-AF20F0336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569325" cy="569913"/>
          </a:xfrm>
        </p:spPr>
        <p:txBody>
          <a:bodyPr/>
          <a:lstStyle/>
          <a:p>
            <a:pPr eaLnBrk="1" hangingPunct="1"/>
            <a:r>
              <a:rPr lang="en-US" altLang="zh-CN"/>
              <a:t>Routing Between VLANs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9876F06D-C3D4-46CE-8ECC-4AE315241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844675"/>
          <a:ext cx="6943725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MP 图像" r:id="rId4" imgW="5590476" imgH="4266667" progId="Paint.Picture">
                  <p:embed/>
                </p:oleObj>
              </mc:Choice>
              <mc:Fallback>
                <p:oleObj name="BMP 图像" r:id="rId4" imgW="5590476" imgH="42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6943725" cy="46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6148F812-99DA-42BF-819F-DFD164AF1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98513"/>
            <a:ext cx="8229600" cy="614362"/>
          </a:xfrm>
        </p:spPr>
        <p:txBody>
          <a:bodyPr/>
          <a:lstStyle/>
          <a:p>
            <a:pPr eaLnBrk="1" hangingPunct="1"/>
            <a:r>
              <a:rPr lang="en-US" altLang="zh-CN" sz="4200"/>
              <a:t>Subinterfaces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7FBA9D35-45A6-49A1-B4CB-BC0276A50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00213"/>
          <a:ext cx="8093075" cy="483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MP 图像" r:id="rId4" imgW="5210902" imgH="4133333" progId="Paint.Picture">
                  <p:embed/>
                </p:oleObj>
              </mc:Choice>
              <mc:Fallback>
                <p:oleObj name="BMP 图像" r:id="rId4" imgW="5210902" imgH="41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8093075" cy="483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BDB28860-81B1-433E-98F4-18C47F654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445125"/>
            <a:ext cx="870108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61734EA4-A26B-4258-9F23-38E630B2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3932238"/>
            <a:ext cx="870108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8788" name="Rectangle 4">
            <a:extLst>
              <a:ext uri="{FF2B5EF4-FFF2-40B4-BE49-F238E27FC236}">
                <a16:creationId xmlns:a16="http://schemas.microsoft.com/office/drawing/2014/main" id="{3F8FB94D-09FA-46B9-8573-4CD9E15C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2347913"/>
            <a:ext cx="8745538" cy="6477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58CA3D32-0143-4DE9-9F5C-3B4C0F5A2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altLang="zh-CN"/>
              <a:t>Configuring Inter-VLAN Routing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7D79B71E-DD11-4427-8C56-9541B7F56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875213"/>
            <a:ext cx="7388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Step3:</a:t>
            </a:r>
            <a:r>
              <a:rPr lang="en-US" altLang="zh-CN" sz="2400" b="1">
                <a:latin typeface="Arial" panose="020B0604020202020204" pitchFamily="34" charset="0"/>
              </a:rPr>
              <a:t> Assign an IP address to the interface 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595C43D7-CC8E-4008-AD9E-ABA9E270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768475"/>
            <a:ext cx="42259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Step1:</a:t>
            </a:r>
            <a:r>
              <a:rPr lang="en-US" altLang="zh-CN" sz="2400" b="1">
                <a:latin typeface="Arial" panose="020B0604020202020204" pitchFamily="34" charset="0"/>
              </a:rPr>
              <a:t> Identify the interface.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78989760-E93B-461E-97D7-2C356A43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479675"/>
            <a:ext cx="85344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" panose="020B0604020202020204" pitchFamily="34" charset="0"/>
              </a:rPr>
              <a:t>Router(config)#interface fastethernet </a:t>
            </a:r>
            <a:r>
              <a:rPr lang="en-US" altLang="zh-CN" sz="2000" i="1">
                <a:latin typeface="Arial" panose="020B0604020202020204" pitchFamily="34" charset="0"/>
              </a:rPr>
              <a:t>port-number. subinterface-number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4EB23776-1D3F-4400-9D4B-5F918423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171825"/>
            <a:ext cx="5765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3366"/>
                </a:solidFill>
                <a:latin typeface="Arial" panose="020B0604020202020204" pitchFamily="34" charset="0"/>
              </a:rPr>
              <a:t>Step2:</a:t>
            </a:r>
            <a:r>
              <a:rPr lang="en-US" altLang="zh-CN" sz="2400" b="1">
                <a:latin typeface="Arial" panose="020B0604020202020204" pitchFamily="34" charset="0"/>
              </a:rPr>
              <a:t> Define the VLAN encapsulation.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C58CBD79-4F0D-4D71-B298-D65C13D1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049713"/>
            <a:ext cx="62960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" panose="020B0604020202020204" pitchFamily="34" charset="0"/>
              </a:rPr>
              <a:t>Router(config-if)#encapsulation dot1q </a:t>
            </a:r>
            <a:r>
              <a:rPr lang="en-US" altLang="zh-CN" sz="2000" i="1">
                <a:latin typeface="Arial" panose="020B0604020202020204" pitchFamily="34" charset="0"/>
              </a:rPr>
              <a:t>vlan-number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860911A3-FEFD-41F3-82B7-D73C9846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546725"/>
            <a:ext cx="63928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" panose="020B0604020202020204" pitchFamily="34" charset="0"/>
              </a:rPr>
              <a:t>Router(config-if)#ip address </a:t>
            </a:r>
            <a:r>
              <a:rPr lang="en-US" altLang="zh-CN" sz="2000" i="1">
                <a:latin typeface="Arial" panose="020B0604020202020204" pitchFamily="34" charset="0"/>
              </a:rPr>
              <a:t>ip-address subnet-mask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blinds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7B5B90-E103-4676-8457-083CEF85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917825"/>
            <a:ext cx="8408988" cy="1258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E7B34A4-6CC4-4B9A-BC3F-BC40A899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28775"/>
            <a:ext cx="6970713" cy="1243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2" name="Rectangle 5">
            <a:extLst>
              <a:ext uri="{FF2B5EF4-FFF2-40B4-BE49-F238E27FC236}">
                <a16:creationId xmlns:a16="http://schemas.microsoft.com/office/drawing/2014/main" id="{9C8629BD-FC5A-407C-85E0-7178C0C7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4240213"/>
            <a:ext cx="8408987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3" name="Rectangle 6">
            <a:extLst>
              <a:ext uri="{FF2B5EF4-FFF2-40B4-BE49-F238E27FC236}">
                <a16:creationId xmlns:a16="http://schemas.microsoft.com/office/drawing/2014/main" id="{171108C7-D8F7-49CE-BF71-0205556FD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5535613"/>
            <a:ext cx="8408987" cy="1258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4" name="Rectangle 7">
            <a:extLst>
              <a:ext uri="{FF2B5EF4-FFF2-40B4-BE49-F238E27FC236}">
                <a16:creationId xmlns:a16="http://schemas.microsoft.com/office/drawing/2014/main" id="{FBE17A9E-24A4-4220-A7A4-68A26E1C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700213"/>
            <a:ext cx="8823325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Sydney(config)#interface FastEthernet 0/0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Sydney(config-if)#full duplex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Sydney(config-if)#no shut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Sydney(config-if)#interface FastEthernet 0/0.1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Sydney(config-subif)#encapsulation 802.1q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Sydney(config-subif)#ip address 192.168.1.1 255.255.255.0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Sydney(config-if)#interface FastEthernet 0/0.2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Sydney(config-subif)#encapsulation 802.1q 20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Sydney(config-subif)#ip address 192.168.2.1 255.255.255.0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Sydney(config-if)#interface FastEthernet 0/0.3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Sydney(config-subif)#encapsulation 802.1q 30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Sydney(config-subif)#ip address 192.168.3.1 255.255.255.0</a:t>
            </a:r>
          </a:p>
        </p:txBody>
      </p:sp>
      <p:sp>
        <p:nvSpPr>
          <p:cNvPr id="73735" name="Rectangle 4">
            <a:extLst>
              <a:ext uri="{FF2B5EF4-FFF2-40B4-BE49-F238E27FC236}">
                <a16:creationId xmlns:a16="http://schemas.microsoft.com/office/drawing/2014/main" id="{F08F3A1D-D399-4EF7-8538-A9041060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885825"/>
            <a:ext cx="8229600" cy="598488"/>
          </a:xfrm>
        </p:spPr>
        <p:txBody>
          <a:bodyPr/>
          <a:lstStyle/>
          <a:p>
            <a:pPr eaLnBrk="1" hangingPunct="1"/>
            <a:r>
              <a:rPr lang="en-US" altLang="zh-CN"/>
              <a:t>Configuring Inter-VLAN Routing</a:t>
            </a:r>
            <a:endParaRPr lang="en-US" altLang="zh-CN" sz="4200"/>
          </a:p>
        </p:txBody>
      </p:sp>
    </p:spTree>
  </p:cSld>
  <p:clrMapOvr>
    <a:masterClrMapping/>
  </p:clrMapOvr>
  <p:transition>
    <p:blinds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05D2E2-555D-4498-93DB-719EFB90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图片 7">
            <a:extLst>
              <a:ext uri="{FF2B5EF4-FFF2-40B4-BE49-F238E27FC236}">
                <a16:creationId xmlns:a16="http://schemas.microsoft.com/office/drawing/2014/main" id="{73D3914B-3454-42D2-895F-8BDEE827C72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C57CDB2-132E-4E2B-82B5-5D502337B8B3}"/>
              </a:ext>
            </a:extLst>
          </p:cNvPr>
          <p:cNvSpPr/>
          <p:nvPr/>
        </p:nvSpPr>
        <p:spPr>
          <a:xfrm>
            <a:off x="0" y="1238250"/>
            <a:ext cx="9144000" cy="61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FC82F-A060-4985-AD08-1611AC7BE90F}"/>
              </a:ext>
            </a:extLst>
          </p:cNvPr>
          <p:cNvSpPr txBox="1"/>
          <p:nvPr/>
        </p:nvSpPr>
        <p:spPr>
          <a:xfrm>
            <a:off x="3786182" y="2857496"/>
            <a:ext cx="1871025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cap="all" dirty="0">
                <a:ln w="0"/>
                <a:solidFill>
                  <a:srgbClr val="0066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rPr>
              <a:t>谢 谢！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8340EC97-6693-477C-8615-B213844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Switching Methods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3926021B-A725-4374-ABEB-9DF004A07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80400" cy="450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Store-and-Forward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 switch </a:t>
            </a:r>
            <a:r>
              <a:rPr lang="en-US" altLang="zh-CN" sz="2400">
                <a:solidFill>
                  <a:srgbClr val="FF0000"/>
                </a:solidFill>
              </a:rPr>
              <a:t>receives the entire frame</a:t>
            </a:r>
            <a:r>
              <a:rPr lang="en-US" altLang="zh-CN" sz="2400"/>
              <a:t>, calculating the CRC at the end, before sending it to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Cut-through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switch adds latency. It can be reduced by using cut-through switching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Fast forward switching</a:t>
            </a:r>
            <a:r>
              <a:rPr lang="en-US" altLang="zh-CN" sz="2400"/>
              <a:t>--</a:t>
            </a:r>
            <a:r>
              <a:rPr lang="en-US" altLang="zh-CN" sz="2400">
                <a:solidFill>
                  <a:srgbClr val="FF0000"/>
                </a:solidFill>
              </a:rPr>
              <a:t>only checks the destination MAC  before immediately forwarding the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u="sng"/>
              <a:t>Fragment Free</a:t>
            </a:r>
            <a:r>
              <a:rPr lang="en-US" altLang="zh-CN" sz="2400"/>
              <a:t>--</a:t>
            </a:r>
            <a:r>
              <a:rPr lang="en-US" altLang="zh-CN" sz="2400">
                <a:solidFill>
                  <a:srgbClr val="FF0000"/>
                </a:solidFill>
              </a:rPr>
              <a:t>reads the first 64 bytes</a:t>
            </a:r>
            <a:r>
              <a:rPr lang="en-US" altLang="zh-CN" sz="2400"/>
              <a:t> to reduce errors before forwarding the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771B21-7DD8-4DB4-9B09-3508AFB05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Switching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5B7DCBA-9BA6-4E72-8390-A1D75DE51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35908" name="Picture 4">
            <a:extLst>
              <a:ext uri="{FF2B5EF4-FFF2-40B4-BE49-F238E27FC236}">
                <a16:creationId xmlns:a16="http://schemas.microsoft.com/office/drawing/2014/main" id="{F7DEB28C-07C4-49D2-80E0-A0C2F3C4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92263"/>
            <a:ext cx="77057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378DFEF-388A-461B-BE1A-58623E1B6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 2 Switching</a:t>
            </a:r>
          </a:p>
        </p:txBody>
      </p:sp>
      <p:pic>
        <p:nvPicPr>
          <p:cNvPr id="18435" name="Picture 3" descr="Layer 2 Switching">
            <a:extLst>
              <a:ext uri="{FF2B5EF4-FFF2-40B4-BE49-F238E27FC236}">
                <a16:creationId xmlns:a16="http://schemas.microsoft.com/office/drawing/2014/main" id="{165ECF8D-D0B5-40B2-9A07-F9242584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43075"/>
            <a:ext cx="6335712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4482</TotalTime>
  <Words>2782</Words>
  <Application>Microsoft Office PowerPoint</Application>
  <PresentationFormat>全屏显示(4:3)</PresentationFormat>
  <Paragraphs>452</Paragraphs>
  <Slides>68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2" baseType="lpstr">
      <vt:lpstr>Verdana</vt:lpstr>
      <vt:lpstr>宋体</vt:lpstr>
      <vt:lpstr>Arial</vt:lpstr>
      <vt:lpstr>Wingdings</vt:lpstr>
      <vt:lpstr>Times New Roman</vt:lpstr>
      <vt:lpstr>Tahoma</vt:lpstr>
      <vt:lpstr>Arial Black</vt:lpstr>
      <vt:lpstr>Arial Narrow</vt:lpstr>
      <vt:lpstr>Monotype Sorts</vt:lpstr>
      <vt:lpstr>Arial Unicode MS</vt:lpstr>
      <vt:lpstr>Times</vt:lpstr>
      <vt:lpstr>Courier New</vt:lpstr>
      <vt:lpstr>Profile</vt:lpstr>
      <vt:lpstr>画笔图片</vt:lpstr>
      <vt:lpstr>LAN Switching and VLAN</vt:lpstr>
      <vt:lpstr>Table of Contents</vt:lpstr>
      <vt:lpstr>Switch Operation</vt:lpstr>
      <vt:lpstr>Symmetric Switching</vt:lpstr>
      <vt:lpstr>Asymmetric Switching</vt:lpstr>
      <vt:lpstr>Memory Buffering</vt:lpstr>
      <vt:lpstr>Switching Methods</vt:lpstr>
      <vt:lpstr>Two Switching Methods</vt:lpstr>
      <vt:lpstr>Layer 2 Switching</vt:lpstr>
      <vt:lpstr>Layer 3 Switching</vt:lpstr>
      <vt:lpstr>Layer 4 Switching</vt:lpstr>
      <vt:lpstr>Multilayer Switching</vt:lpstr>
      <vt:lpstr>Table of Contents</vt:lpstr>
      <vt:lpstr>Bridging Loops</vt:lpstr>
      <vt:lpstr>Redundancy Creates Loops</vt:lpstr>
      <vt:lpstr>L2 Loops</vt:lpstr>
      <vt:lpstr>L2 Loops - Flooded unicast frames</vt:lpstr>
      <vt:lpstr>Overview of STP</vt:lpstr>
      <vt:lpstr>STP Decision Sequence</vt:lpstr>
      <vt:lpstr>BPDUs</vt:lpstr>
      <vt:lpstr>Bridge Identification/BID</vt:lpstr>
      <vt:lpstr>Electing the Root Switch</vt:lpstr>
      <vt:lpstr>Path Cost</vt:lpstr>
      <vt:lpstr>Five STP States</vt:lpstr>
      <vt:lpstr>Initial STP Convergence</vt:lpstr>
      <vt:lpstr>Step1: Root Switch Decision</vt:lpstr>
      <vt:lpstr>Step2: Electing the Root Ports</vt:lpstr>
      <vt:lpstr>Step3: Electing Designated Ports(I)</vt:lpstr>
      <vt:lpstr>Step3: Electing Designated Ports(II)</vt:lpstr>
      <vt:lpstr>An Example of STP</vt:lpstr>
      <vt:lpstr>Table of Contents</vt:lpstr>
      <vt:lpstr>Existing Shared LAN Configurations</vt:lpstr>
      <vt:lpstr>Differences between LANs &amp; VLANs</vt:lpstr>
      <vt:lpstr>VLANs (IEEE 802.1q)</vt:lpstr>
      <vt:lpstr>Grouping Users</vt:lpstr>
      <vt:lpstr>Table of Contents</vt:lpstr>
      <vt:lpstr>VLANs Across the Backbone</vt:lpstr>
      <vt:lpstr>Router’s Role in a VLAN</vt:lpstr>
      <vt:lpstr>How Frames are Used in a VLAN</vt:lpstr>
      <vt:lpstr>Frame Filtering</vt:lpstr>
      <vt:lpstr>Frame Tagging</vt:lpstr>
      <vt:lpstr>Frame Tagging</vt:lpstr>
      <vt:lpstr>Frame Tagging– IEEE802.1Q and ISL</vt:lpstr>
      <vt:lpstr>Table of Contents</vt:lpstr>
      <vt:lpstr>Ports, VLANs, and Broadcasts</vt:lpstr>
      <vt:lpstr>Static VLANs</vt:lpstr>
      <vt:lpstr>Static VLANs</vt:lpstr>
      <vt:lpstr>Dynamic VLANs</vt:lpstr>
      <vt:lpstr>Dynamic VLANs</vt:lpstr>
      <vt:lpstr>Port-Centric VLANs</vt:lpstr>
      <vt:lpstr>Benefits of Port-Centric VLANs</vt:lpstr>
      <vt:lpstr>Access and Trunk Links</vt:lpstr>
      <vt:lpstr>Access Links</vt:lpstr>
      <vt:lpstr>Trunk Links</vt:lpstr>
      <vt:lpstr>Trunk Links</vt:lpstr>
      <vt:lpstr>Trunk Links</vt:lpstr>
      <vt:lpstr>Configuration in Switch 29xx</vt:lpstr>
      <vt:lpstr>VLAN Configuration</vt:lpstr>
      <vt:lpstr>Adding a VLAN Example</vt:lpstr>
      <vt:lpstr>Verifying a VLAN</vt:lpstr>
      <vt:lpstr>Deleting VLANs</vt:lpstr>
      <vt:lpstr>Table of Contents</vt:lpstr>
      <vt:lpstr>Routing Between VLANs</vt:lpstr>
      <vt:lpstr>Routing Between VLANs</vt:lpstr>
      <vt:lpstr>Subinterfaces</vt:lpstr>
      <vt:lpstr>Configuring Inter-VLAN Routing</vt:lpstr>
      <vt:lpstr>Configuring Inter-VLAN Routing</vt:lpstr>
      <vt:lpstr>PowerPoint 演示文稿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南京大学软件学院建院方案汇报</dc:title>
  <dc:creator>骆斌</dc:creator>
  <cp:lastModifiedBy>幽弥狂</cp:lastModifiedBy>
  <cp:revision>173</cp:revision>
  <dcterms:created xsi:type="dcterms:W3CDTF">2002-05-31T00:39:28Z</dcterms:created>
  <dcterms:modified xsi:type="dcterms:W3CDTF">2019-09-17T18:18:33Z</dcterms:modified>
</cp:coreProperties>
</file>