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0"/>
  </p:notesMasterIdLst>
  <p:handoutMasterIdLst>
    <p:handoutMasterId r:id="rId71"/>
  </p:handoutMasterIdLst>
  <p:sldIdLst>
    <p:sldId id="431" r:id="rId2"/>
    <p:sldId id="347" r:id="rId3"/>
    <p:sldId id="349" r:id="rId4"/>
    <p:sldId id="353" r:id="rId5"/>
    <p:sldId id="354" r:id="rId6"/>
    <p:sldId id="355" r:id="rId7"/>
    <p:sldId id="356" r:id="rId8"/>
    <p:sldId id="357" r:id="rId9"/>
    <p:sldId id="421" r:id="rId10"/>
    <p:sldId id="422" r:id="rId11"/>
    <p:sldId id="423" r:id="rId12"/>
    <p:sldId id="424" r:id="rId13"/>
    <p:sldId id="425" r:id="rId14"/>
    <p:sldId id="359" r:id="rId15"/>
    <p:sldId id="360" r:id="rId16"/>
    <p:sldId id="361" r:id="rId17"/>
    <p:sldId id="362" r:id="rId18"/>
    <p:sldId id="364" r:id="rId19"/>
    <p:sldId id="365" r:id="rId20"/>
    <p:sldId id="420" r:id="rId21"/>
    <p:sldId id="366" r:id="rId22"/>
    <p:sldId id="367" r:id="rId23"/>
    <p:sldId id="368" r:id="rId24"/>
    <p:sldId id="369" r:id="rId25"/>
    <p:sldId id="371" r:id="rId26"/>
    <p:sldId id="372" r:id="rId27"/>
    <p:sldId id="373" r:id="rId28"/>
    <p:sldId id="374" r:id="rId29"/>
    <p:sldId id="375" r:id="rId30"/>
    <p:sldId id="376" r:id="rId31"/>
    <p:sldId id="426" r:id="rId32"/>
    <p:sldId id="384" r:id="rId33"/>
    <p:sldId id="432" r:id="rId34"/>
    <p:sldId id="385" r:id="rId35"/>
    <p:sldId id="387" r:id="rId36"/>
    <p:sldId id="427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428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29" r:id="rId63"/>
    <p:sldId id="414" r:id="rId64"/>
    <p:sldId id="415" r:id="rId65"/>
    <p:sldId id="416" r:id="rId66"/>
    <p:sldId id="417" r:id="rId67"/>
    <p:sldId id="418" r:id="rId68"/>
    <p:sldId id="430" r:id="rId69"/>
  </p:sldIdLst>
  <p:sldSz cx="9144000" cy="6858000" type="screen4x3"/>
  <p:notesSz cx="6640513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000066"/>
    <a:srgbClr val="003300"/>
    <a:srgbClr val="080808"/>
    <a:srgbClr val="660066"/>
    <a:srgbClr val="7261B1"/>
    <a:srgbClr val="1DA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17" autoAdjust="0"/>
  </p:normalViewPr>
  <p:slideViewPr>
    <p:cSldViewPr>
      <p:cViewPr varScale="1">
        <p:scale>
          <a:sx n="81" d="100"/>
          <a:sy n="81" d="100"/>
        </p:scale>
        <p:origin x="16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A263CD7-FC60-4FBF-9BF9-7130A6CAF5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4397962-45C6-4668-B0E3-21F19E40A5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2813EE01-1F98-4EAD-9264-EA209186228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1C95BFF8-3931-4FB1-B3DA-0C86EEE91B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anose="020B0604030504040204" pitchFamily="34" charset="0"/>
              </a:defRPr>
            </a:lvl1pPr>
          </a:lstStyle>
          <a:p>
            <a:fld id="{F0E7F897-9B67-4BFB-B1E2-2225B9FD32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B8E6CFB-9D61-4E58-86BF-19919CA609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123F940E-65A7-4960-949C-1B4F38FAA5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EFB4A55F-A426-40B0-8C43-6D34392988A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14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5" name="Rectangle 5">
            <a:extLst>
              <a:ext uri="{FF2B5EF4-FFF2-40B4-BE49-F238E27FC236}">
                <a16:creationId xmlns:a16="http://schemas.microsoft.com/office/drawing/2014/main" id="{29FD0752-32A0-4A02-89B2-37C549CFD0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046" name="Rectangle 6">
            <a:extLst>
              <a:ext uri="{FF2B5EF4-FFF2-40B4-BE49-F238E27FC236}">
                <a16:creationId xmlns:a16="http://schemas.microsoft.com/office/drawing/2014/main" id="{E7731101-729F-4B9E-B063-225F1A5AB1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7" name="Rectangle 7">
            <a:extLst>
              <a:ext uri="{FF2B5EF4-FFF2-40B4-BE49-F238E27FC236}">
                <a16:creationId xmlns:a16="http://schemas.microsoft.com/office/drawing/2014/main" id="{5FF418D9-11B5-4F6E-9772-B1FDB785F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E186D120-6907-4F6E-ABF8-0D319085F3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3E115EAF-D93D-4B83-9565-79CD2D57C9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CAF28663-7DDD-49D4-9714-6DA060E8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CA32F6F-A156-4324-B2A2-296D0CFA3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B518E1-9BF0-4E47-AB8F-C7C54A40F5CD}" type="slidenum">
              <a:rPr lang="zh-CN" altLang="en-US">
                <a:latin typeface="Times New Roman" panose="02020603050405020304" pitchFamily="18" charset="0"/>
              </a:rPr>
              <a:pPr eaLnBrk="1" hangingPunct="1"/>
              <a:t>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EDAC278-7441-4ED4-B10F-04A7679A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C3C619-06E6-4EAF-8591-6A946F18CC5F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D96062A-404B-404F-AE5D-1B30691D62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95E0C45-0063-48DA-90C6-73CB5D724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A185C065-12E1-4A58-A2CB-334F717EF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4EEE37-3BF6-40F3-8980-975B9D381B93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596171E-3AE9-4DF5-B779-41E887D421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62F1ED2-293A-4198-A2C0-C8F235FAF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AD0516E-2A2E-46BF-B624-E7E74D069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AB6301-FB5C-4C23-93EC-93917781FC9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4B03E83-C6C8-49B5-AE38-FB064C35C7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253E90D-0135-460C-BDF0-38415F1F8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1F441E9-EBC1-43BE-B421-FA7DA8FA0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14797B-D764-44E6-BD44-F25690B0D90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457ED21-73B7-4730-B46C-C3DC565B1C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2B59238-591C-4079-A465-6DF1EEE83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6079B04-E33D-45CB-9516-A18A4B7EC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E602E8-5616-4053-81B0-0EA39BE191F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3EEAC3B-C2B7-4625-8A55-5270952DBC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8171E14-0ECB-48B4-83BC-063E82105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C10BA4FF-E036-48F1-86EE-730A14F02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D664B8-D314-45AA-9308-637C3765A78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9FA5BBC-E3F4-4BEE-8779-1453C857A5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E04939A-4446-44BF-B296-155A5E54F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1F7C4D1-AA77-40DC-96E6-914CEA2A5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027828-C148-491A-A11A-C4353ACE322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AD9A2AD-D914-48C4-A3D2-B647372754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3685F53-BEC5-474A-BD00-BAA894BEF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83D9244-44AB-4442-8743-B080D7AD6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9EB72A-7376-464D-B839-C1E4CC2BACA5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02BECF7-8D19-44A3-B397-9EF0013C79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4B4B6CD-FF2C-4F59-ACBB-A02BC1485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2EAE034-F878-4657-8CF5-6DB763A47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D50FA1-D995-46EC-8CBB-EE270A2044D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A917025-7FDA-4795-A4D8-A54639C2CF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57D4F46-C1F3-4716-A41B-907E3EDA8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29CF36A3-0BD3-494A-A60C-CD830B9D3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5EC594-D321-4341-AFBD-189BD8155E3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1BF276B-244E-439B-9D85-6229F28E17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AD46A21-BF2A-4EC6-BD7E-BD88AE50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36BD911-28BF-42C7-98F7-F6E332D05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8ECFAB-FB77-457B-82F8-2A1E51F55968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EB63F74-A727-4562-897A-F4575D1A8F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80F57E3-1B16-409A-A6A2-145C3E034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CD59788-07AD-4993-B9E2-F5CC18C1B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87CD3E-11A5-4265-A83E-AFC6DF5BEF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0E1BBBB-C311-4E8E-97E0-D370A93594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C90DA6C-26EF-4C1F-80FD-AE8459FA0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D9252FF-3BDF-4B02-A402-B3EDFB338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DEFA7B-C1F1-4FCB-AD0E-0ECE36EB568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3ECEF42-27EE-4F9D-BC15-0271D54888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FCFE490-4A3F-411A-8B3C-15EE77535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BE21352-4DD3-4783-A02C-1C6C6A583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517142-49AA-40EB-B087-5BCFC2FA4435}" type="slidenum">
              <a:rPr lang="en-US" altLang="zh-CN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1408720E-F2EC-412B-86A9-763CE520D4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E420DD3-259D-4A55-9CAE-C2A2EABB1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79C2F76-BDB5-4DF0-A6E8-151E7FF1D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2A0245-5BEB-465E-8B58-D3A5D90321F3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7162453-5861-46AC-B887-F385C9D267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3003E94-79F4-4E59-9B52-3793A0B7C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88E0778-E6E7-4A8B-A282-4C5D228AC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CB2875-4E30-40E2-A468-FD1F530BDEFD}" type="slidenum">
              <a:rPr lang="en-US" altLang="zh-CN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5A631CF-ED64-4D9E-A6B7-7485765E41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31C025E-C657-4EFD-A9C8-F25BC74E1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B09E79C-2079-4C13-8C89-0682F5B92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F33D8C-FFA4-4837-AB11-FC9F5750647A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D06AD50-165C-4427-9ED4-C814730EBB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FE45BB8-ADA7-4F03-A3A6-D10A1CF3D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2D574252-95CE-4307-BF99-4262340F9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1AA2CA-139B-47AF-A126-F7CE4DA54192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0AF389C-E055-45BF-8BCC-4EBCBB4943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7E7EA8D9-31F6-4E85-A90A-B7D8FFF7F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24D5FA9-02B9-4363-B7E3-598A23927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661757-B522-4095-A6EC-BD18690E5931}" type="slidenum">
              <a:rPr lang="en-US" altLang="zh-CN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A8E0B5DC-B361-4275-AA5D-8D618187A0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774C3AA6-A2D9-46A5-BB59-154C715B3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327094B-E277-4822-80EA-B1CD0382D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F44374-8F50-42BE-87E0-D9ECD1772252}" type="slidenum">
              <a:rPr lang="en-US" altLang="zh-CN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334DD802-4414-4727-900B-828FDBDC8C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AB6A386-BB64-4BE5-9E3A-CB0C5A6EF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B1C9305-55B9-425C-87A0-6E0CF6579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F6E3C4-A200-41A3-8C00-60917ABC675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21B68D9-5067-4E2E-A9FF-C3B1A2CEF7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4ED17DC-0784-4E04-A4EA-2CADFD29A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9924C1E2-B241-4025-8FD7-484740855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7D90DC-4AEF-449C-8DE7-B4C0C6E7A29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0CE8DC0-E92A-42FB-8D27-BEDF149CB3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BB43349-C753-457E-8CBA-804ECBA0B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E68D2752-BED9-42A4-ADBF-761835E50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61E4F0-3A0C-4FB4-9886-367DC218200F}" type="slidenum">
              <a:rPr lang="en-US" altLang="zh-CN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DECEA65-D56C-49C0-9B9C-DDEF71FBB3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EB98D76-09BA-4A74-B8DF-DBD33A350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A6624810-9814-4E65-8F01-4D1DBC3E3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7B5D20-4A7F-490D-9598-7AFF942640F1}" type="slidenum">
              <a:rPr lang="en-US" altLang="zh-CN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13428CD-ABEC-4659-AF57-0A6D7B4590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537DC07-6BF8-4BF3-8E26-984D483A0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0BF7A75F-0236-4735-ADEF-AA35ACBD6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E0EA89-A0E1-4CEC-AC32-6572CD4499D7}" type="slidenum">
              <a:rPr lang="en-US" altLang="zh-CN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C40EE57-3B5D-4AA1-BB19-052BDF2FCB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2A12A28-0192-4C9A-97D9-30331BDCB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F718CE8D-851C-45D2-AA8B-EF889DA4E8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42CCA1-7255-4B47-99DC-3E8839573C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CC85EBB-E839-4564-ACD1-BC36959240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6205EEB-7428-40F0-863D-6E875F0CD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7DB58E37-DCC9-4288-9E6C-8C4AAB3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6C1B89-3E7E-4B19-9C28-393E02F7755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FB19536-B3D5-438E-8167-7DAA9A9E54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3B8DDA5-EC76-4C9C-904A-F8167A34C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3B9FECB-32BE-49DC-B84D-40D9A1FDE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9935A6-A1DA-4E8D-B039-436128167ED5}" type="slidenum">
              <a:rPr lang="en-US" altLang="zh-CN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F29CD37-9331-42E0-A8F0-1EEE21503D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F8B834F7-318B-45F7-8F4B-2387A50E9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BADBEE2-DBC9-4282-B2B7-93C9610A8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862E31-3B86-4D74-935B-D9DB8D2EC94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1990CF4D-4A4B-4D1B-B823-70E6319053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24983F55-48B8-41FB-9CA6-3A5A11C63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8FC9D5C-633C-4740-A551-752283B33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7604FE-1083-47F4-B62E-6B9A9DAD1250}" type="slidenum">
              <a:rPr lang="en-US" altLang="zh-CN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7CCE07D-44AA-481C-8A11-5B433C7AEF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B9F6E38-99E9-4D14-8F06-0707E79C8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CF294B53-59CC-4671-97CF-C483A1FEF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5CB33-8C51-4424-9AF1-3DDD51E31C7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C7DA4B9-1ABD-4AEF-AAB7-EA8368704D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4955C298-01AE-481B-989A-A885DBFD7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F62BC45-29F2-4902-9117-DF68839B8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13FD80-BAB6-4B65-98AB-D38BAAB4CAA0}" type="slidenum">
              <a:rPr lang="en-US" altLang="zh-CN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CB7D33B-E084-4F9E-B377-6B331A3099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AAA6AD2E-20DA-4502-9D3A-932F6D187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7301F2E-1ADB-4F7E-ACB2-A387D03BE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0761A0-F95E-4335-B102-0A2303EC54E9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A5C0853-002F-4FD5-9BD3-86E4CFA44D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EAAF11C-E73B-4F83-9B5F-C17775FD8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1563DC29-AEF3-435C-918C-AAE338E33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9A57C3-4030-4F9E-B673-9A2DD214845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4DD85FE-14DF-4674-A944-6131DBB572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342B3681-4BE3-4858-A257-CCD34FB69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989A17C-9B15-4E75-8F06-8D79AB930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920FA0-7A7E-4194-A96F-C75FDC8D89F3}" type="slidenum">
              <a:rPr lang="en-US" altLang="zh-CN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87B2928-34FD-4E4C-A2C9-5EA42D76C7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2302CC5-CEE0-4B97-9638-B159DE381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6ECD5D85-6729-431B-9FB8-0AA3C6630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BECE44-AFED-4EE4-A983-A516108E662D}" type="slidenum">
              <a:rPr lang="en-US" altLang="zh-CN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F5433A9-9559-42D3-979F-D20CD69FA0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2FF282B8-A2A7-420C-9928-611D62E1B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885F43C-3839-4881-9001-4DD901F30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FD5B5C-B868-4795-9DD0-3730FE7A8D41}" type="slidenum">
              <a:rPr lang="en-US" altLang="zh-CN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CB11074-1251-48C3-ADFA-9356923655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FA0A9D7D-F968-4229-BA20-124DF582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229EF0E8-D714-449F-8B72-A310660F4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4D1251-DC02-4559-A1D5-9B03B17BE3CE}" type="slidenum">
              <a:rPr lang="en-US" altLang="zh-CN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F704ADB-D350-44D9-9ADC-00193D71DF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7D560EC-556E-4699-9135-2E1E33C7F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8DFDEF46-896D-42CC-942A-B2973D2FB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8F1344-5361-45F4-A153-189250492FD7}" type="slidenum">
              <a:rPr lang="en-US" altLang="zh-CN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BFAED033-33E9-4607-8748-4F8432A704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B7D44A0-8DDB-4FA2-9BC5-19DEA7C47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E52EEF36-F267-4FD0-B975-1EFD87C0C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A21524-22DA-4FCC-99D0-9B30DA890814}" type="slidenum">
              <a:rPr lang="en-US" altLang="zh-CN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127F957C-1DC9-46B3-BC21-7C38504612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25554EE-F4DE-4CB3-B25E-483C7BD0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77F2DF5-B63B-4BCA-9929-590D0C68A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40E181-86C3-4F7F-AFB8-0CEC8028C23E}" type="slidenum">
              <a:rPr lang="en-US" altLang="zh-CN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4F14C365-65B4-4860-B1CF-C8D02F4F2D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EDCDD53F-329E-464E-AF07-0DC4A726B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C02471AB-3D2D-4854-AC04-0B0CA9C66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F16DB0-6651-49A2-9101-3D822AFEBE5C}" type="slidenum">
              <a:rPr lang="en-US" altLang="zh-CN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A85820E5-805E-44F6-9140-BA21E8B809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7EE3FB6-D077-48A3-9EF0-B55738470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080C05AC-7148-4FDB-AE41-F467DF8DB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F49D6B-9B2F-493E-8BAB-7A3AF5A7C58A}" type="slidenum">
              <a:rPr lang="en-US" altLang="zh-CN">
                <a:latin typeface="Times New Roman" panose="02020603050405020304" pitchFamily="18" charset="0"/>
              </a:rPr>
              <a:pPr eaLnBrk="1" hangingPunct="1"/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A0A6041B-4E8E-4A28-9EEC-F81C717078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A3D5F78-B6EB-4C3A-97B2-FFEBA0B07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9A79CA2-723F-40A9-8EDB-158DDA7E8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C7BF15-8D94-45D2-8354-D75458C15CFF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BB41351-1D02-47EF-8554-46407FB38E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3784161-B4B8-4975-9936-613F29DC2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A25720F-5A57-4626-8995-CA25F690F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93CE3-E9DA-47CC-91A4-9CE9A7BEC80D}" type="slidenum">
              <a:rPr lang="en-US" altLang="zh-CN">
                <a:latin typeface="Times New Roman" panose="02020603050405020304" pitchFamily="18" charset="0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EF73B20F-5886-4699-BE8F-1211857FDA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3791DA71-EC56-4DF1-86CF-85243C68A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3EF619A5-9639-4BB7-A694-4CD36DFCD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744A66-FE18-4814-8A30-4528008590C4}" type="slidenum">
              <a:rPr lang="en-US" altLang="zh-CN">
                <a:latin typeface="Times New Roman" panose="02020603050405020304" pitchFamily="18" charset="0"/>
              </a:rPr>
              <a:pPr eaLnBrk="1" hangingPunct="1"/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1C1E0CB6-0441-4167-A66D-201195024A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27D5E548-633C-404D-AC5F-EA6250FE4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073175E1-3F85-41F6-A57A-B90577DCB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B80355-DA1A-4767-861A-712DC8E2559A}" type="slidenum">
              <a:rPr lang="en-US" altLang="zh-CN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864FAE4-2089-4E4A-A17A-5B3E9C3326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98CF60B9-6561-4E58-8D59-B9167BFE8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93F74531-6002-4E45-9045-940F89A26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76A028-AFA2-44D2-A42B-C0DDED85E1D1}" type="slidenum">
              <a:rPr lang="en-US" altLang="zh-CN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A65F5D7-2EB8-452C-A5C8-A5495AD88E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26E57BB-2F7B-4EC6-9EB0-77B5852B3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2974F85A-9974-494C-BAB7-0B44D01C2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ED8F21-BCFB-411D-94D6-002166BA358F}" type="slidenum">
              <a:rPr lang="en-US" altLang="zh-CN">
                <a:latin typeface="Times New Roman" panose="02020603050405020304" pitchFamily="18" charset="0"/>
              </a:rPr>
              <a:pPr eaLnBrk="1" hangingPunct="1"/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6541808D-E7E1-4376-9DDA-1263DAB2DE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28D4318-2655-4E3E-BE49-D998E5B6F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35E5C9B7-F7A9-415B-ACB3-E7A606F4A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6A9C8F-F89D-45AA-AF7D-56AF363FEAE5}" type="slidenum">
              <a:rPr lang="en-US" altLang="zh-CN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140C04C-D772-4C2E-BF51-14F0975375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780C0F4F-596B-4345-B7A0-52840EF58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09B491AE-9911-4A27-BDA0-E078C69B9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5B48B3-AFDF-47C5-A878-C6165C4339D0}" type="slidenum">
              <a:rPr lang="en-US" altLang="zh-CN">
                <a:latin typeface="Times New Roman" panose="02020603050405020304" pitchFamily="18" charset="0"/>
              </a:rPr>
              <a:pPr eaLnBrk="1" hangingPunct="1"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ED41B709-8CD0-4DE3-BFC0-385E64A7D5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ACDB64E1-914C-4680-A551-65A4BBF22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46AE11CC-19BA-49DA-8931-25132FECD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0B8B74-9B16-4DD7-AF34-507A23207972}" type="slidenum">
              <a:rPr lang="en-US" altLang="zh-CN">
                <a:latin typeface="Times New Roman" panose="02020603050405020304" pitchFamily="18" charset="0"/>
              </a:rPr>
              <a:pPr eaLnBrk="1" hangingPunct="1"/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BEB14F25-A0B4-4BE1-96BE-E42FCDE61E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EEDBAAE9-260C-4690-921D-9B2FAC0D7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6F591705-7BD7-4F2F-8D8F-F3B58466A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55CEDB-E830-464C-9305-FF7442805741}" type="slidenum">
              <a:rPr lang="en-US" altLang="zh-CN">
                <a:latin typeface="Times New Roman" panose="02020603050405020304" pitchFamily="18" charset="0"/>
              </a:rPr>
              <a:pPr eaLnBrk="1" hangingPunct="1"/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5E2C4D8A-1685-4B50-9B09-629A019616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F2DEF836-F4BB-4657-9965-E8A798A54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05F81B81-FFE7-4C90-B12B-BF1CE1756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BC74D2-8B1B-40B5-AD36-2D34B37C9BCA}" type="slidenum">
              <a:rPr lang="en-US" altLang="zh-CN">
                <a:latin typeface="Times New Roman" panose="02020603050405020304" pitchFamily="18" charset="0"/>
              </a:rPr>
              <a:pPr eaLnBrk="1" hangingPunct="1"/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12A8B1E-FB05-4214-A446-4CA6E28501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8513" y="327025"/>
            <a:ext cx="5091112" cy="3817938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E11A65E-D519-4B78-8A35-A274CFB68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87850"/>
            <a:ext cx="5648325" cy="495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r>
              <a:rPr lang="en-US" altLang="zh-CN" b="1"/>
              <a:t>Layer 1 of 2 </a:t>
            </a:r>
          </a:p>
          <a:p>
            <a:pPr eaLnBrk="1" hangingPunct="1"/>
            <a:r>
              <a:rPr lang="en-US" altLang="zh-CN" b="1"/>
              <a:t>Emphasize: </a:t>
            </a:r>
            <a:r>
              <a:rPr lang="en-US" altLang="zh-CN"/>
              <a:t>Each VLAN has a unique, four-digit number that can be from 1 to 1001. To add a VLAN to the VLAN database, the minimum parameter required is the VLAN number.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4DF50D75-F9B0-4798-AA2A-C6BA3D54F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C29968-DD58-4626-AA31-62608DEEE10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2C772C8-8E56-4CC5-AE29-3F8308B77D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D1E53A4-EA5F-45FE-B1FE-66BBB7785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DECF47D9-2E78-4D96-8E67-E91B088E8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5CCB39-B459-4E8D-A4E8-A759E9A6F638}" type="slidenum">
              <a:rPr lang="en-US" altLang="zh-CN">
                <a:latin typeface="Times New Roman" panose="02020603050405020304" pitchFamily="18" charset="0"/>
              </a:rPr>
              <a:pPr eaLnBrk="1" hangingPunct="1"/>
              <a:t>60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F2D23990-0459-4BED-B819-1D1DE97D97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8513" y="327025"/>
            <a:ext cx="5091112" cy="3817938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7C0A4F73-4431-4980-B6A5-9091C8F5B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87850"/>
            <a:ext cx="5648325" cy="495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r>
              <a:rPr lang="en-US" altLang="zh-CN" b="1"/>
              <a:t>Layer 1 of 2 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3D3F0C67-2F9B-4259-ABD0-720090DE3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2DAA62-6431-4806-A6E0-28579CADF128}" type="slidenum">
              <a:rPr lang="en-US" altLang="zh-CN">
                <a:latin typeface="Times New Roman" panose="02020603050405020304" pitchFamily="18" charset="0"/>
              </a:rPr>
              <a:pPr eaLnBrk="1" hangingPunct="1"/>
              <a:t>61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591420C2-4B86-4597-8201-277DAC6B7C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D19C2F2E-FB62-4C43-9898-6D98E5DAB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D26B559-EADF-44FA-BC4F-6ACE89BA0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FF57EA-8CDB-499B-A5EC-E9BECBE20603}" type="slidenum">
              <a:rPr lang="en-US" altLang="zh-CN">
                <a:latin typeface="Times New Roman" panose="02020603050405020304" pitchFamily="18" charset="0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1D7F78B-D3E5-4C92-ACC4-C34E122496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3C37C30B-D8E8-4A25-94B1-866D154AA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EF5791E5-8BB8-478A-AEEA-60B26F872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C8B539-2D2F-4859-BA85-F3007C3A9E2B}" type="slidenum">
              <a:rPr lang="en-US" altLang="zh-CN">
                <a:latin typeface="Times New Roman" panose="02020603050405020304" pitchFamily="18" charset="0"/>
              </a:rPr>
              <a:pPr eaLnBrk="1" hangingPunct="1"/>
              <a:t>63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D6427B4-225A-408C-B0E1-918402407B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F8FE21AC-4FF6-43BE-8C8E-4DD72B1C8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43970B8-1B95-4724-9B31-595B6511D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358AB8-2248-4547-B609-0F3F522CBEF0}" type="slidenum">
              <a:rPr lang="en-US" altLang="zh-CN">
                <a:latin typeface="Times New Roman" panose="02020603050405020304" pitchFamily="18" charset="0"/>
              </a:rPr>
              <a:pPr eaLnBrk="1" hangingPunct="1"/>
              <a:t>64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46F685D3-E13D-4889-80DD-23211291DD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E509D334-9D2D-458F-BA2C-5B356A1CE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23D7EEB-6556-4A17-BDF9-0C43CDA81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9D583E-73BA-4DFD-BE8E-84DD96ADD892}" type="slidenum">
              <a:rPr lang="en-US" altLang="zh-CN">
                <a:latin typeface="Times New Roman" panose="02020603050405020304" pitchFamily="18" charset="0"/>
              </a:rPr>
              <a:pPr eaLnBrk="1" hangingPunct="1"/>
              <a:t>65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3C5C23F0-C083-4293-BB20-C315060716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AC8C8A9-0FC1-47B6-B7BB-FB2A2269E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19661910-035B-448E-96B0-260125922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A0246E-9901-42F8-A151-00F6ADDF7B4F}" type="slidenum">
              <a:rPr lang="en-US" altLang="zh-CN">
                <a:latin typeface="Times New Roman" panose="02020603050405020304" pitchFamily="18" charset="0"/>
              </a:rPr>
              <a:pPr eaLnBrk="1" hangingPunct="1"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20E886BF-A8FA-443D-A0D3-48BFC379FF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FD698ED0-1038-409A-8B07-D5C332D46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331F53E7-FCC0-4A08-909E-0E9B398A9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3AA024-C8F7-438C-9F39-A4F96FC4C2FF}" type="slidenum">
              <a:rPr lang="en-US" altLang="zh-CN"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5E91C008-E078-4CC6-BDFE-4F720122BE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469589DB-F1F1-481C-9CC9-616C11AC5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>
            <a:extLst>
              <a:ext uri="{FF2B5EF4-FFF2-40B4-BE49-F238E27FC236}">
                <a16:creationId xmlns:a16="http://schemas.microsoft.com/office/drawing/2014/main" id="{8DFF48D1-CFBB-42A9-9A42-1B3064F1D1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>
            <a:extLst>
              <a:ext uri="{FF2B5EF4-FFF2-40B4-BE49-F238E27FC236}">
                <a16:creationId xmlns:a16="http://schemas.microsoft.com/office/drawing/2014/main" id="{1D1CE60E-D433-4954-8EA1-04E6F0F6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961B72B5-CC08-4C68-863D-6B587F101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76CFE1-626C-4376-B238-757671E83847}" type="slidenum">
              <a:rPr lang="zh-CN" altLang="en-US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AEC69FF-76BA-41F1-A94F-1C4C904CC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6398AC-8252-4195-85FA-ACDBA113620D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98C4559-46A8-413E-8660-0F987C260B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6548CDF-78FA-42F7-9010-0FF82C34D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39AD62A-24D3-4A9B-8271-2B7AD5BE5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606BD8-FC3F-485E-9176-9CA10A0F2419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1248AF6-3A8C-44BE-A398-EA3C83082E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4490F06-51E1-4C51-9FC6-192F07E17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26BB226-C6F4-4E83-BFA6-BD543E84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A73D8C-DD16-4994-AE8A-29BC79FCF96A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5EA42FD-3D89-45DA-8FD2-3F3EF87B65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A97C949-1F58-4483-A522-8B101A321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DD248EA8-3E18-41F9-98FB-D1192E41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EF2A26EB-EF4A-42B1-B694-AB55F203F30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372225" y="26035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" name="BMP 图像" r:id="rId3" imgW="2971429" imgH="781159" progId="Paint.Picture">
                  <p:embed/>
                </p:oleObj>
              </mc:Choice>
              <mc:Fallback>
                <p:oleObj name="BMP 图像" r:id="rId3" imgW="2971429" imgH="781159" progId="Paint.Picture">
                  <p:embed/>
                  <p:pic>
                    <p:nvPicPr>
                      <p:cNvPr id="8195" name="Object 8">
                        <a:extLst>
                          <a:ext uri="{FF2B5EF4-FFF2-40B4-BE49-F238E27FC236}">
                            <a16:creationId xmlns:a16="http://schemas.microsoft.com/office/drawing/2014/main" id="{E6ED775F-5DBC-405A-A7C1-BAD18FBB41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035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DD80E71-0875-4261-BBAB-23B69818F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97C201D-92F1-4539-8C9C-FF0F6442A8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9E33EA-4F2C-4DF0-A505-6383A2F37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35109A-478B-4B85-8C7C-B450B7B888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105653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960733-B710-4887-A94B-DEEAB60388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29C4895-1A5F-4649-96C2-2B9392DA0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F59F26-4384-491D-9B42-C442FFFE3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A0336-62EF-4996-8D9F-8783282FCA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64595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8459B9-0F07-4F1D-A216-6AAEC69BE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AFCA24-4B74-4DDF-B45C-99C3DE0697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ED43EFE-B2C9-4B5A-A156-19CBB9DA4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3EC9C-2AF5-4024-8ECE-079EE1960A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289249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>
            <a:extLst>
              <a:ext uri="{FF2B5EF4-FFF2-40B4-BE49-F238E27FC236}">
                <a16:creationId xmlns:a16="http://schemas.microsoft.com/office/drawing/2014/main" id="{FBD30D1E-05BE-4D04-8FAE-2ADD9A9EEF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14480" y="2786058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706331-AEF6-4A27-872B-872467922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DBA0EBFA-5783-4C68-9DC7-15D03889228A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714500" y="6127750"/>
          <a:ext cx="7429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2" name="BMP 图像" r:id="rId4" imgW="7430537" imgH="724001" progId="Paint.Picture">
                  <p:embed/>
                </p:oleObj>
              </mc:Choice>
              <mc:Fallback>
                <p:oleObj name="BMP 图像" r:id="rId4" imgW="7430537" imgH="724001" progId="Paint.Picture">
                  <p:embed/>
                  <p:pic>
                    <p:nvPicPr>
                      <p:cNvPr id="9219" name="Object 2">
                        <a:extLst>
                          <a:ext uri="{FF2B5EF4-FFF2-40B4-BE49-F238E27FC236}">
                            <a16:creationId xmlns:a16="http://schemas.microsoft.com/office/drawing/2014/main" id="{F65AD6A2-906B-4E01-B631-78CD92700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27750"/>
                        <a:ext cx="7429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214422"/>
            <a:ext cx="6672282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452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6F044A-1DAE-4471-A394-70667B7C6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E9DC0B-4F0B-4994-BA69-9AFE2F988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D602DBF-27DA-473C-9421-1A35C7E05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FE62F-1AC4-46A5-AC7D-7DB3BD324D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159161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CE10AD-8163-4B6F-8851-C53E95FC7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3DCBB9E-F01B-462E-8D30-46816AFB32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5E6F696-E509-46B8-B32C-83790D53F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962D-4E08-4248-8036-CA9AC82CCE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628292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4F4D53-78B4-4246-B83A-07EC0CFA4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C8C3A9-FB8A-481A-953C-25CDD77EC0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4B9CA3-3359-46F8-A30F-25F0989C2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D161F-D8A1-4A55-A228-DECDC7714D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970536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AA349-803D-4A4A-8C9B-E1424B5DE1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0F8CE-30F3-4A88-9467-365819F88F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56B67-88C3-4C9B-A919-80FC6C5CCA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7C1B2-92DA-42A5-AE0D-5EF550DE0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04231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90163E0-C14C-435D-8F9B-F303286F9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8A635E1-7DB1-45CB-B82C-BB0960511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5EA322-BEF3-4520-9F13-FED3BDBC1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ED97A-FB81-4F60-9D2B-1B016FBAC3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24700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F488933-4AF7-484A-A4A2-BDF625FD2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9388C65-9215-4858-9E9A-C007C417A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D0979DF-B278-4B78-ABD7-9DE2B4216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4CED0-D199-4120-B420-9C2E7E9E90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55855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3BBCC5-7A35-43D2-90A2-D3E15A9C6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E187C3-F976-4944-B355-1D9BBB7CF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D64BFB-84BB-4628-A691-9B5C0B1AE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EFAAD-5ED9-4D63-8BF8-F6210E7CA0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895343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924B07-F1BD-492B-B0FD-BE144F7DB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0B0BA36-6EDB-4A7B-9682-1DF151049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7ABAACD-BEB0-4C58-8312-4E5D21DC4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0CEF4-F245-4760-8B05-D39230ED6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0025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394A4DAE-B571-47D0-AAB1-64CAFA2F1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5B315EAB-6EBE-455E-AE4F-951D50B71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9684" name="AutoShape 4">
            <a:extLst>
              <a:ext uri="{FF2B5EF4-FFF2-40B4-BE49-F238E27FC236}">
                <a16:creationId xmlns:a16="http://schemas.microsoft.com/office/drawing/2014/main" id="{60B76C06-5B45-4EE9-BC4E-6EF301E3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9685" name="Line 5">
            <a:extLst>
              <a:ext uri="{FF2B5EF4-FFF2-40B4-BE49-F238E27FC236}">
                <a16:creationId xmlns:a16="http://schemas.microsoft.com/office/drawing/2014/main" id="{F7F77A77-8048-49CE-9D65-83FA4F47C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5976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CF7495A8-CEE2-4570-8F9F-2709391539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D55B048D-B7BF-4159-B55B-DB14F2F544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8" name="Rectangle 8">
            <a:extLst>
              <a:ext uri="{FF2B5EF4-FFF2-40B4-BE49-F238E27FC236}">
                <a16:creationId xmlns:a16="http://schemas.microsoft.com/office/drawing/2014/main" id="{38C1F9CB-F484-4A88-8B6F-C2E2C1ED28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84B6C-2397-4C00-ADE8-70C32F6E01AB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1026" name="Object 9">
            <a:extLst>
              <a:ext uri="{FF2B5EF4-FFF2-40B4-BE49-F238E27FC236}">
                <a16:creationId xmlns:a16="http://schemas.microsoft.com/office/drawing/2014/main" id="{130FFCF2-0569-49D5-8C91-8C756673C25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372225" y="26035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MP 图像" r:id="rId15" imgW="2971429" imgH="781159" progId="Paint.Picture">
                  <p:embed/>
                </p:oleObj>
              </mc:Choice>
              <mc:Fallback>
                <p:oleObj name="BMP 图像" r:id="rId15" imgW="2971429" imgH="78115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035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ransition>
    <p:blinds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>
            <a:extLst>
              <a:ext uri="{FF2B5EF4-FFF2-40B4-BE49-F238E27FC236}">
                <a16:creationId xmlns:a16="http://schemas.microsoft.com/office/drawing/2014/main" id="{71B2AE1A-B16C-408B-97EE-3065F23D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214438"/>
            <a:ext cx="6529388" cy="1470025"/>
          </a:xfrm>
        </p:spPr>
        <p:txBody>
          <a:bodyPr/>
          <a:lstStyle/>
          <a:p>
            <a:pPr eaLnBrk="1" hangingPunct="1"/>
            <a:r>
              <a:rPr lang="en-US" altLang="zh-CN"/>
              <a:t>LAN Switching and VLAN</a:t>
            </a:r>
            <a:endParaRPr lang="zh-CN" altLang="en-US"/>
          </a:p>
        </p:txBody>
      </p:sp>
      <p:pic>
        <p:nvPicPr>
          <p:cNvPr id="10243" name="Picture 23">
            <a:extLst>
              <a:ext uri="{FF2B5EF4-FFF2-40B4-BE49-F238E27FC236}">
                <a16:creationId xmlns:a16="http://schemas.microsoft.com/office/drawing/2014/main" id="{8E8CCE17-2E95-4D96-AA18-CE3D2A28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286375"/>
            <a:ext cx="1079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EEDF32B-548C-41BA-AF51-8A5E425644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 3 Switching</a:t>
            </a:r>
          </a:p>
        </p:txBody>
      </p:sp>
      <p:pic>
        <p:nvPicPr>
          <p:cNvPr id="19459" name="Picture 3" descr="Layer 3 Switching">
            <a:extLst>
              <a:ext uri="{FF2B5EF4-FFF2-40B4-BE49-F238E27FC236}">
                <a16:creationId xmlns:a16="http://schemas.microsoft.com/office/drawing/2014/main" id="{1C01E617-F2FF-4920-8F0F-801B055BD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36725"/>
            <a:ext cx="684053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B46F7C5-E0E3-4B2C-8573-80AC832F58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 4 Switching</a:t>
            </a:r>
          </a:p>
        </p:txBody>
      </p:sp>
      <p:pic>
        <p:nvPicPr>
          <p:cNvPr id="20483" name="Picture 3" descr="Layer 4 Switching">
            <a:extLst>
              <a:ext uri="{FF2B5EF4-FFF2-40B4-BE49-F238E27FC236}">
                <a16:creationId xmlns:a16="http://schemas.microsoft.com/office/drawing/2014/main" id="{CD718138-F7E0-43B1-9CD5-D01BC3B9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27200"/>
            <a:ext cx="73437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AC653DE-A950-4157-90AA-C946C38A3A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Multilayer Switching</a:t>
            </a:r>
          </a:p>
        </p:txBody>
      </p:sp>
      <p:pic>
        <p:nvPicPr>
          <p:cNvPr id="21507" name="Picture 3" descr="Multilayer Switching">
            <a:extLst>
              <a:ext uri="{FF2B5EF4-FFF2-40B4-BE49-F238E27FC236}">
                <a16:creationId xmlns:a16="http://schemas.microsoft.com/office/drawing/2014/main" id="{556DC563-6C46-4C27-8585-224E66222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9738"/>
            <a:ext cx="6408737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D6B5AAF-834A-41A9-AA78-48F43BB2F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Switching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The Spanning-Tree Protocol</a:t>
            </a:r>
          </a:p>
          <a:p>
            <a:pPr eaLnBrk="1" hangingPunct="1"/>
            <a:r>
              <a:rPr lang="en-US" altLang="zh-CN"/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E0D0C5E-1D09-4933-B814-ABEF41048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8ADB9672-28F6-4686-B35E-339F18A5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03005E02-2E0C-405E-90E0-1A88DF8C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404495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695353B-C4E6-4FE3-824B-279BD3510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44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latin typeface="Arial" panose="020B0604020202020204" pitchFamily="34" charset="0"/>
              </a:rPr>
              <a:t>Loops may occur in a network for a variety of reasons.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Usually loops in networks are the result of a deliberate attempt to provide redundancy.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Can also occur by configuration error</a:t>
            </a:r>
          </a:p>
          <a:p>
            <a:pPr lvl="3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Two primary reasons loops can be absolutely disastrous in a bridged network:</a:t>
            </a:r>
          </a:p>
          <a:p>
            <a:pPr lvl="4" eaLnBrk="1" hangingPunct="1">
              <a:spcBef>
                <a:spcPct val="2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broadcast loops</a:t>
            </a:r>
          </a:p>
          <a:p>
            <a:pPr lvl="4" eaLnBrk="1" hangingPunct="1">
              <a:spcBef>
                <a:spcPct val="2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bridge-table corruption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FED3844-4D55-418B-B38C-840CBA6B00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836613"/>
            <a:ext cx="6661150" cy="533400"/>
          </a:xfrm>
        </p:spPr>
        <p:txBody>
          <a:bodyPr/>
          <a:lstStyle/>
          <a:p>
            <a:pPr eaLnBrk="1" hangingPunct="1"/>
            <a:r>
              <a:rPr lang="en-US" altLang="zh-CN"/>
              <a:t>Bridging Loops</a:t>
            </a: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AA44563-62F9-4EF6-9529-5A3FF73FA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Redundancy Creates Loops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F6E7D566-31AC-468F-87E2-01CF315B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28233" r="41406" b="25391"/>
          <a:stretch>
            <a:fillRect/>
          </a:stretch>
        </p:blipFill>
        <p:spPr bwMode="auto">
          <a:xfrm>
            <a:off x="755650" y="1720850"/>
            <a:ext cx="69850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656640F-C4C0-4B93-9587-1B5A417AD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36613"/>
            <a:ext cx="8610600" cy="534987"/>
          </a:xfrm>
        </p:spPr>
        <p:txBody>
          <a:bodyPr/>
          <a:lstStyle/>
          <a:p>
            <a:pPr eaLnBrk="1" hangingPunct="1"/>
            <a:r>
              <a:rPr lang="en-US" altLang="zh-CN"/>
              <a:t>L2 Loops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D287CA0-1CDF-4F85-9079-588A4B077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592263"/>
            <a:ext cx="8597900" cy="4346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Broadcasts and Layer 2 loops can be a dangerous combination.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Ethernet frames have no TTL field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After an Ethernet frame starts to loop, it will probably continue until someone shuts off one of the switches or breaks a link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The switches will flip flop the bridging table entry for Host A (creating extremely high CPU utilization).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endParaRPr lang="en-US" altLang="zh-CN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C762E455-882A-474F-BA05-AC788F99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3958" r="50781" b="27083"/>
          <a:stretch>
            <a:fillRect/>
          </a:stretch>
        </p:blipFill>
        <p:spPr bwMode="auto">
          <a:xfrm>
            <a:off x="2271713" y="1763713"/>
            <a:ext cx="4876800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B63F0F87-7697-4B0F-9455-328C74CB2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976313"/>
            <a:ext cx="8799512" cy="581025"/>
          </a:xfrm>
        </p:spPr>
        <p:txBody>
          <a:bodyPr/>
          <a:lstStyle/>
          <a:p>
            <a:pPr eaLnBrk="1" hangingPunct="1"/>
            <a:r>
              <a:rPr lang="en-US" altLang="zh-CN"/>
              <a:t>L2 Loops - Flooded unicast frames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4A54D0E-331E-4F31-A0F6-908CE6F9A4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14600"/>
            <a:ext cx="1447800" cy="1143000"/>
            <a:chOff x="288" y="1584"/>
            <a:chExt cx="912" cy="720"/>
          </a:xfrm>
        </p:grpSpPr>
        <p:sp>
          <p:nvSpPr>
            <p:cNvPr id="26661" name="AutoShape 5">
              <a:extLst>
                <a:ext uri="{FF2B5EF4-FFF2-40B4-BE49-F238E27FC236}">
                  <a16:creationId xmlns:a16="http://schemas.microsoft.com/office/drawing/2014/main" id="{B8E2196E-36E5-4073-8413-DC7A27E3B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912" cy="720"/>
            </a:xfrm>
            <a:prstGeom prst="wedgeRectCallout">
              <a:avLst>
                <a:gd name="adj1" fmla="val 79606"/>
                <a:gd name="adj2" fmla="val 490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62" name="Text Box 6">
              <a:extLst>
                <a:ext uri="{FF2B5EF4-FFF2-40B4-BE49-F238E27FC236}">
                  <a16:creationId xmlns:a16="http://schemas.microsoft.com/office/drawing/2014/main" id="{1C8D540E-4A74-4293-ADE3-318C56676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7C4F3A01-FB69-4B34-B8C7-8C49355C75A5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19400"/>
            <a:ext cx="1828800" cy="685800"/>
            <a:chOff x="1767" y="1776"/>
            <a:chExt cx="1152" cy="432"/>
          </a:xfrm>
        </p:grpSpPr>
        <p:sp>
          <p:nvSpPr>
            <p:cNvPr id="26658" name="Line 8">
              <a:extLst>
                <a:ext uri="{FF2B5EF4-FFF2-40B4-BE49-F238E27FC236}">
                  <a16:creationId xmlns:a16="http://schemas.microsoft.com/office/drawing/2014/main" id="{45EEE3BD-5467-44FC-B31D-2ADC13CB1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9" name="Line 9">
              <a:extLst>
                <a:ext uri="{FF2B5EF4-FFF2-40B4-BE49-F238E27FC236}">
                  <a16:creationId xmlns:a16="http://schemas.microsoft.com/office/drawing/2014/main" id="{2EDCFA12-38E3-46B1-B496-A85D8E793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7" y="2016"/>
              <a:ext cx="1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60" name="Line 10">
              <a:extLst>
                <a:ext uri="{FF2B5EF4-FFF2-40B4-BE49-F238E27FC236}">
                  <a16:creationId xmlns:a16="http://schemas.microsoft.com/office/drawing/2014/main" id="{8601C9C0-9121-4235-8B70-CDC5E300B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84AA295-D2CA-42F4-80A6-4649899A445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819400"/>
            <a:ext cx="1828800" cy="685800"/>
            <a:chOff x="2928" y="1776"/>
            <a:chExt cx="1152" cy="432"/>
          </a:xfrm>
        </p:grpSpPr>
        <p:sp>
          <p:nvSpPr>
            <p:cNvPr id="26655" name="Line 12">
              <a:extLst>
                <a:ext uri="{FF2B5EF4-FFF2-40B4-BE49-F238E27FC236}">
                  <a16:creationId xmlns:a16="http://schemas.microsoft.com/office/drawing/2014/main" id="{841943ED-26CF-44E1-82A9-A00FD25CD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6" name="Line 13">
              <a:extLst>
                <a:ext uri="{FF2B5EF4-FFF2-40B4-BE49-F238E27FC236}">
                  <a16:creationId xmlns:a16="http://schemas.microsoft.com/office/drawing/2014/main" id="{70BE1ADB-3EE3-4C20-9059-C7644F4B8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16"/>
              <a:ext cx="1152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7" name="Line 14">
              <a:extLst>
                <a:ext uri="{FF2B5EF4-FFF2-40B4-BE49-F238E27FC236}">
                  <a16:creationId xmlns:a16="http://schemas.microsoft.com/office/drawing/2014/main" id="{514337F4-8D94-474E-A083-DBE737BFF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16"/>
              <a:ext cx="0" cy="19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FD22389D-128A-4FE3-BCFC-ABF6140E04B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1143000"/>
            <a:chOff x="4560" y="1536"/>
            <a:chExt cx="912" cy="720"/>
          </a:xfrm>
        </p:grpSpPr>
        <p:sp>
          <p:nvSpPr>
            <p:cNvPr id="26653" name="AutoShape 16">
              <a:extLst>
                <a:ext uri="{FF2B5EF4-FFF2-40B4-BE49-F238E27FC236}">
                  <a16:creationId xmlns:a16="http://schemas.microsoft.com/office/drawing/2014/main" id="{06796CC2-21C3-4B2F-AA9B-DE162128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36"/>
              <a:ext cx="912" cy="720"/>
            </a:xfrm>
            <a:prstGeom prst="wedgeRectCallout">
              <a:avLst>
                <a:gd name="adj1" fmla="val -66778"/>
                <a:gd name="adj2" fmla="val 515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54" name="Text Box 17">
              <a:extLst>
                <a:ext uri="{FF2B5EF4-FFF2-40B4-BE49-F238E27FC236}">
                  <a16:creationId xmlns:a16="http://schemas.microsoft.com/office/drawing/2014/main" id="{B404EA62-C282-4B1F-BED2-23C891551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584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6ADF65B2-627F-4EFC-A3EF-D54FEB69FC3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038600"/>
            <a:ext cx="3657600" cy="381000"/>
            <a:chOff x="1776" y="2544"/>
            <a:chExt cx="2304" cy="240"/>
          </a:xfrm>
        </p:grpSpPr>
        <p:sp>
          <p:nvSpPr>
            <p:cNvPr id="26650" name="Line 19">
              <a:extLst>
                <a:ext uri="{FF2B5EF4-FFF2-40B4-BE49-F238E27FC236}">
                  <a16:creationId xmlns:a16="http://schemas.microsoft.com/office/drawing/2014/main" id="{49918035-4A93-4726-AF16-5CC961DCB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1" name="Line 20">
              <a:extLst>
                <a:ext uri="{FF2B5EF4-FFF2-40B4-BE49-F238E27FC236}">
                  <a16:creationId xmlns:a16="http://schemas.microsoft.com/office/drawing/2014/main" id="{5EAB9B70-4BF1-4BAA-83E0-D26EC9F0F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2" name="Line 21">
              <a:extLst>
                <a:ext uri="{FF2B5EF4-FFF2-40B4-BE49-F238E27FC236}">
                  <a16:creationId xmlns:a16="http://schemas.microsoft.com/office/drawing/2014/main" id="{8A073519-3127-4E9F-B694-38104A93D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8F307536-5E1F-45DF-BD7E-0364F775265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62400"/>
            <a:ext cx="3657600" cy="381000"/>
            <a:chOff x="1776" y="2544"/>
            <a:chExt cx="2304" cy="240"/>
          </a:xfrm>
        </p:grpSpPr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CCB11924-812D-415E-9C42-9F7D6ADE4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8" name="Line 24">
              <a:extLst>
                <a:ext uri="{FF2B5EF4-FFF2-40B4-BE49-F238E27FC236}">
                  <a16:creationId xmlns:a16="http://schemas.microsoft.com/office/drawing/2014/main" id="{DC191A27-1562-497A-B792-8470C93B3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C3AFB9D5-9CD5-4866-B67B-49911B488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0AC547CE-57EA-4D4C-BBCC-CA1187E72EB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14600"/>
            <a:ext cx="1447800" cy="1143000"/>
            <a:chOff x="288" y="1584"/>
            <a:chExt cx="912" cy="720"/>
          </a:xfrm>
        </p:grpSpPr>
        <p:sp>
          <p:nvSpPr>
            <p:cNvPr id="26645" name="AutoShape 27">
              <a:extLst>
                <a:ext uri="{FF2B5EF4-FFF2-40B4-BE49-F238E27FC236}">
                  <a16:creationId xmlns:a16="http://schemas.microsoft.com/office/drawing/2014/main" id="{8D58DEC3-17FD-40A5-9FF3-637336F2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912" cy="720"/>
            </a:xfrm>
            <a:prstGeom prst="wedgeRectCallout">
              <a:avLst>
                <a:gd name="adj1" fmla="val 79606"/>
                <a:gd name="adj2" fmla="val 490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46" name="Text Box 28">
              <a:extLst>
                <a:ext uri="{FF2B5EF4-FFF2-40B4-BE49-F238E27FC236}">
                  <a16:creationId xmlns:a16="http://schemas.microsoft.com/office/drawing/2014/main" id="{4E2A4CF4-8F3A-440E-80D1-EED624BF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7B166C2F-DD3D-42D0-981E-886410D4C087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1143000"/>
            <a:chOff x="4560" y="1536"/>
            <a:chExt cx="912" cy="720"/>
          </a:xfrm>
        </p:grpSpPr>
        <p:sp>
          <p:nvSpPr>
            <p:cNvPr id="26643" name="AutoShape 30">
              <a:extLst>
                <a:ext uri="{FF2B5EF4-FFF2-40B4-BE49-F238E27FC236}">
                  <a16:creationId xmlns:a16="http://schemas.microsoft.com/office/drawing/2014/main" id="{BEEAB664-7B7A-4604-9083-1A0B787B9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36"/>
              <a:ext cx="912" cy="720"/>
            </a:xfrm>
            <a:prstGeom prst="wedgeRectCallout">
              <a:avLst>
                <a:gd name="adj1" fmla="val -66778"/>
                <a:gd name="adj2" fmla="val 515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44" name="Text Box 31">
              <a:extLst>
                <a:ext uri="{FF2B5EF4-FFF2-40B4-BE49-F238E27FC236}">
                  <a16:creationId xmlns:a16="http://schemas.microsoft.com/office/drawing/2014/main" id="{32DC70F3-C1DD-4DF6-8FB6-C9B085B69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584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sp>
        <p:nvSpPr>
          <p:cNvPr id="646176" name="Text Box 32">
            <a:extLst>
              <a:ext uri="{FF2B5EF4-FFF2-40B4-BE49-F238E27FC236}">
                <a16:creationId xmlns:a16="http://schemas.microsoft.com/office/drawing/2014/main" id="{731306E8-8A5A-46C6-93E2-9B97679C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100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Uh oh.</a:t>
            </a:r>
          </a:p>
        </p:txBody>
      </p:sp>
      <p:sp>
        <p:nvSpPr>
          <p:cNvPr id="26637" name="Text Box 33">
            <a:extLst>
              <a:ext uri="{FF2B5EF4-FFF2-40B4-BE49-F238E27FC236}">
                <a16:creationId xmlns:a16="http://schemas.microsoft.com/office/drawing/2014/main" id="{2BA1412D-27F5-459E-B0F8-DFFEE6DDD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2578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Removed from the network</a:t>
            </a:r>
          </a:p>
        </p:txBody>
      </p:sp>
      <p:grpSp>
        <p:nvGrpSpPr>
          <p:cNvPr id="10" name="Group 34">
            <a:extLst>
              <a:ext uri="{FF2B5EF4-FFF2-40B4-BE49-F238E27FC236}">
                <a16:creationId xmlns:a16="http://schemas.microsoft.com/office/drawing/2014/main" id="{B85A8ABE-547F-4F2F-923C-99FB4028598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95600" y="3200400"/>
            <a:ext cx="3581400" cy="381000"/>
            <a:chOff x="1776" y="2544"/>
            <a:chExt cx="2304" cy="240"/>
          </a:xfrm>
        </p:grpSpPr>
        <p:sp>
          <p:nvSpPr>
            <p:cNvPr id="26640" name="Line 35">
              <a:extLst>
                <a:ext uri="{FF2B5EF4-FFF2-40B4-BE49-F238E27FC236}">
                  <a16:creationId xmlns:a16="http://schemas.microsoft.com/office/drawing/2014/main" id="{50A81A4A-0BC8-4AD4-9F35-8B02D5440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1" name="Line 36">
              <a:extLst>
                <a:ext uri="{FF2B5EF4-FFF2-40B4-BE49-F238E27FC236}">
                  <a16:creationId xmlns:a16="http://schemas.microsoft.com/office/drawing/2014/main" id="{F25A8E25-4C74-4AFA-A257-CB00B4360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2" name="Line 37">
              <a:extLst>
                <a:ext uri="{FF2B5EF4-FFF2-40B4-BE49-F238E27FC236}">
                  <a16:creationId xmlns:a16="http://schemas.microsoft.com/office/drawing/2014/main" id="{B1BE24A4-C92B-44A9-8013-0307B1B62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46182" name="Text Box 38">
            <a:extLst>
              <a:ext uri="{FF2B5EF4-FFF2-40B4-BE49-F238E27FC236}">
                <a16:creationId xmlns:a16="http://schemas.microsoft.com/office/drawing/2014/main" id="{F1A23348-1234-4483-AAD2-65B6449CA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3306763"/>
            <a:ext cx="283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And the floods continue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2875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6" grpId="0" autoUpdateAnimBg="0"/>
      <p:bldP spid="646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EC8B610-EE61-40B2-9FAE-78C732755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 of STP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F244470-BBB1-48AD-A084-8CFDFB727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30375"/>
            <a:ext cx="8602663" cy="54435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/>
              <a:t>Elements of the Spanning Tree Protocol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/>
              <a:t>Main function: </a:t>
            </a:r>
            <a:r>
              <a:rPr lang="en-US" altLang="zh-CN" sz="2400">
                <a:solidFill>
                  <a:srgbClr val="003366"/>
                </a:solidFill>
              </a:rPr>
              <a:t>allow redundant paths in a switched/bridged network</a:t>
            </a:r>
            <a:r>
              <a:rPr lang="en-US" altLang="zh-CN" sz="2400"/>
              <a:t> without incurring latency from the effects of loops.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/>
              <a:t>STP prevents loops by </a:t>
            </a:r>
            <a:r>
              <a:rPr lang="en-US" altLang="zh-CN" sz="2400">
                <a:solidFill>
                  <a:srgbClr val="003366"/>
                </a:solidFill>
              </a:rPr>
              <a:t>calculating a stable spanning-tree</a:t>
            </a:r>
            <a:r>
              <a:rPr lang="en-US" altLang="zh-CN" sz="2400"/>
              <a:t> network topology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3366"/>
                </a:solidFill>
              </a:rPr>
              <a:t>Spanning-tree frames</a:t>
            </a:r>
            <a:r>
              <a:rPr lang="en-US" altLang="zh-CN" sz="2400"/>
              <a:t> (called bridge protocol data units--BPDUs) are used to determine the spanning-tree topology</a:t>
            </a: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1709735-045A-4D1B-BD52-53C1305B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1440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Spanning Tree always uses the same four-step decision sequence: 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root BID (Bridge Identification) 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path cost to root bridge 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sender BID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port ID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4C6DDE4-1E68-49B4-B220-F7E63C4696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STP Decision Sequence</a:t>
            </a: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8EE1BC-9B58-4AD1-87A0-A96143F28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Switching</a:t>
            </a:r>
          </a:p>
          <a:p>
            <a:pPr eaLnBrk="1" hangingPunct="1"/>
            <a:r>
              <a:rPr lang="en-US" altLang="zh-CN"/>
              <a:t>The Spanning-Tree Protocol</a:t>
            </a:r>
          </a:p>
          <a:p>
            <a:pPr eaLnBrk="1" hangingPunct="1"/>
            <a:r>
              <a:rPr lang="en-US" altLang="zh-CN"/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F48C89-D946-472C-B816-87458EA0D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B0155A8-4C9E-4EA1-A952-994246BF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CC7E568-0CE0-4BA3-9563-900965A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404495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BFD8532-3098-4CE5-B1EB-85EAFAD867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BPDUs</a:t>
            </a:r>
          </a:p>
        </p:txBody>
      </p:sp>
      <p:pic>
        <p:nvPicPr>
          <p:cNvPr id="29699" name="Picture 3" descr="BPDU Layout">
            <a:extLst>
              <a:ext uri="{FF2B5EF4-FFF2-40B4-BE49-F238E27FC236}">
                <a16:creationId xmlns:a16="http://schemas.microsoft.com/office/drawing/2014/main" id="{06573F19-3E05-48A9-84C0-A9974F3A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700213"/>
            <a:ext cx="45402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>
            <a:extLst>
              <a:ext uri="{FF2B5EF4-FFF2-40B4-BE49-F238E27FC236}">
                <a16:creationId xmlns:a16="http://schemas.microsoft.com/office/drawing/2014/main" id="{92436637-3B32-4EB1-934F-131460B40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805488"/>
            <a:ext cx="4827587" cy="711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BPDUs are switch-to-switch traffic; they do not carry end-user traffic. 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5B1B6B15-A6E4-4C7C-B9A3-CE657C16E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0213"/>
            <a:ext cx="45862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STP establishes a root node, called the root bridge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The resulting tree originates from the root bridge.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Redundant links that are not part of the shortest path tree are blocked.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Data frames received on blocked links are dropped.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The message that a switch sends, allowing the formation of a loop free logical topology, is BPDU</a:t>
            </a: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96814FF-9888-435B-A6A0-7D59E1E56D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Bridge Identification/BID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AE832CC-A120-4CAF-BDD4-B63B35D7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747838"/>
            <a:ext cx="8643937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08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A Bridge ID (BID):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</a:rPr>
              <a:t>8 bytes</a:t>
            </a:r>
          </a:p>
          <a:p>
            <a:pPr marL="847725" lvl="1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latin typeface="Arial" charset="0"/>
              </a:rPr>
              <a:t>The high-order BID subfield(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</a:rPr>
              <a:t>2 bytes</a:t>
            </a:r>
            <a:r>
              <a:rPr lang="en-US" altLang="zh-CN" sz="2800" dirty="0">
                <a:latin typeface="Arial" charset="0"/>
              </a:rPr>
              <a:t>): </a:t>
            </a:r>
            <a:r>
              <a:rPr lang="en-US" altLang="zh-CN" sz="2800" dirty="0">
                <a:solidFill>
                  <a:srgbClr val="002060"/>
                </a:solidFill>
                <a:latin typeface="Arial" charset="0"/>
              </a:rPr>
              <a:t>bridge priority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2</a:t>
            </a:r>
            <a:r>
              <a:rPr lang="en-US" altLang="zh-CN" sz="2800" baseline="30000" dirty="0">
                <a:latin typeface="Arial" charset="0"/>
              </a:rPr>
              <a:t>16</a:t>
            </a:r>
            <a:r>
              <a:rPr lang="en-US" altLang="zh-CN" sz="2800" dirty="0">
                <a:latin typeface="Arial" charset="0"/>
              </a:rPr>
              <a:t> possible values: 0-65,535 (default: 32,768)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SzPct val="11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Typically  expressed in a decimal format</a:t>
            </a:r>
          </a:p>
          <a:p>
            <a:pPr marL="847725" lvl="1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latin typeface="Arial" charset="0"/>
              </a:rPr>
              <a:t>The low-order subfield(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</a:rPr>
              <a:t>6 bytes</a:t>
            </a:r>
            <a:r>
              <a:rPr lang="en-US" altLang="zh-CN" sz="2800" dirty="0">
                <a:latin typeface="Arial" charset="0"/>
              </a:rPr>
              <a:t>): a </a:t>
            </a:r>
            <a:r>
              <a:rPr lang="en-US" altLang="zh-CN" sz="2800" dirty="0">
                <a:solidFill>
                  <a:srgbClr val="002060"/>
                </a:solidFill>
                <a:latin typeface="Arial" charset="0"/>
              </a:rPr>
              <a:t>MAC address </a:t>
            </a:r>
            <a:r>
              <a:rPr lang="en-US" altLang="zh-CN" sz="2800" dirty="0">
                <a:latin typeface="Arial" charset="0"/>
              </a:rPr>
              <a:t>assigned to the switch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Expressed in hexadecimal format</a:t>
            </a:r>
          </a:p>
          <a:p>
            <a:pPr marL="3222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i="1" u="sng" dirty="0">
                <a:latin typeface="Arial" charset="0"/>
              </a:rPr>
              <a:t>STP cost values: </a:t>
            </a:r>
            <a:r>
              <a:rPr lang="en-US" altLang="zh-CN" sz="2800" b="1" i="1" u="sng" dirty="0">
                <a:solidFill>
                  <a:srgbClr val="002060"/>
                </a:solidFill>
                <a:latin typeface="Arial" charset="0"/>
              </a:rPr>
              <a:t>lower costs are better</a:t>
            </a:r>
            <a:r>
              <a:rPr lang="en-US" altLang="zh-CN" sz="2800" i="1" u="sng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D0D7C9F-6C47-4B36-BE32-F7470E87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7838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3200">
                <a:latin typeface="Arial" panose="020B0604020202020204" pitchFamily="34" charset="0"/>
              </a:rPr>
              <a:t>The switches elect a single root switch by looking for the switch with the lowest BID (often referred to as a root war).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3200">
                <a:latin typeface="Arial" panose="020B0604020202020204" pitchFamily="34" charset="0"/>
              </a:rPr>
              <a:t>If all the switches are using the default bridge priority of 32,768, the lowest MAC address serves as the tie-breaker.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67D2C11-7D36-4046-B14B-CBE6EAB183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Electing the Root Switch</a:t>
            </a: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D9EBD4D-2603-45BF-AF2C-5563011B28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Path Cost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6EC72F0-1CF5-426A-B8E3-4C099F68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1275"/>
            <a:ext cx="9144000" cy="4667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Bridges use the concept of cost to evaluate how close they are to other bridges.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32774" name="Picture 4" descr="Path Cost">
            <a:extLst>
              <a:ext uri="{FF2B5EF4-FFF2-40B4-BE49-F238E27FC236}">
                <a16:creationId xmlns:a16="http://schemas.microsoft.com/office/drawing/2014/main" id="{D4598BCA-99C1-4115-961A-FF4AEF7C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17675"/>
            <a:ext cx="609758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41741CB-9CC4-400C-A7AA-10BAF35F1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Five STP States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33395AF-EFF7-42C6-A104-D90F4E96A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361363" cy="4267200"/>
          </a:xfrm>
        </p:spPr>
        <p:txBody>
          <a:bodyPr/>
          <a:lstStyle/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/>
              <a:t>States are established by configuring each port according to policy</a:t>
            </a:r>
          </a:p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/>
              <a:t>Then the STP modifies the states based on traffic patterns and potential loops</a:t>
            </a:r>
          </a:p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/>
              <a:t>The </a:t>
            </a:r>
            <a:r>
              <a:rPr lang="en-US" altLang="zh-CN">
                <a:solidFill>
                  <a:srgbClr val="003366"/>
                </a:solidFill>
              </a:rPr>
              <a:t>default order of STP states are: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Blocking</a:t>
            </a:r>
            <a:r>
              <a:rPr lang="en-US" altLang="zh-CN"/>
              <a:t>--no frames forwarded, BPDUs heard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Listening</a:t>
            </a:r>
            <a:r>
              <a:rPr lang="en-US" altLang="zh-CN"/>
              <a:t>--no frames forwarded, listening for data frames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Learning</a:t>
            </a:r>
            <a:r>
              <a:rPr lang="en-US" altLang="zh-CN"/>
              <a:t>--no frames forwarded, learning addresses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Forwarding</a:t>
            </a:r>
            <a:r>
              <a:rPr lang="en-US" altLang="zh-CN"/>
              <a:t>--frames forwarded, learning addresses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Disabled</a:t>
            </a:r>
            <a:r>
              <a:rPr lang="en-US" altLang="zh-CN"/>
              <a:t>--no frames forwarded, no BPDUs heard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819C8754-BEBC-443B-8099-39089C54A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5" y="4829175"/>
            <a:ext cx="0" cy="976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01C08017-E5AB-4F99-97D7-9355C058D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435292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blocking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6010E7B5-1D79-4856-9BC2-C4754960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708650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forwarding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867E8229-A58F-4898-85E7-24342EA9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8" y="4657725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20s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E45F506E-FA6F-4D18-B18D-8E1EF4821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5" y="50530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15s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63702209-B6E3-4661-B74C-623FEDB3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4340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15s</a:t>
            </a: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BBEEFBA-669C-46E4-8617-E43ECBBAAE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Initial STP Convergence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18C37EE-72E5-43AA-9933-02E5B972D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4813"/>
            <a:ext cx="914400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600">
                <a:latin typeface="Arial" panose="020B0604020202020204" pitchFamily="34" charset="0"/>
              </a:rPr>
              <a:t>When the network first starts, all the bridges flood the network with a mix of BPDU information.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7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600">
                <a:latin typeface="Arial" panose="020B0604020202020204" pitchFamily="34" charset="0"/>
              </a:rPr>
              <a:t>Immediately, they apply the decision sequence  allowing them to hone in on the set of BPDUs that form a single spanning tree for the entire network.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B783EEA5-A64E-43E2-AAD2-BBB4C0C4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76700"/>
            <a:ext cx="8081963" cy="2438400"/>
          </a:xfrm>
          <a:prstGeom prst="rect">
            <a:avLst/>
          </a:prstGeom>
          <a:solidFill>
            <a:srgbClr val="FFFF99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1) 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Root switch decision</a:t>
            </a:r>
            <a:r>
              <a:rPr kumimoji="1"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 single root bridge is elected to act as the central point of this network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2) 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Electing the root ports: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All the remaining bridges calculate a set of root ports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3)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Electing the designated ports: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All the remaining bridges calculate a set of designated ports</a:t>
            </a: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5C2FF3-0728-4715-9E2C-9C0410439C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Step1: Root Switch Decision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494A0F5A-AD2A-4CDA-871A-801B6FF02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213"/>
            <a:ext cx="49323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 Announce itself as the root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 Checking all BPDUs received on the port as well as the BPDU that would be sent on that port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 For each arrived BPDU, if it is lower in value than the existing BPDU saved for the port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The old value is replaced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The sender of BPDU is accepted as the new root </a:t>
            </a:r>
          </a:p>
        </p:txBody>
      </p:sp>
      <p:pic>
        <p:nvPicPr>
          <p:cNvPr id="35844" name="Picture 7">
            <a:extLst>
              <a:ext uri="{FF2B5EF4-FFF2-40B4-BE49-F238E27FC236}">
                <a16:creationId xmlns:a16="http://schemas.microsoft.com/office/drawing/2014/main" id="{DF8431A6-ED93-4DF8-A539-6CE85C5F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5005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8">
            <a:extLst>
              <a:ext uri="{FF2B5EF4-FFF2-40B4-BE49-F238E27FC236}">
                <a16:creationId xmlns:a16="http://schemas.microsoft.com/office/drawing/2014/main" id="{4868827D-EC4A-4F75-B3E8-A668B5E82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011488"/>
            <a:ext cx="709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</a:t>
            </a: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9CA237F-0F88-4303-8DBB-D50E8E63CA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Step2: Electing the Root Ports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55F8321-8C8F-435F-B7FE-7B8F5CF1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3708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>
                <a:latin typeface="Arial" panose="020B0604020202020204" pitchFamily="34" charset="0"/>
              </a:rPr>
              <a:t>Every non-root bridge must select one root port.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The root port of a bridge is the port that is closest to the root bridge.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The root path cost is the cumulative cost of all links to the root bridge.  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205C284F-B7F3-4357-8E8A-3512321C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00213"/>
            <a:ext cx="5508625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>
            <a:extLst>
              <a:ext uri="{FF2B5EF4-FFF2-40B4-BE49-F238E27FC236}">
                <a16:creationId xmlns:a16="http://schemas.microsoft.com/office/drawing/2014/main" id="{37DE2958-F19A-4690-922A-F8ADE985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43644"/>
            <a:ext cx="9144000" cy="75713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</a:rPr>
              <a:t>STP costs are incremented as BPDUs are received on a port, not as they are sent out a port. </a:t>
            </a:r>
            <a:endParaRPr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58E01DA-7CE0-4F3A-9F87-990DE48ED5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Step3: Electing Designated Ports(I)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27E7885-B791-4B49-80D3-03D86A6B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144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08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847725" indent="-3952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Each segment has one designated port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Functions as the single bridge /switch port that both sends and receives traffic to and from that segment and the root bridge.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The bridge/switch containing the designated port for a given segment is referred to as the </a:t>
            </a:r>
            <a:r>
              <a:rPr lang="en-US" altLang="zh-CN" sz="2800" i="1">
                <a:latin typeface="Arial" panose="020B0604020202020204" pitchFamily="34" charset="0"/>
              </a:rPr>
              <a:t>designated bridge</a:t>
            </a:r>
            <a:r>
              <a:rPr lang="en-US" altLang="zh-CN" sz="2800">
                <a:latin typeface="Arial" panose="020B0604020202020204" pitchFamily="34" charset="0"/>
              </a:rPr>
              <a:t> for that segment.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All the bridges/switches will block the non-designated ports on them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3AC6BE43-0F85-4C80-AB8E-FD251768C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6038"/>
            <a:ext cx="9144000" cy="4619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Every active port on the root bridge becomes a designated port</a:t>
            </a: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61D10C5D-A244-4FA1-BA3F-20389199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662113"/>
            <a:ext cx="84709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7744106A-0550-44D5-B5D1-6FB34D7EC7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26828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400"/>
              <a:t>Step3: Electing Designated Ports(II)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D71AFED2-A093-43C9-9B59-28A42F90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5424488"/>
            <a:ext cx="1341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Blocked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7C2D79-8EC2-42C6-85FB-9B96466FD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Switch Operation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EE7AF4B-E371-49B6-8611-D2D4C58CE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4235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Switches perform two basic functions: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Building and maintaining switching tables</a:t>
            </a:r>
            <a:r>
              <a:rPr lang="en-US" altLang="zh-CN"/>
              <a:t> (similar to a bridge table) based on MAC addresses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Switching frames</a:t>
            </a:r>
            <a:r>
              <a:rPr lang="en-US" altLang="zh-CN"/>
              <a:t> out the interface to the destination</a:t>
            </a:r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8A1044CB-22E7-4D8E-9F9D-5FABAA4EB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671638"/>
          <a:ext cx="9142412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MP 图像" r:id="rId4" imgW="9142857" imgH="4544059" progId="Paint.Picture">
                  <p:embed/>
                </p:oleObj>
              </mc:Choice>
              <mc:Fallback>
                <p:oleObj name="BMP 图像" r:id="rId4" imgW="9142857" imgH="45440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671638"/>
                        <a:ext cx="9142412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>
            <a:extLst>
              <a:ext uri="{FF2B5EF4-FFF2-40B4-BE49-F238E27FC236}">
                <a16:creationId xmlns:a16="http://schemas.microsoft.com/office/drawing/2014/main" id="{352B36CF-5D97-455F-81C7-CEDE2C451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Example of STP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F90D8C5-1CB4-4563-9A57-9D8EF9CB3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870075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latin typeface="Times New Roman" panose="02020603050405020304" pitchFamily="18" charset="0"/>
              </a:rPr>
              <a:t>Root switch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14356D8F-427C-4970-962F-21FC18E4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272256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Designated port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1AED6319-1E79-4636-973E-462DDC8A8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892800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Designated port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56AA33DC-98D6-4EE9-A9F9-8C913A19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667125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Root port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953962AE-88B5-44F5-BD8C-5F203D6A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3" y="3695700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Root port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1B5F0FC8-185E-4494-9404-A2DCEFF76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5949950"/>
            <a:ext cx="267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Non-designated port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394C0143-AF09-47CC-BB79-27C189836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5430838"/>
            <a:ext cx="1274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Blocked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67CB287D-06D9-4B43-B615-78A1F156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3763963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solidFill>
                  <a:srgbClr val="003366"/>
                </a:solidFill>
                <a:latin typeface="Times New Roman" panose="02020603050405020304" pitchFamily="18" charset="0"/>
              </a:rPr>
              <a:t>100BaseT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23100FEF-32FA-4D13-9C36-AA8D04C0B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995988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solidFill>
                  <a:srgbClr val="003366"/>
                </a:solidFill>
                <a:latin typeface="Times New Roman" panose="02020603050405020304" pitchFamily="18" charset="0"/>
              </a:rPr>
              <a:t>10BaseT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E7121B17-2BCB-4471-8F0E-428F5C9C1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4289425"/>
            <a:ext cx="2209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MAC: 0c00c8111111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Priority: 32768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B75AEDA1-5682-499F-9C1B-413529BB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4271963"/>
            <a:ext cx="22098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MAC: 0c00c8211112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Priority: 32768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ED8F74E4-3BF6-4600-95A2-0DCD4AD1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1793875"/>
            <a:ext cx="2209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MAC: 0c00c8111110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Priority: 32768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49516473-E489-4483-ACAF-0607ED3DD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270986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Designated port</a:t>
            </a: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63D234E-5060-4B21-B25E-2E601E41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hlink"/>
                </a:solidFill>
              </a:rPr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E176454-6E1F-4618-BBDE-2845A43AE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ACB9122D-D1D0-4518-A8CA-4518DD66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F57B24E-891C-4343-A3EB-CE632C950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Existing Shared LAN Configurations</a:t>
            </a:r>
            <a:endParaRPr lang="en-US" altLang="zh-CN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8251F9F-C001-4EC8-9762-8DD65AD7F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a typical shared LAN...</a:t>
            </a:r>
          </a:p>
          <a:p>
            <a:pPr lvl="1" eaLnBrk="1" hangingPunct="1"/>
            <a:r>
              <a:rPr lang="en-US" altLang="zh-CN"/>
              <a:t>Users are grouped physically based on the hub they are plugged into</a:t>
            </a:r>
          </a:p>
          <a:p>
            <a:pPr lvl="1" eaLnBrk="1" hangingPunct="1"/>
            <a:r>
              <a:rPr lang="en-US" altLang="zh-CN"/>
              <a:t>Routers segment the LAN and provide broadcast firewalls</a:t>
            </a:r>
          </a:p>
          <a:p>
            <a:pPr eaLnBrk="1" hangingPunct="1"/>
            <a:r>
              <a:rPr lang="en-US" altLang="zh-CN"/>
              <a:t>In VLANs...</a:t>
            </a:r>
          </a:p>
          <a:p>
            <a:pPr lvl="1" eaLnBrk="1" hangingPunct="1"/>
            <a:r>
              <a:rPr lang="en-US" altLang="zh-CN"/>
              <a:t>you can group users logically by function, department or application in use</a:t>
            </a:r>
          </a:p>
          <a:p>
            <a:pPr lvl="1" eaLnBrk="1" hangingPunct="1"/>
            <a:r>
              <a:rPr lang="en-US" altLang="zh-CN"/>
              <a:t>configuration is done through proprietary software</a:t>
            </a: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56BCE3D7-18EC-4A61-8D25-0606A0E7D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Differences between LANs &amp; VLANs</a:t>
            </a:r>
            <a:endParaRPr lang="en-US" altLang="zh-CN"/>
          </a:p>
        </p:txBody>
      </p:sp>
      <p:sp>
        <p:nvSpPr>
          <p:cNvPr id="699395" name="AutoShape 3">
            <a:extLst>
              <a:ext uri="{FF2B5EF4-FFF2-40B4-BE49-F238E27FC236}">
                <a16:creationId xmlns:a16="http://schemas.microsoft.com/office/drawing/2014/main" id="{FA5FE435-DC8E-4F3F-B63E-ADB8FAE7534A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117475" y="1663700"/>
            <a:ext cx="4030663" cy="5005388"/>
          </a:xfrm>
        </p:spPr>
        <p:txBody>
          <a:bodyPr/>
          <a:lstStyle/>
          <a:p>
            <a:pPr eaLnBrk="1" hangingPunct="1"/>
            <a:r>
              <a:rPr lang="en-US" altLang="zh-CN"/>
              <a:t>VLANs...</a:t>
            </a:r>
          </a:p>
          <a:p>
            <a:pPr lvl="1" eaLnBrk="1" hangingPunct="1"/>
            <a:r>
              <a:rPr lang="en-US" altLang="zh-CN"/>
              <a:t>work at Layer 2 &amp; 3</a:t>
            </a:r>
          </a:p>
          <a:p>
            <a:pPr lvl="1" eaLnBrk="1" hangingPunct="1"/>
            <a:r>
              <a:rPr lang="en-US" altLang="zh-CN"/>
              <a:t>control network broadcasts</a:t>
            </a:r>
          </a:p>
          <a:p>
            <a:pPr lvl="1" eaLnBrk="1" hangingPunct="1"/>
            <a:r>
              <a:rPr lang="en-US" altLang="zh-CN"/>
              <a:t>allow users to be assigned by net admin.</a:t>
            </a:r>
          </a:p>
          <a:p>
            <a:pPr lvl="1" eaLnBrk="1" hangingPunct="1"/>
            <a:r>
              <a:rPr lang="en-US" altLang="zh-CN"/>
              <a:t>provide tighter network security. How?</a:t>
            </a:r>
          </a:p>
          <a:p>
            <a:pPr lvl="1" eaLnBrk="1" hangingPunct="1"/>
            <a:endParaRPr lang="en-US" altLang="zh-CN"/>
          </a:p>
        </p:txBody>
      </p:sp>
      <p:pic>
        <p:nvPicPr>
          <p:cNvPr id="699396" name="Picture 4">
            <a:extLst>
              <a:ext uri="{FF2B5EF4-FFF2-40B4-BE49-F238E27FC236}">
                <a16:creationId xmlns:a16="http://schemas.microsoft.com/office/drawing/2014/main" id="{5002C1A7-62CD-4F22-8B14-0F74F36B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706563"/>
            <a:ext cx="5186362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utoUpdateAnimBg="0"/>
      <p:bldP spid="69939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B3ADD03-2330-4F5E-8B74-E0443306F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VLANs (IEEE 802.1q)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0BB2A-03B2-45B0-B5C9-E21B73B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4963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</a:t>
            </a:r>
            <a:r>
              <a:rPr lang="en-US" altLang="zh-CN" sz="2400">
                <a:solidFill>
                  <a:srgbClr val="FF0000"/>
                </a:solidFill>
              </a:rPr>
              <a:t>logical grouping of network devices</a:t>
            </a:r>
            <a:r>
              <a:rPr lang="en-US" altLang="zh-CN" sz="2400"/>
              <a:t> or users that are not restricted to a physical switch segment.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devices or users in a VLAN can be grouped by function, department, application, and so on, </a:t>
            </a:r>
            <a:r>
              <a:rPr lang="en-US" altLang="zh-CN" sz="2400">
                <a:solidFill>
                  <a:srgbClr val="FF0000"/>
                </a:solidFill>
              </a:rPr>
              <a:t>regardless of their physical segment location</a:t>
            </a:r>
            <a:r>
              <a:rPr lang="en-US" altLang="zh-CN" sz="24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VLAN </a:t>
            </a:r>
            <a:r>
              <a:rPr lang="en-US" altLang="zh-CN" sz="2400">
                <a:solidFill>
                  <a:srgbClr val="FF0000"/>
                </a:solidFill>
              </a:rPr>
              <a:t>creates a single broadcast domain</a:t>
            </a:r>
            <a:r>
              <a:rPr lang="en-US" altLang="zh-CN" sz="2400"/>
              <a:t> that is not restricted to a physical segment and is treated like a subnet.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VLAN setup is done in the switch by the network administrator using the vendor</a:t>
            </a:r>
            <a:r>
              <a:rPr lang="en-US" altLang="zh-CN" sz="2400">
                <a:latin typeface="Arial Narrow" panose="020B0606020202030204" pitchFamily="34" charset="0"/>
              </a:rPr>
              <a:t>’</a:t>
            </a:r>
            <a:r>
              <a:rPr lang="en-US" altLang="zh-CN" sz="2400"/>
              <a:t>s software.</a:t>
            </a: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41E88D1-4E5B-41AB-B5D8-9812DFCC3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Grouping Users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0763ECE-1C14-476B-AADD-D80B6CF0D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87513"/>
            <a:ext cx="8602663" cy="4910137"/>
          </a:xfrm>
        </p:spPr>
        <p:txBody>
          <a:bodyPr/>
          <a:lstStyle/>
          <a:p>
            <a:pPr lvl="1" eaLnBrk="1" hangingPunct="1"/>
            <a:r>
              <a:rPr lang="en-US" altLang="zh-CN"/>
              <a:t>VLANs can logically segment users into different subnets (broadcast domains)</a:t>
            </a:r>
          </a:p>
          <a:p>
            <a:pPr lvl="1" eaLnBrk="1" hangingPunct="1"/>
            <a:r>
              <a:rPr lang="en-US" altLang="zh-CN"/>
              <a:t>Broadcast frames are only switched between ports on the switch or switches with the same VLAN ID.</a:t>
            </a:r>
          </a:p>
          <a:p>
            <a:pPr lvl="1" eaLnBrk="1" hangingPunct="1"/>
            <a:r>
              <a:rPr lang="en-US" altLang="zh-CN"/>
              <a:t>Users can be logically group via software based on:</a:t>
            </a:r>
          </a:p>
          <a:p>
            <a:pPr lvl="2" eaLnBrk="1" hangingPunct="1"/>
            <a:r>
              <a:rPr lang="en-US" altLang="zh-CN"/>
              <a:t>port number</a:t>
            </a:r>
          </a:p>
          <a:p>
            <a:pPr lvl="2" eaLnBrk="1" hangingPunct="1"/>
            <a:r>
              <a:rPr lang="en-US" altLang="zh-CN"/>
              <a:t>MAC address</a:t>
            </a:r>
          </a:p>
          <a:p>
            <a:pPr lvl="2" eaLnBrk="1" hangingPunct="1"/>
            <a:r>
              <a:rPr lang="en-US" altLang="zh-CN"/>
              <a:t>protocol being used</a:t>
            </a:r>
          </a:p>
          <a:p>
            <a:pPr lvl="2" eaLnBrk="1" hangingPunct="1"/>
            <a:r>
              <a:rPr lang="en-US" altLang="zh-CN"/>
              <a:t>application being used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E333D7A-1B91-42C5-BD17-9D7019782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E9A17EF-F653-4EB6-A380-D09D7028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EB219F71-5C45-47B2-9FF5-93ADE86C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826D4C-4BBA-48A8-9DAD-65AC036A1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VLANs Across the Backbone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FEC393E-5C2A-4A35-B017-4E691742E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4040188" cy="4267200"/>
          </a:xfrm>
        </p:spPr>
        <p:txBody>
          <a:bodyPr/>
          <a:lstStyle/>
          <a:p>
            <a:pPr marL="400050" lvl="1" indent="-285750" eaLnBrk="1" hangingPunct="1"/>
            <a:r>
              <a:rPr lang="en-US" altLang="zh-CN" sz="2400"/>
              <a:t>VLAN configuration needs to support backbone transport of data between interconnected routers and switches.</a:t>
            </a:r>
          </a:p>
          <a:p>
            <a:pPr marL="400050" lvl="1" indent="-285750" eaLnBrk="1" hangingPunct="1"/>
            <a:r>
              <a:rPr lang="en-US" altLang="zh-CN" sz="2400"/>
              <a:t>The backbone is the area used for inter-VLAN communication</a:t>
            </a:r>
          </a:p>
          <a:p>
            <a:pPr marL="400050" lvl="1" indent="-285750" eaLnBrk="1" hangingPunct="1"/>
            <a:r>
              <a:rPr lang="en-US" altLang="zh-CN" sz="2400"/>
              <a:t>The backbone should be high-speed links, typically 100Mbps or greater</a:t>
            </a:r>
          </a:p>
        </p:txBody>
      </p:sp>
      <p:pic>
        <p:nvPicPr>
          <p:cNvPr id="701444" name="Picture 4">
            <a:extLst>
              <a:ext uri="{FF2B5EF4-FFF2-40B4-BE49-F238E27FC236}">
                <a16:creationId xmlns:a16="http://schemas.microsoft.com/office/drawing/2014/main" id="{34A8AF50-9C10-4EB0-B9EC-B832315AF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73238"/>
            <a:ext cx="493236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42D7BA4-645C-4E80-8476-E9690D337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Router</a:t>
            </a:r>
            <a:r>
              <a:rPr lang="en-US" altLang="zh-CN">
                <a:latin typeface="Arial Black" panose="020B0A04020102020204" pitchFamily="34" charset="0"/>
              </a:rPr>
              <a:t>’</a:t>
            </a:r>
            <a:r>
              <a:rPr lang="en-US" altLang="zh-CN"/>
              <a:t>s Role in a VLAN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9EEAF09-D2DD-4A40-91F9-5492C5CFD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router provides connection between different VLANs</a:t>
            </a:r>
          </a:p>
          <a:p>
            <a:pPr eaLnBrk="1" hangingPunct="1"/>
            <a:r>
              <a:rPr lang="en-US" altLang="zh-CN"/>
              <a:t>For example, you have VLAN1 and VLAN2.</a:t>
            </a:r>
          </a:p>
          <a:p>
            <a:pPr lvl="1" eaLnBrk="1" hangingPunct="1"/>
            <a:r>
              <a:rPr lang="en-US" altLang="zh-CN"/>
              <a:t>Within the switch, users on separate VLANs cannot talk to each other (benefit of a VLAN!)</a:t>
            </a:r>
          </a:p>
          <a:p>
            <a:pPr lvl="1" eaLnBrk="1" hangingPunct="1"/>
            <a:r>
              <a:rPr lang="en-US" altLang="zh-CN"/>
              <a:t>However, users on VLAN1 can email users on VLAN2 but they need a router to do it.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E90B8DD4-9A27-48FD-AEE6-8A76E6E09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26450" cy="1216025"/>
          </a:xfrm>
        </p:spPr>
        <p:txBody>
          <a:bodyPr/>
          <a:lstStyle/>
          <a:p>
            <a:pPr eaLnBrk="1" hangingPunct="1"/>
            <a:r>
              <a:rPr lang="en-US" altLang="zh-CN"/>
              <a:t>How Frames are Used in a VLAN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E0487BEC-5F91-40EF-BAE2-92719ABE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42989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Switches make filtering and forwarding decisions based on data in the frame.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There are two techniques used.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u="sng"/>
              <a:t>Frame Filtering</a:t>
            </a:r>
            <a:r>
              <a:rPr lang="en-US" altLang="zh-CN" sz="2000"/>
              <a:t>--examines particular information about each frame (MAC address or layer 3 protocol type)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u="sng"/>
              <a:t>Frame Tagging</a:t>
            </a:r>
            <a:r>
              <a:rPr lang="en-US" altLang="zh-CN" sz="2000"/>
              <a:t>--places a unique identifier in the header of each frame as it is forwarded throughout the network backbone. </a:t>
            </a:r>
          </a:p>
        </p:txBody>
      </p:sp>
      <p:pic>
        <p:nvPicPr>
          <p:cNvPr id="705540" name="Picture 4">
            <a:extLst>
              <a:ext uri="{FF2B5EF4-FFF2-40B4-BE49-F238E27FC236}">
                <a16:creationId xmlns:a16="http://schemas.microsoft.com/office/drawing/2014/main" id="{983F9BF2-E101-49A9-A69D-6F4A19DA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803400"/>
            <a:ext cx="464185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8" grpId="0" autoUpdateAnimBg="0"/>
      <p:bldP spid="7055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E3D21E80-DB3F-4897-B4CF-40FB0B46B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79475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zh-CN"/>
              <a:t>Symmetric Switching</a:t>
            </a:r>
          </a:p>
        </p:txBody>
      </p:sp>
      <p:sp>
        <p:nvSpPr>
          <p:cNvPr id="627715" name="AutoShape 3">
            <a:extLst>
              <a:ext uri="{FF2B5EF4-FFF2-40B4-BE49-F238E27FC236}">
                <a16:creationId xmlns:a16="http://schemas.microsoft.com/office/drawing/2014/main" id="{FF4F3B89-E233-42ED-84BE-A41C65F993B0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250825" y="1752600"/>
            <a:ext cx="3960813" cy="4267200"/>
          </a:xfrm>
        </p:spPr>
        <p:txBody>
          <a:bodyPr/>
          <a:lstStyle/>
          <a:p>
            <a:pPr marL="400050" lvl="1" indent="-285750" eaLnBrk="1" hangingPunct="1">
              <a:lnSpc>
                <a:spcPct val="110000"/>
              </a:lnSpc>
            </a:pPr>
            <a:r>
              <a:rPr lang="en-US" altLang="zh-CN" sz="2400"/>
              <a:t>symmetric switching provides switched </a:t>
            </a:r>
            <a:r>
              <a:rPr lang="en-US" altLang="zh-CN" sz="2400">
                <a:solidFill>
                  <a:srgbClr val="FF0000"/>
                </a:solidFill>
              </a:rPr>
              <a:t>connections between ports with the same bandwidth</a:t>
            </a:r>
            <a:r>
              <a:rPr lang="en-US" altLang="zh-CN" sz="2400"/>
              <a:t> (10/10 Mbps or 100/100 Mbps)</a:t>
            </a:r>
          </a:p>
          <a:p>
            <a:pPr marL="400050" lvl="1" indent="-285750" eaLnBrk="1" hangingPunct="1">
              <a:lnSpc>
                <a:spcPct val="110000"/>
              </a:lnSpc>
            </a:pPr>
            <a:r>
              <a:rPr lang="en-US" altLang="zh-CN" sz="2400"/>
              <a:t>can cause bottlenecks as users try to access servers on other segments.</a:t>
            </a:r>
          </a:p>
        </p:txBody>
      </p:sp>
      <p:pic>
        <p:nvPicPr>
          <p:cNvPr id="627716" name="Picture 4">
            <a:extLst>
              <a:ext uri="{FF2B5EF4-FFF2-40B4-BE49-F238E27FC236}">
                <a16:creationId xmlns:a16="http://schemas.microsoft.com/office/drawing/2014/main" id="{CF2CD2FB-ACB4-4461-B170-F2CBF422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571750"/>
            <a:ext cx="45275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9D6AC196-9F93-4412-A3C9-F1EA97DE3A30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1704975"/>
            <a:ext cx="3040063" cy="2628900"/>
            <a:chOff x="3110" y="979"/>
            <a:chExt cx="1915" cy="1656"/>
          </a:xfrm>
        </p:grpSpPr>
        <p:sp>
          <p:nvSpPr>
            <p:cNvPr id="13318" name="Oval 6">
              <a:extLst>
                <a:ext uri="{FF2B5EF4-FFF2-40B4-BE49-F238E27FC236}">
                  <a16:creationId xmlns:a16="http://schemas.microsoft.com/office/drawing/2014/main" id="{78707DC8-0A80-47FF-85FF-6A68A92ED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1858"/>
              <a:ext cx="317" cy="7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Oval 7">
              <a:extLst>
                <a:ext uri="{FF2B5EF4-FFF2-40B4-BE49-F238E27FC236}">
                  <a16:creationId xmlns:a16="http://schemas.microsoft.com/office/drawing/2014/main" id="{19A774B1-2D5F-4C5D-B5AB-FC5A0275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1858"/>
              <a:ext cx="317" cy="7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8BCE8270-C2A9-4409-A7AD-67EC6262F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979"/>
              <a:ext cx="1757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Arial Narrow" panose="020B0606020202030204" pitchFamily="34" charset="0"/>
                </a:rPr>
                <a:t>potential bottlenecks</a:t>
              </a: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079F7659-1267-4C44-947B-392AADC28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310"/>
              <a:ext cx="245" cy="5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1B5F598B-4404-43D2-8B08-70E729D9C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296"/>
              <a:ext cx="144" cy="5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CF65A6B-B74D-4951-933F-A1F20622E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Filtering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D64B8A84-EAAB-404B-9503-24888ED87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5194705-2CD0-4963-8071-BE7B70014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Tagging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49380F2-ED10-4170-83F8-B2934D07B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794625" cy="4171950"/>
          </a:xfrm>
          <a:noFill/>
        </p:spPr>
        <p:txBody>
          <a:bodyPr/>
          <a:lstStyle/>
          <a:p>
            <a:pPr eaLnBrk="1" hangingPunct="1"/>
            <a:r>
              <a:rPr lang="en-US" altLang="zh-CN" sz="2600"/>
              <a:t>Frame tagging implementation process:</a:t>
            </a:r>
          </a:p>
          <a:p>
            <a:pPr lvl="1" eaLnBrk="1" hangingPunct="1"/>
            <a:r>
              <a:rPr lang="en-US" altLang="zh-CN" sz="2200"/>
              <a:t>Places a VLAN identifier in the header of each frame as it is forwarded throughout the network backbone.</a:t>
            </a:r>
          </a:p>
          <a:p>
            <a:pPr lvl="1" eaLnBrk="1" hangingPunct="1"/>
            <a:r>
              <a:rPr lang="en-US" altLang="zh-CN" sz="2200"/>
              <a:t>The identifier is understood and examined by each switch.</a:t>
            </a:r>
          </a:p>
          <a:p>
            <a:pPr lvl="1" eaLnBrk="1" hangingPunct="1"/>
            <a:r>
              <a:rPr lang="en-US" altLang="zh-CN" sz="2200"/>
              <a:t>When the frame exits the network backbone, the switch removes the identifier before the frame is transmitted to the target end station.</a:t>
            </a:r>
          </a:p>
          <a:p>
            <a:pPr eaLnBrk="1" hangingPunct="1"/>
            <a:r>
              <a:rPr lang="en-US" altLang="zh-CN" sz="2600"/>
              <a:t>Frame tagging functions at Layer 2 and requires little processing or administrative overhead.</a:t>
            </a:r>
            <a:r>
              <a:rPr kumimoji="1" lang="en-US" altLang="zh-CN" sz="2600"/>
              <a:t> 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9E60BFB-CEF5-4835-B72E-DC028C6CF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Tagging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2EDF6767-EF4D-49D0-82A3-A33647863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9C0D76E-719A-4124-8EDA-493D5EE59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89938" cy="1216025"/>
          </a:xfrm>
        </p:spPr>
        <p:txBody>
          <a:bodyPr/>
          <a:lstStyle/>
          <a:p>
            <a:pPr eaLnBrk="1" hangingPunct="1"/>
            <a:r>
              <a:rPr lang="en-US" altLang="zh-CN" sz="3400"/>
              <a:t>Frame Tagging</a:t>
            </a:r>
            <a:r>
              <a:rPr lang="en-US" altLang="zh-CN" sz="3400">
                <a:latin typeface="Arial Black" panose="020B0A04020102020204" pitchFamily="34" charset="0"/>
              </a:rPr>
              <a:t>–</a:t>
            </a:r>
            <a:r>
              <a:rPr lang="en-US" altLang="zh-CN" sz="3400"/>
              <a:t> IEEE802.1Q and ISL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57115A5-88DB-4F89-B0CC-A44A1B44B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836738"/>
            <a:ext cx="7796213" cy="4171950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IEEE802.1Q</a:t>
            </a:r>
          </a:p>
          <a:p>
            <a:pPr lvl="1" eaLnBrk="1" hangingPunct="1"/>
            <a:r>
              <a:rPr lang="en-US" altLang="zh-CN" sz="2400"/>
              <a:t>IEEE Standard, insert a label of VLAN to the header to identify the VLAN belonging to. (Frame Tagging)</a:t>
            </a:r>
            <a:r>
              <a:rPr lang="zh-CN" altLang="en-US" sz="2400"/>
              <a:t>。</a:t>
            </a:r>
          </a:p>
          <a:p>
            <a:pPr eaLnBrk="1" hangingPunct="1"/>
            <a:r>
              <a:rPr lang="en-US" altLang="zh-CN" sz="2400"/>
              <a:t>ISL(Inter-Switch Link)</a:t>
            </a:r>
          </a:p>
          <a:p>
            <a:pPr lvl="1" eaLnBrk="1" hangingPunct="1"/>
            <a:r>
              <a:rPr lang="en-US" altLang="zh-CN" sz="2400"/>
              <a:t>Cisco proprietary. ISL add a header of 26 bytes in front of the data frame, and appends a CRC(4 byte) at the end.</a:t>
            </a:r>
          </a:p>
          <a:p>
            <a:pPr eaLnBrk="1" hangingPunct="1"/>
            <a:endParaRPr lang="en-US" altLang="zh-CN" sz="2400"/>
          </a:p>
        </p:txBody>
      </p:sp>
      <p:graphicFrame>
        <p:nvGraphicFramePr>
          <p:cNvPr id="713756" name="Group 28">
            <a:extLst>
              <a:ext uri="{FF2B5EF4-FFF2-40B4-BE49-F238E27FC236}">
                <a16:creationId xmlns:a16="http://schemas.microsoft.com/office/drawing/2014/main" id="{C1CA2421-FC10-449C-9F61-5D358A1875BF}"/>
              </a:ext>
            </a:extLst>
          </p:cNvPr>
          <p:cNvGraphicFramePr>
            <a:graphicFrameLocks noGrp="1"/>
          </p:cNvGraphicFramePr>
          <p:nvPr/>
        </p:nvGraphicFramePr>
        <p:xfrm>
          <a:off x="674688" y="5024438"/>
          <a:ext cx="7915275" cy="1500187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Encapsulation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Label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802.1Q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Ethernet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ISL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Ethernet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48B677D-CAE8-44C3-A91A-A9863062D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AC343DC-2A8D-49FA-A803-AEF8A361B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7749741C-500B-4961-B93C-D0636E9EC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1EE6CDE-21EA-4ED0-A11D-C35DC812F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Ports, VLANs, and Broadcasts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151091E-8E5A-48E1-93EE-E4C1FC58B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methods for implementing VLANs</a:t>
            </a:r>
          </a:p>
          <a:p>
            <a:pPr lvl="1" eaLnBrk="1" hangingPunct="1"/>
            <a:r>
              <a:rPr lang="en-US" altLang="zh-CN"/>
              <a:t>Static</a:t>
            </a:r>
          </a:p>
          <a:p>
            <a:pPr lvl="1" eaLnBrk="1" hangingPunct="1"/>
            <a:r>
              <a:rPr lang="en-US" altLang="zh-CN"/>
              <a:t>Dynamic</a:t>
            </a:r>
          </a:p>
          <a:p>
            <a:pPr eaLnBrk="1" hangingPunct="1"/>
            <a:r>
              <a:rPr lang="en-US" altLang="zh-CN"/>
              <a:t>Each switched port can be assigned to a VLAN.  This...</a:t>
            </a:r>
          </a:p>
          <a:p>
            <a:pPr lvl="1" eaLnBrk="1" hangingPunct="1"/>
            <a:r>
              <a:rPr lang="en-US" altLang="zh-CN"/>
              <a:t>ensures ports that </a:t>
            </a:r>
            <a:r>
              <a:rPr lang="en-US" altLang="zh-CN" u="sng"/>
              <a:t>do not</a:t>
            </a:r>
            <a:r>
              <a:rPr lang="en-US" altLang="zh-CN"/>
              <a:t> share the same VLAN </a:t>
            </a:r>
            <a:r>
              <a:rPr lang="en-US" altLang="zh-CN" u="sng"/>
              <a:t>do not</a:t>
            </a:r>
            <a:r>
              <a:rPr lang="en-US" altLang="zh-CN"/>
              <a:t> share broadcasts.</a:t>
            </a:r>
          </a:p>
          <a:p>
            <a:pPr lvl="1" eaLnBrk="1" hangingPunct="1"/>
            <a:r>
              <a:rPr lang="en-US" altLang="zh-CN"/>
              <a:t>ensures ports that </a:t>
            </a:r>
            <a:r>
              <a:rPr lang="en-US" altLang="zh-CN" u="sng"/>
              <a:t>do</a:t>
            </a:r>
            <a:r>
              <a:rPr lang="en-US" altLang="zh-CN"/>
              <a:t> share the same VLAN </a:t>
            </a:r>
            <a:r>
              <a:rPr lang="en-US" altLang="zh-CN" u="sng"/>
              <a:t>will share</a:t>
            </a:r>
            <a:r>
              <a:rPr lang="en-US" altLang="zh-CN"/>
              <a:t> broadcasts.</a:t>
            </a:r>
          </a:p>
        </p:txBody>
      </p: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7848C45-D1AF-4945-8F99-36CE4A910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Static VLANs</a:t>
            </a:r>
          </a:p>
        </p:txBody>
      </p:sp>
      <p:pic>
        <p:nvPicPr>
          <p:cNvPr id="719875" name="Picture 3">
            <a:extLst>
              <a:ext uri="{FF2B5EF4-FFF2-40B4-BE49-F238E27FC236}">
                <a16:creationId xmlns:a16="http://schemas.microsoft.com/office/drawing/2014/main" id="{240BAFA4-66BA-4F24-95F0-EC263267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87525"/>
            <a:ext cx="7834312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763BD62-0726-4E69-881C-441514C10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Static VLANs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E492E8A-A86B-4252-A286-89B315FE4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68450"/>
            <a:ext cx="8915400" cy="47561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Defined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Static VLANs are when ports on a switch are administratively assigned to a VLAN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Benefits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secure, easy to configure and monitor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works well in networks where moves are controlled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970" name="Picture 2">
            <a:extLst>
              <a:ext uri="{FF2B5EF4-FFF2-40B4-BE49-F238E27FC236}">
                <a16:creationId xmlns:a16="http://schemas.microsoft.com/office/drawing/2014/main" id="{AE41CC62-211D-40C4-AE11-9263D1A7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43063"/>
            <a:ext cx="774541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4A436B3A-7C1A-473C-968F-DE1B41F27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Dynamic VLANs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id="{F2DB6607-161A-4CBD-9BFC-5FF7E6176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VLANs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F39E63F5-5CD0-4425-A243-010BD1064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73238"/>
            <a:ext cx="8631238" cy="4406900"/>
          </a:xfrm>
        </p:spPr>
        <p:txBody>
          <a:bodyPr/>
          <a:lstStyle/>
          <a:p>
            <a:pPr marL="4000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When a station is initially connected to an unassigned port, the switch checks an entry in the table and dynamically configures the port with the right VLAN</a:t>
            </a:r>
          </a:p>
          <a:p>
            <a:pPr marL="4000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Benefits</a:t>
            </a:r>
          </a:p>
          <a:p>
            <a:pPr marL="742950" lvl="2" indent="-2286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400"/>
              <a:t>less administration (more upfront) when users are added or move</a:t>
            </a:r>
          </a:p>
          <a:p>
            <a:pPr marL="742950" lvl="2" indent="-2286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400"/>
              <a:t>centralized notification of unauthorized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8" grpId="0" autoUpdateAnimBg="0"/>
      <p:bldP spid="7260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C0B6BC9F-7340-4366-89FD-3D2806468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79475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zh-CN"/>
              <a:t>Asymmetric Switching</a:t>
            </a:r>
          </a:p>
        </p:txBody>
      </p:sp>
      <p:sp>
        <p:nvSpPr>
          <p:cNvPr id="629763" name="AutoShape 3">
            <a:extLst>
              <a:ext uri="{FF2B5EF4-FFF2-40B4-BE49-F238E27FC236}">
                <a16:creationId xmlns:a16="http://schemas.microsoft.com/office/drawing/2014/main" id="{FFE80A5F-667A-4F76-A667-794C395D59E1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179388" y="1752600"/>
            <a:ext cx="3960812" cy="4267200"/>
          </a:xfrm>
          <a:noFill/>
        </p:spPr>
        <p:txBody>
          <a:bodyPr/>
          <a:lstStyle/>
          <a:p>
            <a:pPr marL="400050" lvl="1" indent="-285750" eaLnBrk="1" hangingPunct="1"/>
            <a:r>
              <a:rPr lang="en-US" altLang="zh-CN" sz="2400"/>
              <a:t>asymmetric switching reduces the likelihood of a potential bottleneck at the server by attaching the segment with the server to a higher bandwidth port (100 Mbps)</a:t>
            </a:r>
          </a:p>
          <a:p>
            <a:pPr marL="400050" lvl="1" indent="-285750" eaLnBrk="1" hangingPunct="1"/>
            <a:r>
              <a:rPr lang="en-US" altLang="zh-CN" sz="2400"/>
              <a:t>asymmetric switching requires memory buffering in the switch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184420A-F1DE-42E7-BF15-8D907046004F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2024063"/>
            <a:ext cx="4672013" cy="3768725"/>
            <a:chOff x="2570" y="1275"/>
            <a:chExt cx="2943" cy="2374"/>
          </a:xfrm>
        </p:grpSpPr>
        <p:pic>
          <p:nvPicPr>
            <p:cNvPr id="14341" name="Picture 5">
              <a:extLst>
                <a:ext uri="{FF2B5EF4-FFF2-40B4-BE49-F238E27FC236}">
                  <a16:creationId xmlns:a16="http://schemas.microsoft.com/office/drawing/2014/main" id="{7A3EF980-1470-48D0-B5F7-2EF067ED2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" y="1275"/>
              <a:ext cx="2943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Oval 6">
              <a:extLst>
                <a:ext uri="{FF2B5EF4-FFF2-40B4-BE49-F238E27FC236}">
                  <a16:creationId xmlns:a16="http://schemas.microsoft.com/office/drawing/2014/main" id="{121F7D86-43C2-432C-9831-210B4555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454"/>
              <a:ext cx="634" cy="3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autoUpdateAnimBg="0"/>
      <p:bldP spid="62976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9387EE7-4481-4242-BDC2-D1ECDE5FB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Port-Centric VLANs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05E6C70F-588D-4FC2-9D13-06CE62B7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30475"/>
            <a:ext cx="7932738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Oval 4">
            <a:extLst>
              <a:ext uri="{FF2B5EF4-FFF2-40B4-BE49-F238E27FC236}">
                <a16:creationId xmlns:a16="http://schemas.microsoft.com/office/drawing/2014/main" id="{B8850C0B-2504-4DE9-9860-E753A4A2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3168650"/>
            <a:ext cx="284162" cy="2841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Oval 5">
            <a:extLst>
              <a:ext uri="{FF2B5EF4-FFF2-40B4-BE49-F238E27FC236}">
                <a16:creationId xmlns:a16="http://schemas.microsoft.com/office/drawing/2014/main" id="{3F089C93-7175-4E68-9EE6-363DB6475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3265488"/>
            <a:ext cx="285750" cy="282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D646E4D4-B5BA-4EF3-ABF8-8CBDB519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3136900"/>
            <a:ext cx="284162" cy="282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19C5CD78-3CEE-4E46-9C14-5142DC47F1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938" y="2119313"/>
            <a:ext cx="355600" cy="1004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D4469AEB-CC04-409C-AD64-580B18356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149475"/>
            <a:ext cx="0" cy="1033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4573AD4E-C3D6-4B44-8FD9-8E8628CD6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133600"/>
            <a:ext cx="373062" cy="946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02E3EBED-0A1A-422F-BDFB-A00345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1773238"/>
            <a:ext cx="4014788" cy="495300"/>
          </a:xfrm>
          <a:prstGeom prst="rect">
            <a:avLst/>
          </a:prstGeom>
          <a:solidFill>
            <a:srgbClr val="CCE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Arial Narrow" panose="020B0606020202030204" pitchFamily="34" charset="0"/>
              </a:rPr>
              <a:t>3 Port-Centric VLANs</a:t>
            </a:r>
          </a:p>
        </p:txBody>
      </p:sp>
    </p:spTree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E0792C1-E125-41C0-8DD8-6DA998078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Benefits of Port-Centric VLANs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0D17728-3158-433C-AFCE-58EF7AEC3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44675"/>
            <a:ext cx="8642350" cy="4879975"/>
          </a:xfrm>
        </p:spPr>
        <p:txBody>
          <a:bodyPr/>
          <a:lstStyle/>
          <a:p>
            <a:pPr marL="400050" lvl="1" indent="-285750" eaLnBrk="1" hangingPunct="1">
              <a:lnSpc>
                <a:spcPct val="150000"/>
              </a:lnSpc>
            </a:pPr>
            <a:r>
              <a:rPr lang="en-US" altLang="zh-CN"/>
              <a:t>All nodes in the same VLAN are attached to the same router interface</a:t>
            </a:r>
          </a:p>
          <a:p>
            <a:pPr marL="400050" lvl="1" indent="-285750" eaLnBrk="1" hangingPunct="1">
              <a:lnSpc>
                <a:spcPct val="150000"/>
              </a:lnSpc>
            </a:pPr>
            <a:r>
              <a:rPr lang="en-US" altLang="zh-CN"/>
              <a:t>Makes management easier because...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Users are assigned by router port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VLANs are easy to admin.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provides increased security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packets do not </a:t>
            </a:r>
            <a:r>
              <a:rPr lang="en-US" altLang="zh-CN">
                <a:latin typeface="Arial Narrow" panose="020B0606020202030204" pitchFamily="34" charset="0"/>
              </a:rPr>
              <a:t>“</a:t>
            </a:r>
            <a:r>
              <a:rPr lang="en-US" altLang="zh-CN"/>
              <a:t>leak</a:t>
            </a:r>
            <a:r>
              <a:rPr lang="en-US" altLang="zh-CN">
                <a:latin typeface="Arial Narrow" panose="020B0606020202030204" pitchFamily="34" charset="0"/>
              </a:rPr>
              <a:t>”</a:t>
            </a:r>
            <a:r>
              <a:rPr lang="en-US" altLang="zh-CN"/>
              <a:t> into other domains</a:t>
            </a:r>
          </a:p>
        </p:txBody>
      </p:sp>
    </p:spTree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2A48C92-2C23-4A2E-BEE6-2BC9D3C1E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/>
              <a:t>Access and Trunk Links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6AA12A3D-1B71-4523-B1F2-7B700DDA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4001" r="39999" b="37334"/>
          <a:stretch>
            <a:fillRect/>
          </a:stretch>
        </p:blipFill>
        <p:spPr bwMode="auto">
          <a:xfrm>
            <a:off x="323850" y="1773238"/>
            <a:ext cx="8334375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8C980AF-CC15-43BF-BAD1-9DD22BFD5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 Links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F0F2BE2-D332-4A0F-A8BA-2224AF361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563" y="1600200"/>
            <a:ext cx="8382000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600">
                <a:cs typeface="Arial" panose="020B0604020202020204" pitchFamily="34" charset="0"/>
              </a:rPr>
              <a:t>An access link is a link on the switch that is a member of only one VLAN.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600">
                <a:cs typeface="Arial" panose="020B0604020202020204" pitchFamily="34" charset="0"/>
              </a:rPr>
              <a:t>This VLAN is referred to as the </a:t>
            </a:r>
            <a:r>
              <a:rPr lang="en-US" altLang="zh-CN" sz="2600" i="1">
                <a:solidFill>
                  <a:srgbClr val="FF0000"/>
                </a:solidFill>
                <a:ea typeface="Arial Unicode MS" pitchFamily="34" charset="-122"/>
                <a:cs typeface="Arial" panose="020B0604020202020204" pitchFamily="34" charset="0"/>
              </a:rPr>
              <a:t>native VLAN</a:t>
            </a:r>
            <a:r>
              <a:rPr lang="en-US" altLang="zh-CN" sz="2600">
                <a:cs typeface="Arial" panose="020B0604020202020204" pitchFamily="34" charset="0"/>
              </a:rPr>
              <a:t> of the port.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a typeface="Arial Unicode MS" pitchFamily="34" charset="-122"/>
              </a:rPr>
              <a:t>Any device that is attached to the port is completely unaware that a VLAN exists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72D23C3-B2EA-4237-B930-F870DD51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Trunk Links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8B50CC-32AC-48DB-83A0-49C625219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1511300"/>
            <a:ext cx="8777287" cy="45720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A trunk link is capable of supporting multiple VLANs.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Trunk links are typically used to connect switches to other switches or routers.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Switches support trunk links on both Fast Ethernet and Gigabit Ethernet ports.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Access and trunk links exist, too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863961E-0A8D-47E8-B7E3-3C3C6CFE1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Trunk Links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06E50277-0608-4A02-A330-B583E0114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33333" r="39999" b="44000"/>
          <a:stretch>
            <a:fillRect/>
          </a:stretch>
        </p:blipFill>
        <p:spPr bwMode="auto">
          <a:xfrm>
            <a:off x="900113" y="1958975"/>
            <a:ext cx="79248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4">
            <a:extLst>
              <a:ext uri="{FF2B5EF4-FFF2-40B4-BE49-F238E27FC236}">
                <a16:creationId xmlns:a16="http://schemas.microsoft.com/office/drawing/2014/main" id="{3F798705-1605-465D-A8C6-9477D08F7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603375"/>
            <a:ext cx="278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Without trunking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B9E48FB0-4A65-436D-8765-7D8EF5D4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45370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With trunking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59431DB3-C01B-4C15-B7B1-1AE29E50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932363"/>
            <a:ext cx="8382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000">
                <a:latin typeface="Arial Black" panose="020B0A04020102020204" pitchFamily="34" charset="0"/>
                <a:cs typeface="Arial" panose="020B0604020202020204" pitchFamily="34" charset="0"/>
              </a:rPr>
              <a:t> A trunk is a point-to-point link that supports several VLANs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000">
                <a:latin typeface="Arial Black" panose="020B0A04020102020204" pitchFamily="34" charset="0"/>
                <a:cs typeface="Arial" panose="020B0604020202020204" pitchFamily="34" charset="0"/>
              </a:rPr>
              <a:t> A trunk is to saves ports when creating a link between two devices implementing VLANs</a:t>
            </a:r>
          </a:p>
        </p:txBody>
      </p:sp>
    </p:spTree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57F1D6C-68EF-40EB-8A7E-EBF193FBC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08050"/>
            <a:ext cx="8610600" cy="635000"/>
          </a:xfrm>
        </p:spPr>
        <p:txBody>
          <a:bodyPr/>
          <a:lstStyle/>
          <a:p>
            <a:pPr eaLnBrk="1" hangingPunct="1"/>
            <a:r>
              <a:rPr lang="en-US" altLang="zh-CN"/>
              <a:t>Trunk Links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0FDB4C3-FB75-4950-B511-BCF2863CF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1674813"/>
            <a:ext cx="8550275" cy="45624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>
                <a:cs typeface="Arial" panose="020B0604020202020204" pitchFamily="34" charset="0"/>
              </a:rPr>
              <a:t>A trunk link does not belong to a specific VLAN.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solidFill>
                  <a:srgbClr val="003366"/>
                </a:solidFill>
                <a:ea typeface="Arial Unicode MS" pitchFamily="34" charset="-122"/>
                <a:cs typeface="Arial" panose="020B0604020202020204" pitchFamily="34" charset="0"/>
              </a:rPr>
              <a:t>Acts as a conduit for VLANs between switches and routers</a:t>
            </a:r>
            <a:r>
              <a:rPr lang="en-US" altLang="zh-CN">
                <a:solidFill>
                  <a:srgbClr val="003366"/>
                </a:solidFill>
                <a:cs typeface="Arial" panose="020B0604020202020204" pitchFamily="34" charset="0"/>
              </a:rPr>
              <a:t>.</a:t>
            </a:r>
            <a:r>
              <a:rPr lang="en-US" altLang="zh-CN" sz="22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>
                <a:cs typeface="Arial" panose="020B0604020202020204" pitchFamily="34" charset="0"/>
              </a:rPr>
              <a:t>The trunk link can be configured to transport all VLANs or to transport a limited number of VLANs.</a:t>
            </a:r>
            <a:endParaRPr lang="en-US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A trunk link may, however, have a native VLAN.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solidFill>
                  <a:srgbClr val="003366"/>
                </a:solidFill>
                <a:ea typeface="Arial Unicode MS" pitchFamily="34" charset="-122"/>
              </a:rPr>
              <a:t>The native VLAN of the trunk is the VLAN that the trunk uses if the trunk link fails for any reason</a:t>
            </a:r>
            <a:r>
              <a:rPr lang="en-US" altLang="zh-CN">
                <a:solidFill>
                  <a:srgbClr val="003366"/>
                </a:solidFill>
              </a:rPr>
              <a:t>.</a:t>
            </a:r>
            <a:endParaRPr lang="en-US" altLang="zh-CN" sz="22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78947C3-64DA-493B-8991-5306E3592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Configuration in Switch 29xx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D10FCEF-BF82-47C2-A3F5-B14430F8B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08962" cy="4752975"/>
          </a:xfrm>
        </p:spPr>
        <p:txBody>
          <a:bodyPr/>
          <a:lstStyle/>
          <a:p>
            <a:pPr marL="288925" indent="-288925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The following guidelines must be followed when configuring VLANs on Cisco 29xx switches: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The maximum number of VLANs is switch dependent.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VLAN 1 is one of the factory-default VLANs.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VLAN 1 is the default Ethernet VLAN.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Cisco Discovery Protocol (CDP) and VLAN </a:t>
            </a:r>
            <a:r>
              <a:rPr lang="en-US" altLang="zh-CN" sz="2400" dirty="0" err="1"/>
              <a:t>Trunking</a:t>
            </a:r>
            <a:r>
              <a:rPr lang="en-US" altLang="zh-CN" sz="2400" dirty="0"/>
              <a:t> Protocol (VTP) advertisements are sent on VLAN 1.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The Catalyst 29xx IP address is in the VLAN 1 broadcast domain by default. </a:t>
            </a:r>
          </a:p>
          <a:p>
            <a:pPr marL="627063" lvl="1" indent="0" defTabSz="814388" eaLnBrk="1" hangingPunct="1">
              <a:lnSpc>
                <a:spcPct val="105000"/>
              </a:lnSpc>
              <a:defRPr/>
            </a:pPr>
            <a:endParaRPr lang="en-US" altLang="zh-CN" sz="2400" dirty="0"/>
          </a:p>
        </p:txBody>
      </p:sp>
    </p:spTree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1EFD8A13-FDA5-4600-A69C-B8922ED6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13325"/>
            <a:ext cx="8207375" cy="10795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0C90419E-13D6-454B-BC12-25C50D32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924175"/>
            <a:ext cx="8137525" cy="11509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75901404-AC14-47D4-9D55-1FA25DE48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VLAN Configuration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7BE7E16A-B4FE-4661-9267-70DA1A67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6690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FC7338E7-92D1-4D07-9FBD-2B9533B2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8497887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Step1:</a:t>
            </a:r>
            <a:r>
              <a:rPr lang="en-US" altLang="zh-CN" sz="2400" b="1">
                <a:latin typeface="Arial" panose="020B0604020202020204" pitchFamily="34" charset="0"/>
              </a:rPr>
              <a:t> The steps necessary to create the VLAN. A VLAN name may also be configured, if necessary. </a:t>
            </a:r>
          </a:p>
          <a:p>
            <a:endParaRPr lang="en-US" altLang="zh-CN" sz="2400" b="1">
              <a:latin typeface="Arial" panose="020B0604020202020204" pitchFamily="34" charset="0"/>
            </a:endParaRPr>
          </a:p>
          <a:p>
            <a:r>
              <a:rPr lang="en-US" altLang="zh-CN" sz="2400" b="1">
                <a:latin typeface="Arial" panose="020B0604020202020204" pitchFamily="34" charset="0"/>
              </a:rPr>
              <a:t>   Switch# vlan database</a:t>
            </a:r>
            <a:br>
              <a:rPr lang="en-US" altLang="zh-CN" sz="2400" b="1">
                <a:latin typeface="Arial" panose="020B0604020202020204" pitchFamily="34" charset="0"/>
              </a:rPr>
            </a:br>
            <a:r>
              <a:rPr lang="en-US" altLang="zh-CN" sz="2400" b="1">
                <a:latin typeface="Arial" panose="020B0604020202020204" pitchFamily="34" charset="0"/>
              </a:rPr>
              <a:t>   Switch(vlan)# vlan </a:t>
            </a:r>
            <a:r>
              <a:rPr lang="en-US" altLang="zh-CN" sz="2400" b="1" i="1">
                <a:latin typeface="Arial" panose="020B0604020202020204" pitchFamily="34" charset="0"/>
              </a:rPr>
              <a:t>vlan_number</a:t>
            </a:r>
            <a:br>
              <a:rPr lang="en-US" altLang="zh-CN" sz="2400" b="1">
                <a:latin typeface="Arial" panose="020B0604020202020204" pitchFamily="34" charset="0"/>
              </a:rPr>
            </a:br>
            <a:r>
              <a:rPr lang="en-US" altLang="zh-CN" sz="2400" b="1">
                <a:latin typeface="Arial" panose="020B0604020202020204" pitchFamily="34" charset="0"/>
              </a:rPr>
              <a:t>   Switch(vlan)# exit</a:t>
            </a:r>
          </a:p>
          <a:p>
            <a:endParaRPr lang="en-US" altLang="zh-CN" sz="2400" b="1">
              <a:latin typeface="Arial" panose="020B0604020202020204" pitchFamily="34" charset="0"/>
            </a:endParaRPr>
          </a:p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Step2:</a:t>
            </a:r>
            <a:r>
              <a:rPr lang="en-US" altLang="zh-CN" sz="2400" b="1">
                <a:latin typeface="Arial" panose="020B0604020202020204" pitchFamily="34" charset="0"/>
              </a:rPr>
              <a:t>  Assign the VLAN to one or more interfaces: </a:t>
            </a:r>
          </a:p>
          <a:p>
            <a:endParaRPr lang="en-US" altLang="zh-CN" sz="2400" b="1">
              <a:latin typeface="Arial" panose="020B0604020202020204" pitchFamily="34" charset="0"/>
            </a:endParaRPr>
          </a:p>
          <a:p>
            <a:r>
              <a:rPr lang="en-US" altLang="zh-CN" sz="2400" b="1">
                <a:latin typeface="Arial" panose="020B0604020202020204" pitchFamily="34" charset="0"/>
              </a:rPr>
              <a:t>   Switch(config)# interface fastethernet 0/9</a:t>
            </a:r>
            <a:br>
              <a:rPr lang="en-US" altLang="zh-CN" sz="2400" b="1">
                <a:latin typeface="Arial" panose="020B0604020202020204" pitchFamily="34" charset="0"/>
              </a:rPr>
            </a:br>
            <a:r>
              <a:rPr lang="en-US" altLang="zh-CN" sz="2400" b="1">
                <a:latin typeface="Arial" panose="020B0604020202020204" pitchFamily="34" charset="0"/>
              </a:rPr>
              <a:t>   Switch(config-if)# switchport access vlan </a:t>
            </a:r>
            <a:r>
              <a:rPr lang="en-US" altLang="zh-CN" sz="2400" b="1" i="1">
                <a:latin typeface="Arial" panose="020B0604020202020204" pitchFamily="34" charset="0"/>
              </a:rPr>
              <a:t>vlan_number</a:t>
            </a:r>
            <a:endParaRPr lang="en-US" altLang="zh-CN" sz="2400" b="1">
              <a:latin typeface="Arial" panose="020B0604020202020204" pitchFamily="34" charset="0"/>
            </a:endParaRPr>
          </a:p>
          <a:p>
            <a:endParaRPr lang="en-US" altLang="zh-CN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>
            <a:extLst>
              <a:ext uri="{FF2B5EF4-FFF2-40B4-BE49-F238E27FC236}">
                <a16:creationId xmlns:a16="http://schemas.microsoft.com/office/drawing/2014/main" id="{274879A7-E215-432A-A5EC-473E7B28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3314AF-4B09-43FD-B52A-635F8AF45332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ACF437D-4F3C-4E5B-88F1-994EBB62C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038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600">
              <a:latin typeface="Times" panose="02020603050405020304" pitchFamily="18" charset="0"/>
            </a:endParaRP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8C285020-1F25-48AF-A209-F48A6EC1C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798638"/>
            <a:ext cx="64008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cat2950#vlan database</a:t>
            </a:r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5D45A3FF-61BC-4021-BC2B-C4FA13A8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246313"/>
            <a:ext cx="91440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cat2950(vlan)#vlan 9 name switchlab90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VLAN 9 added: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    Name: switchlab90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cat2950(vlan)#?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VLAN database editing buffer manipulation commands: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en-US" altLang="zh-CN" b="1">
                <a:solidFill>
                  <a:srgbClr val="003366"/>
                </a:solidFill>
              </a:rPr>
              <a:t>abort</a:t>
            </a:r>
            <a:r>
              <a:rPr lang="en-US" altLang="zh-CN" b="1"/>
              <a:t> Exit mode without applying the changes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en-US" altLang="zh-CN" b="1">
                <a:solidFill>
                  <a:srgbClr val="003366"/>
                </a:solidFill>
              </a:rPr>
              <a:t>apply</a:t>
            </a:r>
            <a:r>
              <a:rPr lang="en-US" altLang="zh-CN" b="1"/>
              <a:t> Apply current changes and bump revision number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3366"/>
                </a:solidFill>
              </a:rPr>
              <a:t>  exit</a:t>
            </a:r>
            <a:r>
              <a:rPr lang="en-US" altLang="zh-CN" b="1"/>
              <a:t> Apply changes, bump revision number, and exit mode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3366"/>
                </a:solidFill>
              </a:rPr>
              <a:t>  reset</a:t>
            </a:r>
            <a:r>
              <a:rPr lang="en-US" altLang="zh-CN" b="1"/>
              <a:t> Abandon current changes and reread current database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id="{C311D281-14F6-4A8E-878F-4F8413CB5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a VLAN Example</a:t>
            </a:r>
          </a:p>
        </p:txBody>
      </p:sp>
      <p:sp>
        <p:nvSpPr>
          <p:cNvPr id="68615" name="Rectangle 6">
            <a:extLst>
              <a:ext uri="{FF2B5EF4-FFF2-40B4-BE49-F238E27FC236}">
                <a16:creationId xmlns:a16="http://schemas.microsoft.com/office/drawing/2014/main" id="{0B0C514C-F921-41FF-B66F-5506A587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629275"/>
            <a:ext cx="6889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 u="sng">
                <a:latin typeface="Courier New" panose="02070309020205020404" pitchFamily="49" charset="0"/>
              </a:rPr>
              <a:t>cat2950(config)#interface fa 0/2</a:t>
            </a:r>
          </a:p>
          <a:p>
            <a:r>
              <a:rPr lang="en-US" altLang="zh-CN" sz="2000" b="1" i="1" u="sng">
                <a:latin typeface="Courier New" panose="02070309020205020404" pitchFamily="49" charset="0"/>
              </a:rPr>
              <a:t>cat2950(config-if)# switchport access vlan 9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DB637E8-FB32-44F1-84B6-C54CC2577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/>
              <a:t>Memory Buffering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37E57B6-CAA0-4A96-97FF-C035589B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820150" cy="4700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Area of memory in a switch where destination and transmission data are stored</a:t>
            </a:r>
            <a:r>
              <a:rPr lang="en-US" altLang="zh-CN" sz="2400"/>
              <a:t> until it can be switched out the correct port.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Port-based memory buffering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packets are stored in a queue on each 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possible for one packet to delay transmission of other packets because of a busy destination 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Shared memory buffering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common memory buffering shared by all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allows packets to be RX on one port and TX out another port without changing it to a different queue.</a:t>
            </a:r>
          </a:p>
        </p:txBody>
      </p:sp>
    </p:spTree>
  </p:cSld>
  <p:clrMapOvr>
    <a:masterClrMapping/>
  </p:clrMapOvr>
  <p:transition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>
            <a:extLst>
              <a:ext uri="{FF2B5EF4-FFF2-40B4-BE49-F238E27FC236}">
                <a16:creationId xmlns:a16="http://schemas.microsoft.com/office/drawing/2014/main" id="{B9BCC4D4-D41E-46C5-906F-74887784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240BD0-9A6F-4317-BAC6-9F380057F780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FB8CE4D-D9F9-4D95-9645-3AC57903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14650"/>
            <a:ext cx="874236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</a:rPr>
              <a:t>cat2950#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sh vlan</a:t>
            </a:r>
            <a:endParaRPr lang="en-US" altLang="zh-CN" b="1">
              <a:latin typeface="Courier New" panose="02070309020205020404" pitchFamily="49" charset="0"/>
            </a:endParaRPr>
          </a:p>
          <a:p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VLAN Name                         Status    Ports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---- ------------------------  ------------ ------------</a:t>
            </a:r>
          </a:p>
          <a:p>
            <a:pPr>
              <a:buFontTx/>
              <a:buAutoNum type="arabicPlain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Default				active		Fa0/1, Fa0/3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9    switchlab90			active		Fa0/2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1002 fddi-default			active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1003 token-ring-default		active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1004 fddinet-default			active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1005 trnet-default			active</a:t>
            </a:r>
          </a:p>
          <a:p>
            <a:endParaRPr lang="en-US" altLang="zh-CN" b="1">
              <a:latin typeface="Times" panose="02020603050405020304" pitchFamily="18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03991E7-A955-4CA0-990E-4D2C39AF2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Verifying a VLAN</a:t>
            </a:r>
          </a:p>
        </p:txBody>
      </p:sp>
      <p:sp>
        <p:nvSpPr>
          <p:cNvPr id="748548" name="Rectangle 4">
            <a:extLst>
              <a:ext uri="{FF2B5EF4-FFF2-40B4-BE49-F238E27FC236}">
                <a16:creationId xmlns:a16="http://schemas.microsoft.com/office/drawing/2014/main" id="{DDBE7B49-2E5C-408E-AFBF-30197D07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8207375" cy="7207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eaLnBrk="0" hangingPunct="0">
              <a:defRPr/>
            </a:pPr>
            <a:endParaRPr lang="en-US" altLang="zh-CN" sz="2400" b="1">
              <a:latin typeface="Times New Roman" pitchFamily="18" charset="0"/>
            </a:endParaRPr>
          </a:p>
          <a:p>
            <a:pPr>
              <a:defRPr/>
            </a:pP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5C1C91E0-15A8-41DB-B97E-82BB4BF0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16113"/>
            <a:ext cx="405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" panose="020B0604020202020204" pitchFamily="34" charset="0"/>
              </a:rPr>
              <a:t>Switch# show vlan [</a:t>
            </a:r>
            <a:r>
              <a:rPr lang="en-US" altLang="zh-CN" sz="2400" b="1" i="1">
                <a:latin typeface="Arial" panose="020B0604020202020204" pitchFamily="34" charset="0"/>
              </a:rPr>
              <a:t>vlanid]</a:t>
            </a:r>
          </a:p>
        </p:txBody>
      </p:sp>
    </p:spTree>
  </p:cSld>
  <p:clrMapOvr>
    <a:masterClrMapping/>
  </p:clrMapOvr>
  <p:transition>
    <p:blinds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287CBEB-FA49-48D4-8DF5-C562A4A95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688" y="304800"/>
            <a:ext cx="7646987" cy="1216025"/>
          </a:xfrm>
        </p:spPr>
        <p:txBody>
          <a:bodyPr/>
          <a:lstStyle/>
          <a:p>
            <a:pPr defTabSz="814388" eaLnBrk="1" hangingPunct="1"/>
            <a:r>
              <a:rPr lang="en-US" altLang="zh-CN"/>
              <a:t>Deleting VLANs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4E65DF1-8D4B-44F2-9AA6-B5F5A01E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3527425"/>
            <a:ext cx="69659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</a:rPr>
              <a:t>cat2950(vlan)#no vlan 9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Deleting VLAN 9...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cat2950(vlan)#exit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APPLY completed.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Exiting....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cat2950#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CEBDF5D5-D57D-4DA5-9421-0BDAC534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703388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5000"/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</a:rPr>
              <a:t>When a VLAN is deleted any ports assigned to that VLAN become inactive. The ports will, however, remain associated with the deleted VLAN until assigned to a new VLAN.</a:t>
            </a:r>
          </a:p>
        </p:txBody>
      </p:sp>
      <p:sp>
        <p:nvSpPr>
          <p:cNvPr id="750597" name="Rectangle 5">
            <a:extLst>
              <a:ext uri="{FF2B5EF4-FFF2-40B4-BE49-F238E27FC236}">
                <a16:creationId xmlns:a16="http://schemas.microsoft.com/office/drawing/2014/main" id="{AFA7ED2F-BBAF-49FE-907D-B64A3005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8137525" cy="64928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8E48049B-5FA0-4978-92D6-CFD77DF0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781300"/>
            <a:ext cx="7413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Arial" panose="020B0604020202020204" pitchFamily="34" charset="0"/>
                <a:ea typeface="Arial Unicode MS" pitchFamily="34" charset="-122"/>
              </a:rPr>
              <a:t>switch(vlan)# </a:t>
            </a:r>
            <a:r>
              <a:rPr lang="en-US" altLang="zh-CN" sz="2400" b="1">
                <a:latin typeface="Arial" panose="020B0604020202020204" pitchFamily="34" charset="0"/>
              </a:rPr>
              <a:t>no  vlan </a:t>
            </a:r>
            <a:r>
              <a:rPr lang="en-US" altLang="zh-CN" sz="2400" b="1" i="1">
                <a:latin typeface="Arial" panose="020B0604020202020204" pitchFamily="34" charset="0"/>
              </a:rPr>
              <a:t>vlanid  </a:t>
            </a:r>
            <a:r>
              <a:rPr lang="en-US" altLang="zh-CN" sz="2400" b="1">
                <a:latin typeface="Arial" panose="020B0604020202020204" pitchFamily="34" charset="0"/>
              </a:rPr>
              <a:t>[name </a:t>
            </a:r>
            <a:r>
              <a:rPr lang="en-US" altLang="zh-CN" sz="2400" b="1" i="1">
                <a:latin typeface="Arial" panose="020B0604020202020204" pitchFamily="34" charset="0"/>
              </a:rPr>
              <a:t>vlan-name</a:t>
            </a:r>
            <a:r>
              <a:rPr lang="en-US" altLang="zh-CN" sz="2400" b="1"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  <p:transition>
    <p:blinds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D64ACBD-F53C-40BC-B2B4-AE1A25F44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Routing Between VLANs</a:t>
            </a:r>
            <a:r>
              <a:rPr lang="en-US" altLang="zh-CN"/>
              <a:t>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7BF1D08-9A3E-49E4-AF9A-353DFF0C9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C6D99CEA-3E6A-424C-9003-88514862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69F60A8-BCF1-464D-8607-8261244D4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569325" cy="614362"/>
          </a:xfrm>
        </p:spPr>
        <p:txBody>
          <a:bodyPr/>
          <a:lstStyle/>
          <a:p>
            <a:pPr eaLnBrk="1" hangingPunct="1"/>
            <a:r>
              <a:rPr lang="en-US" altLang="zh-CN"/>
              <a:t>Routing Between VLANs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9ED8A1E2-4858-411A-9FB9-5044DD054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628775"/>
          <a:ext cx="8212137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MP 图像" r:id="rId4" imgW="5133333" imgH="4123810" progId="Paint.Picture">
                  <p:embed/>
                </p:oleObj>
              </mc:Choice>
              <mc:Fallback>
                <p:oleObj name="BMP 图像" r:id="rId4" imgW="5133333" imgH="41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8212137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8D4A31DB-B262-4D7A-BD55-A6C371A90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8569325" cy="569913"/>
          </a:xfrm>
        </p:spPr>
        <p:txBody>
          <a:bodyPr/>
          <a:lstStyle/>
          <a:p>
            <a:pPr eaLnBrk="1" hangingPunct="1"/>
            <a:r>
              <a:rPr lang="en-US" altLang="zh-CN"/>
              <a:t>Routing Between VLANs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E9BF50B4-9140-4F4C-9D70-5932539E5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844675"/>
          <a:ext cx="6943725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MP 图像" r:id="rId4" imgW="5590476" imgH="4266667" progId="Paint.Picture">
                  <p:embed/>
                </p:oleObj>
              </mc:Choice>
              <mc:Fallback>
                <p:oleObj name="BMP 图像" r:id="rId4" imgW="5590476" imgH="42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6943725" cy="46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FD79A89C-42E6-41AC-B8F4-43E52A68A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98513"/>
            <a:ext cx="8229600" cy="614362"/>
          </a:xfrm>
        </p:spPr>
        <p:txBody>
          <a:bodyPr/>
          <a:lstStyle/>
          <a:p>
            <a:pPr eaLnBrk="1" hangingPunct="1"/>
            <a:r>
              <a:rPr lang="en-US" altLang="zh-CN" sz="4200"/>
              <a:t>Subinterfaces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B1876594-D208-4B25-93DA-F98C6CC73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00213"/>
          <a:ext cx="8093075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BMP 图像" r:id="rId4" imgW="5210902" imgH="4133333" progId="Paint.Picture">
                  <p:embed/>
                </p:oleObj>
              </mc:Choice>
              <mc:Fallback>
                <p:oleObj name="BMP 图像" r:id="rId4" imgW="5210902" imgH="41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8093075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30599182-3D19-401C-B5DC-2FB05B1C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445125"/>
            <a:ext cx="870108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4E24C93A-A52A-44E3-91FC-19AA71CA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932238"/>
            <a:ext cx="870108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8788" name="Rectangle 4">
            <a:extLst>
              <a:ext uri="{FF2B5EF4-FFF2-40B4-BE49-F238E27FC236}">
                <a16:creationId xmlns:a16="http://schemas.microsoft.com/office/drawing/2014/main" id="{F9F7F844-72CC-4D1C-9D7A-6E1982CD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2347913"/>
            <a:ext cx="874553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127E333F-FD7A-4EE9-93DF-BDC4C4429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Configuring Inter-VLAN Routing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3DF086F2-270E-442F-8FAF-A6A83D3BC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875213"/>
            <a:ext cx="7388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Step3:</a:t>
            </a:r>
            <a:r>
              <a:rPr lang="en-US" altLang="zh-CN" sz="2400" b="1">
                <a:latin typeface="Arial" panose="020B0604020202020204" pitchFamily="34" charset="0"/>
              </a:rPr>
              <a:t> Assign an IP address to the interface 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922CF94E-7D73-413F-A91F-5846DF66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768475"/>
            <a:ext cx="4225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Step1:</a:t>
            </a:r>
            <a:r>
              <a:rPr lang="en-US" altLang="zh-CN" sz="2400" b="1">
                <a:latin typeface="Arial" panose="020B0604020202020204" pitchFamily="34" charset="0"/>
              </a:rPr>
              <a:t> Identify the interface.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8FB27AC6-4F2E-401B-A15F-44A86438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479675"/>
            <a:ext cx="8534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" panose="020B0604020202020204" pitchFamily="34" charset="0"/>
              </a:rPr>
              <a:t>Router(config)#interface fastethernet </a:t>
            </a:r>
            <a:r>
              <a:rPr lang="en-US" altLang="zh-CN" sz="2000" i="1">
                <a:latin typeface="Arial" panose="020B0604020202020204" pitchFamily="34" charset="0"/>
              </a:rPr>
              <a:t>port-number. subinterface-number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45F64E83-C920-4A41-A0AD-BD2D2BF3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3171825"/>
            <a:ext cx="5765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Step2:</a:t>
            </a:r>
            <a:r>
              <a:rPr lang="en-US" altLang="zh-CN" sz="2400" b="1">
                <a:latin typeface="Arial" panose="020B0604020202020204" pitchFamily="34" charset="0"/>
              </a:rPr>
              <a:t> Define the VLAN encapsulation.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7A5BF098-A084-48BE-8678-DD2F04F1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049713"/>
            <a:ext cx="62960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" panose="020B0604020202020204" pitchFamily="34" charset="0"/>
              </a:rPr>
              <a:t>Router(config-if)#encapsulation dot1q </a:t>
            </a:r>
            <a:r>
              <a:rPr lang="en-US" altLang="zh-CN" sz="2000" i="1">
                <a:latin typeface="Arial" panose="020B0604020202020204" pitchFamily="34" charset="0"/>
              </a:rPr>
              <a:t>vlan-number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3A422688-7C31-45BB-BDB9-25E19C65B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546725"/>
            <a:ext cx="63928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" panose="020B0604020202020204" pitchFamily="34" charset="0"/>
              </a:rPr>
              <a:t>Router(config-if)#ip address </a:t>
            </a:r>
            <a:r>
              <a:rPr lang="en-US" altLang="zh-CN" sz="2000" i="1">
                <a:latin typeface="Arial" panose="020B0604020202020204" pitchFamily="34" charset="0"/>
              </a:rPr>
              <a:t>ip-address subnet-mask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blinds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8CBFA5F-7744-450F-84D5-120DA921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917825"/>
            <a:ext cx="8408988" cy="1258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F34D6ED-9C30-4F0C-B955-EDC09D75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28775"/>
            <a:ext cx="6970713" cy="1243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2" name="Rectangle 5">
            <a:extLst>
              <a:ext uri="{FF2B5EF4-FFF2-40B4-BE49-F238E27FC236}">
                <a16:creationId xmlns:a16="http://schemas.microsoft.com/office/drawing/2014/main" id="{CB9C6B49-D0A6-42BD-92E3-58CB7031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4240213"/>
            <a:ext cx="8408987" cy="1258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3" name="Rectangle 6">
            <a:extLst>
              <a:ext uri="{FF2B5EF4-FFF2-40B4-BE49-F238E27FC236}">
                <a16:creationId xmlns:a16="http://schemas.microsoft.com/office/drawing/2014/main" id="{AC7945CF-75A6-4297-9E5F-91B839D6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535613"/>
            <a:ext cx="8408987" cy="1258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4" name="Rectangle 7">
            <a:extLst>
              <a:ext uri="{FF2B5EF4-FFF2-40B4-BE49-F238E27FC236}">
                <a16:creationId xmlns:a16="http://schemas.microsoft.com/office/drawing/2014/main" id="{860DA4F1-E2BE-40A7-82F0-BDBAEAA53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700213"/>
            <a:ext cx="8823325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Sydney(config)#interface FastEthernet 0/0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Sydney(config-if)#full duplex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Sydney(config-if)#no shut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Sydney(config-if)#interface FastEthernet 0/0.1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Sydney(config-subif)#encapsulation 802.1q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Sydney(config-subif)#ip address 192.168.1.1 255.255.255.0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Sydney(config-if)#interface FastEthernet 0/0.2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Sydney(config-subif)#encapsulation 802.1q 20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Sydney(config-subif)#ip address 192.168.2.1 255.255.255.0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Sydney(config-if)#interface FastEthernet 0/0.3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Sydney(config-subif)#encapsulation 802.1q 30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Sydney(config-subif)#ip address 192.168.3.1 255.255.255.0</a:t>
            </a:r>
          </a:p>
        </p:txBody>
      </p:sp>
      <p:sp>
        <p:nvSpPr>
          <p:cNvPr id="73735" name="Rectangle 4">
            <a:extLst>
              <a:ext uri="{FF2B5EF4-FFF2-40B4-BE49-F238E27FC236}">
                <a16:creationId xmlns:a16="http://schemas.microsoft.com/office/drawing/2014/main" id="{70CB0213-CB2A-4E41-A00A-D4C1D41CA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885825"/>
            <a:ext cx="8229600" cy="598488"/>
          </a:xfrm>
        </p:spPr>
        <p:txBody>
          <a:bodyPr/>
          <a:lstStyle/>
          <a:p>
            <a:pPr eaLnBrk="1" hangingPunct="1"/>
            <a:r>
              <a:rPr lang="en-US" altLang="zh-CN"/>
              <a:t>Configuring Inter-VLAN Routing</a:t>
            </a:r>
            <a:endParaRPr lang="en-US" altLang="zh-CN" sz="4200"/>
          </a:p>
        </p:txBody>
      </p:sp>
    </p:spTree>
  </p:cSld>
  <p:clrMapOvr>
    <a:masterClrMapping/>
  </p:clrMapOvr>
  <p:transition>
    <p:blinds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E1CDC1-E750-4DB0-9B2B-8980FA95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图片 7">
            <a:extLst>
              <a:ext uri="{FF2B5EF4-FFF2-40B4-BE49-F238E27FC236}">
                <a16:creationId xmlns:a16="http://schemas.microsoft.com/office/drawing/2014/main" id="{98E02165-98B6-44F2-8513-1130644C64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4235CEC-A97D-41E4-AB39-B5B6D24A1109}"/>
              </a:ext>
            </a:extLst>
          </p:cNvPr>
          <p:cNvSpPr/>
          <p:nvPr/>
        </p:nvSpPr>
        <p:spPr>
          <a:xfrm>
            <a:off x="0" y="1238250"/>
            <a:ext cx="9144000" cy="6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93F1BF-3270-43CD-8AF3-74E21303C420}"/>
              </a:ext>
            </a:extLst>
          </p:cNvPr>
          <p:cNvSpPr txBox="1"/>
          <p:nvPr/>
        </p:nvSpPr>
        <p:spPr>
          <a:xfrm>
            <a:off x="3786182" y="2857496"/>
            <a:ext cx="1871025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solidFill>
                  <a:srgbClr val="0066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rPr>
              <a:t>谢 谢！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A63FB5A7-E850-419A-AB59-31EA2AB98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Switching Methods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D6A08013-75C3-4DE3-86A0-F6AC47F39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80400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Store-and-Forward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switch </a:t>
            </a:r>
            <a:r>
              <a:rPr lang="en-US" altLang="zh-CN" sz="2400">
                <a:solidFill>
                  <a:srgbClr val="FF0000"/>
                </a:solidFill>
              </a:rPr>
              <a:t>receives the entire frame</a:t>
            </a:r>
            <a:r>
              <a:rPr lang="en-US" altLang="zh-CN" sz="2400"/>
              <a:t>, calculating the CRC at the end, before sending it to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Cut-through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switch adds latency. It can be reduced by using cut-through switching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Fast forward switching</a:t>
            </a:r>
            <a:r>
              <a:rPr lang="en-US" altLang="zh-CN" sz="2400"/>
              <a:t>--</a:t>
            </a:r>
            <a:r>
              <a:rPr lang="en-US" altLang="zh-CN" sz="2400">
                <a:solidFill>
                  <a:srgbClr val="FF0000"/>
                </a:solidFill>
              </a:rPr>
              <a:t>only checks the destination MAC  before immediately forwarding the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Fragment Free</a:t>
            </a:r>
            <a:r>
              <a:rPr lang="en-US" altLang="zh-CN" sz="2400"/>
              <a:t>--</a:t>
            </a:r>
            <a:r>
              <a:rPr lang="en-US" altLang="zh-CN" sz="2400">
                <a:solidFill>
                  <a:srgbClr val="FF0000"/>
                </a:solidFill>
              </a:rPr>
              <a:t>reads the first 64 bytes</a:t>
            </a:r>
            <a:r>
              <a:rPr lang="en-US" altLang="zh-CN" sz="2400"/>
              <a:t> to reduce errors before forwarding the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5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17066B9-DABD-4033-B4ED-BA257F74C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Switching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8CBD762-7043-4861-A4D2-6374A0397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635908" name="Picture 4">
            <a:extLst>
              <a:ext uri="{FF2B5EF4-FFF2-40B4-BE49-F238E27FC236}">
                <a16:creationId xmlns:a16="http://schemas.microsoft.com/office/drawing/2014/main" id="{C42DE0F8-7F23-4D8E-A170-E04F0A40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92263"/>
            <a:ext cx="77057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86950FC-F632-40B4-952A-539E23992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 2 Switching</a:t>
            </a:r>
          </a:p>
        </p:txBody>
      </p:sp>
      <p:pic>
        <p:nvPicPr>
          <p:cNvPr id="18435" name="Picture 3" descr="Layer 2 Switching">
            <a:extLst>
              <a:ext uri="{FF2B5EF4-FFF2-40B4-BE49-F238E27FC236}">
                <a16:creationId xmlns:a16="http://schemas.microsoft.com/office/drawing/2014/main" id="{E195A81C-AD4C-4D74-A679-4501F5CB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43075"/>
            <a:ext cx="6335712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4482</TotalTime>
  <Words>2782</Words>
  <Application>Microsoft Office PowerPoint</Application>
  <PresentationFormat>全屏显示(4:3)</PresentationFormat>
  <Paragraphs>452</Paragraphs>
  <Slides>68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Verdana</vt:lpstr>
      <vt:lpstr>宋体</vt:lpstr>
      <vt:lpstr>Arial</vt:lpstr>
      <vt:lpstr>Wingdings</vt:lpstr>
      <vt:lpstr>Times New Roman</vt:lpstr>
      <vt:lpstr>Tahoma</vt:lpstr>
      <vt:lpstr>Arial Black</vt:lpstr>
      <vt:lpstr>Arial Narrow</vt:lpstr>
      <vt:lpstr>Monotype Sorts</vt:lpstr>
      <vt:lpstr>Arial Unicode MS</vt:lpstr>
      <vt:lpstr>Times</vt:lpstr>
      <vt:lpstr>Courier New</vt:lpstr>
      <vt:lpstr>Profile</vt:lpstr>
      <vt:lpstr>画笔图片</vt:lpstr>
      <vt:lpstr>LAN Switching and VLAN</vt:lpstr>
      <vt:lpstr>Table of Contents</vt:lpstr>
      <vt:lpstr>Switch Operation</vt:lpstr>
      <vt:lpstr>Symmetric Switching</vt:lpstr>
      <vt:lpstr>Asymmetric Switching</vt:lpstr>
      <vt:lpstr>Memory Buffering</vt:lpstr>
      <vt:lpstr>Switching Methods</vt:lpstr>
      <vt:lpstr>Two Switching Methods</vt:lpstr>
      <vt:lpstr>Layer 2 Switching</vt:lpstr>
      <vt:lpstr>Layer 3 Switching</vt:lpstr>
      <vt:lpstr>Layer 4 Switching</vt:lpstr>
      <vt:lpstr>Multilayer Switching</vt:lpstr>
      <vt:lpstr>Table of Contents</vt:lpstr>
      <vt:lpstr>Bridging Loops</vt:lpstr>
      <vt:lpstr>Redundancy Creates Loops</vt:lpstr>
      <vt:lpstr>L2 Loops</vt:lpstr>
      <vt:lpstr>L2 Loops - Flooded unicast frames</vt:lpstr>
      <vt:lpstr>Overview of STP</vt:lpstr>
      <vt:lpstr>STP Decision Sequence</vt:lpstr>
      <vt:lpstr>BPDUs</vt:lpstr>
      <vt:lpstr>Bridge Identification/BID</vt:lpstr>
      <vt:lpstr>Electing the Root Switch</vt:lpstr>
      <vt:lpstr>Path Cost</vt:lpstr>
      <vt:lpstr>Five STP States</vt:lpstr>
      <vt:lpstr>Initial STP Convergence</vt:lpstr>
      <vt:lpstr>Step1: Root Switch Decision</vt:lpstr>
      <vt:lpstr>Step2: Electing the Root Ports</vt:lpstr>
      <vt:lpstr>Step3: Electing Designated Ports(I)</vt:lpstr>
      <vt:lpstr>Step3: Electing Designated Ports(II)</vt:lpstr>
      <vt:lpstr>An Example of STP</vt:lpstr>
      <vt:lpstr>Table of Contents</vt:lpstr>
      <vt:lpstr>Existing Shared LAN Configurations</vt:lpstr>
      <vt:lpstr>Differences between LANs &amp; VLANs</vt:lpstr>
      <vt:lpstr>VLANs (IEEE 802.1q)</vt:lpstr>
      <vt:lpstr>Grouping Users</vt:lpstr>
      <vt:lpstr>Table of Contents</vt:lpstr>
      <vt:lpstr>VLANs Across the Backbone</vt:lpstr>
      <vt:lpstr>Router’s Role in a VLAN</vt:lpstr>
      <vt:lpstr>How Frames are Used in a VLAN</vt:lpstr>
      <vt:lpstr>Frame Filtering</vt:lpstr>
      <vt:lpstr>Frame Tagging</vt:lpstr>
      <vt:lpstr>Frame Tagging</vt:lpstr>
      <vt:lpstr>Frame Tagging– IEEE802.1Q and ISL</vt:lpstr>
      <vt:lpstr>Table of Contents</vt:lpstr>
      <vt:lpstr>Ports, VLANs, and Broadcasts</vt:lpstr>
      <vt:lpstr>Static VLANs</vt:lpstr>
      <vt:lpstr>Static VLANs</vt:lpstr>
      <vt:lpstr>Dynamic VLANs</vt:lpstr>
      <vt:lpstr>Dynamic VLANs</vt:lpstr>
      <vt:lpstr>Port-Centric VLANs</vt:lpstr>
      <vt:lpstr>Benefits of Port-Centric VLANs</vt:lpstr>
      <vt:lpstr>Access and Trunk Links</vt:lpstr>
      <vt:lpstr>Access Links</vt:lpstr>
      <vt:lpstr>Trunk Links</vt:lpstr>
      <vt:lpstr>Trunk Links</vt:lpstr>
      <vt:lpstr>Trunk Links</vt:lpstr>
      <vt:lpstr>Configuration in Switch 29xx</vt:lpstr>
      <vt:lpstr>VLAN Configuration</vt:lpstr>
      <vt:lpstr>Adding a VLAN Example</vt:lpstr>
      <vt:lpstr>Verifying a VLAN</vt:lpstr>
      <vt:lpstr>Deleting VLANs</vt:lpstr>
      <vt:lpstr>Table of Contents</vt:lpstr>
      <vt:lpstr>Routing Between VLANs</vt:lpstr>
      <vt:lpstr>Routing Between VLANs</vt:lpstr>
      <vt:lpstr>Subinterfaces</vt:lpstr>
      <vt:lpstr>Configuring Inter-VLAN Routing</vt:lpstr>
      <vt:lpstr>Configuring Inter-VLAN Routing</vt:lpstr>
      <vt:lpstr>PowerPoint 演示文稿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南京大学软件学院建院方案汇报</dc:title>
  <dc:creator>骆斌</dc:creator>
  <cp:lastModifiedBy>幽弥狂</cp:lastModifiedBy>
  <cp:revision>173</cp:revision>
  <dcterms:created xsi:type="dcterms:W3CDTF">2002-05-31T00:39:28Z</dcterms:created>
  <dcterms:modified xsi:type="dcterms:W3CDTF">2019-09-17T18:18:59Z</dcterms:modified>
</cp:coreProperties>
</file>