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56" r:id="rId2"/>
    <p:sldId id="257" r:id="rId3"/>
    <p:sldId id="262" r:id="rId4"/>
    <p:sldId id="263" r:id="rId5"/>
    <p:sldId id="258" r:id="rId6"/>
    <p:sldId id="275" r:id="rId7"/>
    <p:sldId id="276" r:id="rId8"/>
    <p:sldId id="264" r:id="rId9"/>
    <p:sldId id="270" r:id="rId10"/>
    <p:sldId id="266" r:id="rId11"/>
    <p:sldId id="259" r:id="rId12"/>
    <p:sldId id="267" r:id="rId13"/>
    <p:sldId id="274" r:id="rId14"/>
    <p:sldId id="269" r:id="rId15"/>
    <p:sldId id="271" r:id="rId16"/>
    <p:sldId id="272" r:id="rId17"/>
    <p:sldId id="273" r:id="rId18"/>
    <p:sldId id="277" r:id="rId19"/>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仿宋_GB2312" pitchFamily="49"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仿宋_GB2312" pitchFamily="49"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仿宋_GB2312" pitchFamily="49"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仿宋_GB2312" pitchFamily="49"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FFFF99"/>
    <a:srgbClr val="FFFF66"/>
    <a:srgbClr val="800080"/>
    <a:srgbClr val="CC0000"/>
    <a:srgbClr val="FF0000"/>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3E615EC1-0815-488E-9B9D-AD49E2E292BA}"/>
              </a:ext>
            </a:extLst>
          </p:cNvPr>
          <p:cNvGrpSpPr>
            <a:grpSpLocks/>
          </p:cNvGrpSpPr>
          <p:nvPr/>
        </p:nvGrpSpPr>
        <p:grpSpPr bwMode="auto">
          <a:xfrm>
            <a:off x="0" y="0"/>
            <a:ext cx="9144000" cy="6858000"/>
            <a:chOff x="0" y="0"/>
            <a:chExt cx="5760" cy="4320"/>
          </a:xfrm>
        </p:grpSpPr>
        <p:sp>
          <p:nvSpPr>
            <p:cNvPr id="29699" name="Rectangle 3">
              <a:extLst>
                <a:ext uri="{FF2B5EF4-FFF2-40B4-BE49-F238E27FC236}">
                  <a16:creationId xmlns:a16="http://schemas.microsoft.com/office/drawing/2014/main" id="{5EECEA40-AB93-4D25-B75F-B8892BA87EED}"/>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latin typeface="Times New Roman" panose="02020603050405020304" pitchFamily="18" charset="0"/>
                <a:ea typeface="宋体" panose="02010600030101010101" pitchFamily="2" charset="-122"/>
              </a:endParaRPr>
            </a:p>
          </p:txBody>
        </p:sp>
        <p:sp>
          <p:nvSpPr>
            <p:cNvPr id="29700" name="Rectangle 4">
              <a:extLst>
                <a:ext uri="{FF2B5EF4-FFF2-40B4-BE49-F238E27FC236}">
                  <a16:creationId xmlns:a16="http://schemas.microsoft.com/office/drawing/2014/main" id="{5B31A7A9-D7D5-404F-9392-1A62C13E8B33}"/>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grpSp>
          <p:nvGrpSpPr>
            <p:cNvPr id="29701" name="Group 5">
              <a:extLst>
                <a:ext uri="{FF2B5EF4-FFF2-40B4-BE49-F238E27FC236}">
                  <a16:creationId xmlns:a16="http://schemas.microsoft.com/office/drawing/2014/main" id="{A766E585-34FE-4E0B-BE9E-EBA31E08B4A8}"/>
                </a:ext>
              </a:extLst>
            </p:cNvPr>
            <p:cNvGrpSpPr>
              <a:grpSpLocks/>
            </p:cNvGrpSpPr>
            <p:nvPr/>
          </p:nvGrpSpPr>
          <p:grpSpPr bwMode="auto">
            <a:xfrm>
              <a:off x="0" y="672"/>
              <a:ext cx="1806" cy="1989"/>
              <a:chOff x="0" y="672"/>
              <a:chExt cx="1806" cy="1989"/>
            </a:xfrm>
          </p:grpSpPr>
          <p:sp>
            <p:nvSpPr>
              <p:cNvPr id="29702" name="Rectangle 6">
                <a:extLst>
                  <a:ext uri="{FF2B5EF4-FFF2-40B4-BE49-F238E27FC236}">
                    <a16:creationId xmlns:a16="http://schemas.microsoft.com/office/drawing/2014/main" id="{80D73DAD-3430-4215-90F6-52BDE86E3F88}"/>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3" name="Rectangle 7">
                <a:extLst>
                  <a:ext uri="{FF2B5EF4-FFF2-40B4-BE49-F238E27FC236}">
                    <a16:creationId xmlns:a16="http://schemas.microsoft.com/office/drawing/2014/main" id="{74B7C8EC-72DA-4C3B-B2A8-0D98BD4F12CA}"/>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4" name="Rectangle 8">
                <a:extLst>
                  <a:ext uri="{FF2B5EF4-FFF2-40B4-BE49-F238E27FC236}">
                    <a16:creationId xmlns:a16="http://schemas.microsoft.com/office/drawing/2014/main" id="{EA76A4E4-F6A1-459F-A80C-AA8065E838ED}"/>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5" name="Rectangle 9">
                <a:extLst>
                  <a:ext uri="{FF2B5EF4-FFF2-40B4-BE49-F238E27FC236}">
                    <a16:creationId xmlns:a16="http://schemas.microsoft.com/office/drawing/2014/main" id="{AA9839BB-C29A-4AE3-93C8-3F097EE21F8A}"/>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6" name="Rectangle 10">
                <a:extLst>
                  <a:ext uri="{FF2B5EF4-FFF2-40B4-BE49-F238E27FC236}">
                    <a16:creationId xmlns:a16="http://schemas.microsoft.com/office/drawing/2014/main" id="{BFEECA33-B33E-4DB6-BE5F-7539C61EA92E}"/>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7" name="Rectangle 11">
                <a:extLst>
                  <a:ext uri="{FF2B5EF4-FFF2-40B4-BE49-F238E27FC236}">
                    <a16:creationId xmlns:a16="http://schemas.microsoft.com/office/drawing/2014/main" id="{A25E73BB-2BAC-4AAF-BE55-F7140BB6D23B}"/>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8" name="Rectangle 12">
                <a:extLst>
                  <a:ext uri="{FF2B5EF4-FFF2-40B4-BE49-F238E27FC236}">
                    <a16:creationId xmlns:a16="http://schemas.microsoft.com/office/drawing/2014/main" id="{E9420B99-BBFF-460B-9CE1-C7BD1ED40D3E}"/>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9" name="Rectangle 13">
                <a:extLst>
                  <a:ext uri="{FF2B5EF4-FFF2-40B4-BE49-F238E27FC236}">
                    <a16:creationId xmlns:a16="http://schemas.microsoft.com/office/drawing/2014/main" id="{29166BDC-A14E-4C17-A0AF-516B4F612C76}"/>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10" name="Rectangle 14">
                <a:extLst>
                  <a:ext uri="{FF2B5EF4-FFF2-40B4-BE49-F238E27FC236}">
                    <a16:creationId xmlns:a16="http://schemas.microsoft.com/office/drawing/2014/main" id="{6B0267E1-85DC-48A8-AC3B-628BD5356242}"/>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11" name="Rectangle 15">
                <a:extLst>
                  <a:ext uri="{FF2B5EF4-FFF2-40B4-BE49-F238E27FC236}">
                    <a16:creationId xmlns:a16="http://schemas.microsoft.com/office/drawing/2014/main" id="{9D7EE909-CDC6-4805-AD6C-AB1C36EF2870}"/>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grpSp>
      </p:grpSp>
      <p:sp>
        <p:nvSpPr>
          <p:cNvPr id="29712" name="Rectangle 16">
            <a:extLst>
              <a:ext uri="{FF2B5EF4-FFF2-40B4-BE49-F238E27FC236}">
                <a16:creationId xmlns:a16="http://schemas.microsoft.com/office/drawing/2014/main" id="{1F521F2D-1BEA-4407-B54D-ACA0EA74BCC1}"/>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9713" name="Rectangle 17">
            <a:extLst>
              <a:ext uri="{FF2B5EF4-FFF2-40B4-BE49-F238E27FC236}">
                <a16:creationId xmlns:a16="http://schemas.microsoft.com/office/drawing/2014/main" id="{BFBC05AB-C170-4B98-91A5-82599CFFBCD7}"/>
              </a:ext>
            </a:extLst>
          </p:cNvPr>
          <p:cNvSpPr>
            <a:spLocks noGrp="1" noChangeArrowheads="1"/>
          </p:cNvSpPr>
          <p:nvPr>
            <p:ph type="ftr" sz="quarter" idx="3"/>
          </p:nvPr>
        </p:nvSpPr>
        <p:spPr/>
        <p:txBody>
          <a:bodyPr/>
          <a:lstStyle>
            <a:lvl1pPr>
              <a:defRPr/>
            </a:lvl1pPr>
          </a:lstStyle>
          <a:p>
            <a:endParaRPr lang="en-US" altLang="zh-CN"/>
          </a:p>
        </p:txBody>
      </p:sp>
      <p:sp>
        <p:nvSpPr>
          <p:cNvPr id="29714" name="Rectangle 18">
            <a:extLst>
              <a:ext uri="{FF2B5EF4-FFF2-40B4-BE49-F238E27FC236}">
                <a16:creationId xmlns:a16="http://schemas.microsoft.com/office/drawing/2014/main" id="{AF8ED723-A9A6-421B-AE9D-A7E6A7EEABDC}"/>
              </a:ext>
            </a:extLst>
          </p:cNvPr>
          <p:cNvSpPr>
            <a:spLocks noGrp="1" noChangeArrowheads="1"/>
          </p:cNvSpPr>
          <p:nvPr>
            <p:ph type="sldNum" sz="quarter" idx="4"/>
          </p:nvPr>
        </p:nvSpPr>
        <p:spPr/>
        <p:txBody>
          <a:bodyPr/>
          <a:lstStyle>
            <a:lvl1pPr>
              <a:defRPr/>
            </a:lvl1pPr>
          </a:lstStyle>
          <a:p>
            <a:fld id="{F36B5FFD-3522-462A-B7B7-6751D365BCB1}" type="slidenum">
              <a:rPr lang="en-US" altLang="zh-CN"/>
              <a:pPr/>
              <a:t>‹#›</a:t>
            </a:fld>
            <a:endParaRPr lang="en-US" altLang="zh-CN"/>
          </a:p>
        </p:txBody>
      </p:sp>
      <p:sp>
        <p:nvSpPr>
          <p:cNvPr id="29715" name="Rectangle 19">
            <a:extLst>
              <a:ext uri="{FF2B5EF4-FFF2-40B4-BE49-F238E27FC236}">
                <a16:creationId xmlns:a16="http://schemas.microsoft.com/office/drawing/2014/main" id="{96EAEC00-06A4-4D5E-8560-F36E8A05B482}"/>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a:extLst>
              <a:ext uri="{FF2B5EF4-FFF2-40B4-BE49-F238E27FC236}">
                <a16:creationId xmlns:a16="http://schemas.microsoft.com/office/drawing/2014/main" id="{93A2CD86-27D7-4DE8-B790-9C7A431B9ED7}"/>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A3A84-33C6-4DAD-BD4D-CA46E207987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043169B-3DD4-4FB1-81F4-4638651775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A4463996-B05D-4878-8468-1C2A63549328}"/>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9DB339C9-C42D-412E-9031-1DCC9FE6E2A4}"/>
              </a:ext>
            </a:extLst>
          </p:cNvPr>
          <p:cNvSpPr>
            <a:spLocks noGrp="1"/>
          </p:cNvSpPr>
          <p:nvPr>
            <p:ph type="sldNum" sz="quarter" idx="11"/>
          </p:nvPr>
        </p:nvSpPr>
        <p:spPr/>
        <p:txBody>
          <a:bodyPr/>
          <a:lstStyle>
            <a:lvl1pPr>
              <a:defRPr/>
            </a:lvl1pPr>
          </a:lstStyle>
          <a:p>
            <a:fld id="{E838623B-D0C6-4674-961A-2438F6FC637D}" type="slidenum">
              <a:rPr lang="en-US" altLang="zh-CN"/>
              <a:pPr/>
              <a:t>‹#›</a:t>
            </a:fld>
            <a:endParaRPr lang="en-US" altLang="zh-CN"/>
          </a:p>
        </p:txBody>
      </p:sp>
      <p:sp>
        <p:nvSpPr>
          <p:cNvPr id="6" name="日期占位符 5">
            <a:extLst>
              <a:ext uri="{FF2B5EF4-FFF2-40B4-BE49-F238E27FC236}">
                <a16:creationId xmlns:a16="http://schemas.microsoft.com/office/drawing/2014/main" id="{1B3C49FC-76B1-4ED2-9C05-B966BD1540F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253814009"/>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92C1E7-8FA4-47BB-83DC-455FC13413ED}"/>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8D451E4E-0C71-4C64-A663-F5C5B1D5A3F1}"/>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E4A4E2D8-F260-49F3-908E-666ACDF627EB}"/>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116BA32-36CA-43A0-8DC3-D27250E179A9}"/>
              </a:ext>
            </a:extLst>
          </p:cNvPr>
          <p:cNvSpPr>
            <a:spLocks noGrp="1"/>
          </p:cNvSpPr>
          <p:nvPr>
            <p:ph type="sldNum" sz="quarter" idx="11"/>
          </p:nvPr>
        </p:nvSpPr>
        <p:spPr/>
        <p:txBody>
          <a:bodyPr/>
          <a:lstStyle>
            <a:lvl1pPr>
              <a:defRPr/>
            </a:lvl1pPr>
          </a:lstStyle>
          <a:p>
            <a:fld id="{9823A8BA-2D15-4B09-B785-875F3EFBF9B9}" type="slidenum">
              <a:rPr lang="en-US" altLang="zh-CN"/>
              <a:pPr/>
              <a:t>‹#›</a:t>
            </a:fld>
            <a:endParaRPr lang="en-US" altLang="zh-CN"/>
          </a:p>
        </p:txBody>
      </p:sp>
      <p:sp>
        <p:nvSpPr>
          <p:cNvPr id="6" name="日期占位符 5">
            <a:extLst>
              <a:ext uri="{FF2B5EF4-FFF2-40B4-BE49-F238E27FC236}">
                <a16:creationId xmlns:a16="http://schemas.microsoft.com/office/drawing/2014/main" id="{E7E3D97A-5E56-41A4-B71F-1AAC9BCB542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88288668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EB51F-EC6A-4FE6-8D60-9BB0F6CF073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BCB3D54-852C-45BB-8CC5-F2AB0524255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D8114CEF-E267-460D-95A7-2FB5D87EA19B}"/>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D6CF4B5-426A-4CDB-94B4-E1CE30CE308D}"/>
              </a:ext>
            </a:extLst>
          </p:cNvPr>
          <p:cNvSpPr>
            <a:spLocks noGrp="1"/>
          </p:cNvSpPr>
          <p:nvPr>
            <p:ph type="sldNum" sz="quarter" idx="11"/>
          </p:nvPr>
        </p:nvSpPr>
        <p:spPr/>
        <p:txBody>
          <a:bodyPr/>
          <a:lstStyle>
            <a:lvl1pPr>
              <a:defRPr/>
            </a:lvl1pPr>
          </a:lstStyle>
          <a:p>
            <a:fld id="{792F0D3D-A725-4998-92C2-3896C444607E}" type="slidenum">
              <a:rPr lang="en-US" altLang="zh-CN"/>
              <a:pPr/>
              <a:t>‹#›</a:t>
            </a:fld>
            <a:endParaRPr lang="en-US" altLang="zh-CN"/>
          </a:p>
        </p:txBody>
      </p:sp>
      <p:sp>
        <p:nvSpPr>
          <p:cNvPr id="6" name="日期占位符 5">
            <a:extLst>
              <a:ext uri="{FF2B5EF4-FFF2-40B4-BE49-F238E27FC236}">
                <a16:creationId xmlns:a16="http://schemas.microsoft.com/office/drawing/2014/main" id="{2B532B2E-1F28-4175-82BB-E38CCF483B37}"/>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720680403"/>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171C8-D242-4DA2-98D8-BF5CEEAC32E4}"/>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8A52725-1E30-4E27-8C39-C27EB5F12BC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0B515F77-83E6-430D-93C9-05801C114D38}"/>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9A55687F-FF21-4D6C-8B7A-7A28907187EA}"/>
              </a:ext>
            </a:extLst>
          </p:cNvPr>
          <p:cNvSpPr>
            <a:spLocks noGrp="1"/>
          </p:cNvSpPr>
          <p:nvPr>
            <p:ph type="sldNum" sz="quarter" idx="11"/>
          </p:nvPr>
        </p:nvSpPr>
        <p:spPr/>
        <p:txBody>
          <a:bodyPr/>
          <a:lstStyle>
            <a:lvl1pPr>
              <a:defRPr/>
            </a:lvl1pPr>
          </a:lstStyle>
          <a:p>
            <a:fld id="{D106E9B2-6AD7-4C33-977E-FFBBB32BFAC7}" type="slidenum">
              <a:rPr lang="en-US" altLang="zh-CN"/>
              <a:pPr/>
              <a:t>‹#›</a:t>
            </a:fld>
            <a:endParaRPr lang="en-US" altLang="zh-CN"/>
          </a:p>
        </p:txBody>
      </p:sp>
      <p:sp>
        <p:nvSpPr>
          <p:cNvPr id="6" name="日期占位符 5">
            <a:extLst>
              <a:ext uri="{FF2B5EF4-FFF2-40B4-BE49-F238E27FC236}">
                <a16:creationId xmlns:a16="http://schemas.microsoft.com/office/drawing/2014/main" id="{1093DA1C-87CF-40CE-9F74-2571527B5FC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520173978"/>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35FCD-749B-4AFB-BBF3-393E05F218E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7901DEF-24B3-46C5-B856-D582ECC854F6}"/>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6D1B9A6E-E360-4E45-8488-CA2F891EBA9B}"/>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0335681D-990F-43EC-89E6-CD896C600D9A}"/>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BBB666E-3DDD-4756-AE5E-80928456449D}"/>
              </a:ext>
            </a:extLst>
          </p:cNvPr>
          <p:cNvSpPr>
            <a:spLocks noGrp="1"/>
          </p:cNvSpPr>
          <p:nvPr>
            <p:ph type="sldNum" sz="quarter" idx="11"/>
          </p:nvPr>
        </p:nvSpPr>
        <p:spPr/>
        <p:txBody>
          <a:bodyPr/>
          <a:lstStyle>
            <a:lvl1pPr>
              <a:defRPr/>
            </a:lvl1pPr>
          </a:lstStyle>
          <a:p>
            <a:fld id="{4811FFC6-9E9A-4E32-B580-B57C8CE1A228}" type="slidenum">
              <a:rPr lang="en-US" altLang="zh-CN"/>
              <a:pPr/>
              <a:t>‹#›</a:t>
            </a:fld>
            <a:endParaRPr lang="en-US" altLang="zh-CN"/>
          </a:p>
        </p:txBody>
      </p:sp>
      <p:sp>
        <p:nvSpPr>
          <p:cNvPr id="7" name="日期占位符 6">
            <a:extLst>
              <a:ext uri="{FF2B5EF4-FFF2-40B4-BE49-F238E27FC236}">
                <a16:creationId xmlns:a16="http://schemas.microsoft.com/office/drawing/2014/main" id="{BC95C874-766A-4697-B29B-4558F40842CA}"/>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629864952"/>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317E2-F0D5-4538-A8C8-F442AE186FA1}"/>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6D82BD4-5025-4F59-A2A5-56CAE2DF92D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1B5000-3F85-4111-8E56-86027555072E}"/>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54B181AE-6B8D-4AF0-89F6-CA1635F73AF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0F69533-B98D-4A21-804F-DDF2C798865F}"/>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2C31C6F6-AD14-4F12-A880-91900AFB7BC0}"/>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9DAC6B19-6B07-4F4D-8957-592C6AB522FC}"/>
              </a:ext>
            </a:extLst>
          </p:cNvPr>
          <p:cNvSpPr>
            <a:spLocks noGrp="1"/>
          </p:cNvSpPr>
          <p:nvPr>
            <p:ph type="sldNum" sz="quarter" idx="11"/>
          </p:nvPr>
        </p:nvSpPr>
        <p:spPr/>
        <p:txBody>
          <a:bodyPr/>
          <a:lstStyle>
            <a:lvl1pPr>
              <a:defRPr/>
            </a:lvl1pPr>
          </a:lstStyle>
          <a:p>
            <a:fld id="{D6A2A4F7-7BEF-43E6-8214-BB908369B2FA}" type="slidenum">
              <a:rPr lang="en-US" altLang="zh-CN"/>
              <a:pPr/>
              <a:t>‹#›</a:t>
            </a:fld>
            <a:endParaRPr lang="en-US" altLang="zh-CN"/>
          </a:p>
        </p:txBody>
      </p:sp>
      <p:sp>
        <p:nvSpPr>
          <p:cNvPr id="9" name="日期占位符 8">
            <a:extLst>
              <a:ext uri="{FF2B5EF4-FFF2-40B4-BE49-F238E27FC236}">
                <a16:creationId xmlns:a16="http://schemas.microsoft.com/office/drawing/2014/main" id="{F91DE034-9C4C-476C-A47C-172F40C98355}"/>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1946352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3FCF5-0C21-48F5-B79A-574E85C48598}"/>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9FDC2A2B-F4BF-4BBC-A2B5-200CC73295EF}"/>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CDBB4BCA-F93E-4ACE-84C8-638AA30246FA}"/>
              </a:ext>
            </a:extLst>
          </p:cNvPr>
          <p:cNvSpPr>
            <a:spLocks noGrp="1"/>
          </p:cNvSpPr>
          <p:nvPr>
            <p:ph type="sldNum" sz="quarter" idx="11"/>
          </p:nvPr>
        </p:nvSpPr>
        <p:spPr/>
        <p:txBody>
          <a:bodyPr/>
          <a:lstStyle>
            <a:lvl1pPr>
              <a:defRPr/>
            </a:lvl1pPr>
          </a:lstStyle>
          <a:p>
            <a:fld id="{A2C42169-03B5-4754-AE77-479ECA6BF3C3}" type="slidenum">
              <a:rPr lang="en-US" altLang="zh-CN"/>
              <a:pPr/>
              <a:t>‹#›</a:t>
            </a:fld>
            <a:endParaRPr lang="en-US" altLang="zh-CN"/>
          </a:p>
        </p:txBody>
      </p:sp>
      <p:sp>
        <p:nvSpPr>
          <p:cNvPr id="5" name="日期占位符 4">
            <a:extLst>
              <a:ext uri="{FF2B5EF4-FFF2-40B4-BE49-F238E27FC236}">
                <a16:creationId xmlns:a16="http://schemas.microsoft.com/office/drawing/2014/main" id="{5A0B7E92-182F-4485-84B1-CB5B6F3EC1D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70793935"/>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22CF779-1EC1-4124-BAA6-11C8A7249FE9}"/>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BE59A478-27D6-48B9-9333-DC0205246E73}"/>
              </a:ext>
            </a:extLst>
          </p:cNvPr>
          <p:cNvSpPr>
            <a:spLocks noGrp="1"/>
          </p:cNvSpPr>
          <p:nvPr>
            <p:ph type="sldNum" sz="quarter" idx="11"/>
          </p:nvPr>
        </p:nvSpPr>
        <p:spPr/>
        <p:txBody>
          <a:bodyPr/>
          <a:lstStyle>
            <a:lvl1pPr>
              <a:defRPr/>
            </a:lvl1pPr>
          </a:lstStyle>
          <a:p>
            <a:fld id="{0459BCD2-E121-4E90-A169-BDBE5B6B37BB}" type="slidenum">
              <a:rPr lang="en-US" altLang="zh-CN"/>
              <a:pPr/>
              <a:t>‹#›</a:t>
            </a:fld>
            <a:endParaRPr lang="en-US" altLang="zh-CN"/>
          </a:p>
        </p:txBody>
      </p:sp>
      <p:sp>
        <p:nvSpPr>
          <p:cNvPr id="4" name="日期占位符 3">
            <a:extLst>
              <a:ext uri="{FF2B5EF4-FFF2-40B4-BE49-F238E27FC236}">
                <a16:creationId xmlns:a16="http://schemas.microsoft.com/office/drawing/2014/main" id="{782E6133-293E-4565-AF5F-CDE3013DD79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18490998"/>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025AA-731C-4DB8-9157-9FF7D49A2A3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96EA781-D9BB-4F13-B988-D4A73BFE2CF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0CA01774-790C-4817-BDED-EFE919E3ED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8B513757-9FD8-4B5E-BF4A-6E313CC73EE6}"/>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674380B-7ACD-4CC2-B6D1-210E11AE4DE5}"/>
              </a:ext>
            </a:extLst>
          </p:cNvPr>
          <p:cNvSpPr>
            <a:spLocks noGrp="1"/>
          </p:cNvSpPr>
          <p:nvPr>
            <p:ph type="sldNum" sz="quarter" idx="11"/>
          </p:nvPr>
        </p:nvSpPr>
        <p:spPr/>
        <p:txBody>
          <a:bodyPr/>
          <a:lstStyle>
            <a:lvl1pPr>
              <a:defRPr/>
            </a:lvl1pPr>
          </a:lstStyle>
          <a:p>
            <a:fld id="{F4D65E54-6171-4CEC-A766-5290A4295C1D}" type="slidenum">
              <a:rPr lang="en-US" altLang="zh-CN"/>
              <a:pPr/>
              <a:t>‹#›</a:t>
            </a:fld>
            <a:endParaRPr lang="en-US" altLang="zh-CN"/>
          </a:p>
        </p:txBody>
      </p:sp>
      <p:sp>
        <p:nvSpPr>
          <p:cNvPr id="7" name="日期占位符 6">
            <a:extLst>
              <a:ext uri="{FF2B5EF4-FFF2-40B4-BE49-F238E27FC236}">
                <a16:creationId xmlns:a16="http://schemas.microsoft.com/office/drawing/2014/main" id="{C00A5911-2F30-47A4-9B39-403749EFAC27}"/>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839425810"/>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4FAB2-A124-4F4E-9128-39A20D06250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A62B1554-81F2-4F5E-A37C-72C95113712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829D32C8-ED74-471E-9363-0ECCB5E13BD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4C1766F9-44F0-40BE-9F8F-D07C251C03C1}"/>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035A113-FCEA-4F3C-A8FA-C343F7669A4B}"/>
              </a:ext>
            </a:extLst>
          </p:cNvPr>
          <p:cNvSpPr>
            <a:spLocks noGrp="1"/>
          </p:cNvSpPr>
          <p:nvPr>
            <p:ph type="sldNum" sz="quarter" idx="11"/>
          </p:nvPr>
        </p:nvSpPr>
        <p:spPr/>
        <p:txBody>
          <a:bodyPr/>
          <a:lstStyle>
            <a:lvl1pPr>
              <a:defRPr/>
            </a:lvl1pPr>
          </a:lstStyle>
          <a:p>
            <a:fld id="{8794D85E-F730-4A19-A4DC-5DABE51EEFE0}" type="slidenum">
              <a:rPr lang="en-US" altLang="zh-CN"/>
              <a:pPr/>
              <a:t>‹#›</a:t>
            </a:fld>
            <a:endParaRPr lang="en-US" altLang="zh-CN"/>
          </a:p>
        </p:txBody>
      </p:sp>
      <p:sp>
        <p:nvSpPr>
          <p:cNvPr id="7" name="日期占位符 6">
            <a:extLst>
              <a:ext uri="{FF2B5EF4-FFF2-40B4-BE49-F238E27FC236}">
                <a16:creationId xmlns:a16="http://schemas.microsoft.com/office/drawing/2014/main" id="{5A838B47-E314-44A7-BA8B-76F01185A96A}"/>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225912387"/>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2777E35-E9A5-451B-9722-F349563AC9D9}"/>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mn-ea"/>
              </a:defRPr>
            </a:lvl1pPr>
          </a:lstStyle>
          <a:p>
            <a:endParaRPr lang="en-US" altLang="zh-CN"/>
          </a:p>
        </p:txBody>
      </p:sp>
      <p:sp>
        <p:nvSpPr>
          <p:cNvPr id="28675" name="Rectangle 3">
            <a:extLst>
              <a:ext uri="{FF2B5EF4-FFF2-40B4-BE49-F238E27FC236}">
                <a16:creationId xmlns:a16="http://schemas.microsoft.com/office/drawing/2014/main" id="{3ED10292-A392-476A-A26A-26CDB39B63E7}"/>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ea typeface="+mn-ea"/>
              </a:defRPr>
            </a:lvl1pPr>
          </a:lstStyle>
          <a:p>
            <a:fld id="{FE7D3137-58F1-4501-906E-9AA82B086DB6}" type="slidenum">
              <a:rPr lang="en-US" altLang="zh-CN"/>
              <a:pPr/>
              <a:t>‹#›</a:t>
            </a:fld>
            <a:endParaRPr lang="en-US" altLang="zh-CN"/>
          </a:p>
        </p:txBody>
      </p:sp>
      <p:grpSp>
        <p:nvGrpSpPr>
          <p:cNvPr id="28676" name="Group 4">
            <a:extLst>
              <a:ext uri="{FF2B5EF4-FFF2-40B4-BE49-F238E27FC236}">
                <a16:creationId xmlns:a16="http://schemas.microsoft.com/office/drawing/2014/main" id="{FB4FEEC8-3C3F-43DE-A284-44AAC64E54B0}"/>
              </a:ext>
            </a:extLst>
          </p:cNvPr>
          <p:cNvGrpSpPr>
            <a:grpSpLocks/>
          </p:cNvGrpSpPr>
          <p:nvPr/>
        </p:nvGrpSpPr>
        <p:grpSpPr bwMode="auto">
          <a:xfrm>
            <a:off x="0" y="0"/>
            <a:ext cx="9144000" cy="546100"/>
            <a:chOff x="0" y="0"/>
            <a:chExt cx="5760" cy="344"/>
          </a:xfrm>
        </p:grpSpPr>
        <p:sp>
          <p:nvSpPr>
            <p:cNvPr id="28677" name="Rectangle 5">
              <a:extLst>
                <a:ext uri="{FF2B5EF4-FFF2-40B4-BE49-F238E27FC236}">
                  <a16:creationId xmlns:a16="http://schemas.microsoft.com/office/drawing/2014/main" id="{FEC0BECF-66D8-48CA-9C22-759A7D2E47B6}"/>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latin typeface="Times New Roman" panose="02020603050405020304" pitchFamily="18" charset="0"/>
                <a:ea typeface="宋体" panose="02010600030101010101" pitchFamily="2" charset="-122"/>
              </a:endParaRPr>
            </a:p>
          </p:txBody>
        </p:sp>
        <p:sp>
          <p:nvSpPr>
            <p:cNvPr id="28678" name="Rectangle 6">
              <a:extLst>
                <a:ext uri="{FF2B5EF4-FFF2-40B4-BE49-F238E27FC236}">
                  <a16:creationId xmlns:a16="http://schemas.microsoft.com/office/drawing/2014/main" id="{5E8DDD48-F4F8-4962-8788-F651F58EC0A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8679" name="Rectangle 7">
              <a:extLst>
                <a:ext uri="{FF2B5EF4-FFF2-40B4-BE49-F238E27FC236}">
                  <a16:creationId xmlns:a16="http://schemas.microsoft.com/office/drawing/2014/main" id="{0ADF7A51-FF3C-45FC-BC16-D4CC9EFF9D56}"/>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hlink"/>
                </a:solidFill>
                <a:ea typeface="宋体" panose="02010600030101010101" pitchFamily="2" charset="-122"/>
              </a:endParaRPr>
            </a:p>
          </p:txBody>
        </p:sp>
        <p:sp>
          <p:nvSpPr>
            <p:cNvPr id="28680" name="Rectangle 8">
              <a:extLst>
                <a:ext uri="{FF2B5EF4-FFF2-40B4-BE49-F238E27FC236}">
                  <a16:creationId xmlns:a16="http://schemas.microsoft.com/office/drawing/2014/main" id="{69B27FED-C682-4434-B33D-0031FB14D6BB}"/>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hlink"/>
                </a:solidFill>
                <a:ea typeface="宋体" panose="02010600030101010101" pitchFamily="2" charset="-122"/>
              </a:endParaRPr>
            </a:p>
          </p:txBody>
        </p:sp>
        <p:sp>
          <p:nvSpPr>
            <p:cNvPr id="28681" name="Rectangle 9">
              <a:extLst>
                <a:ext uri="{FF2B5EF4-FFF2-40B4-BE49-F238E27FC236}">
                  <a16:creationId xmlns:a16="http://schemas.microsoft.com/office/drawing/2014/main" id="{2B14F5E4-F225-4E37-9C31-8B60BBD79033}"/>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accent2"/>
                </a:solidFill>
                <a:ea typeface="宋体" panose="02010600030101010101" pitchFamily="2" charset="-122"/>
              </a:endParaRPr>
            </a:p>
          </p:txBody>
        </p:sp>
        <p:sp>
          <p:nvSpPr>
            <p:cNvPr id="28682" name="Rectangle 10">
              <a:extLst>
                <a:ext uri="{FF2B5EF4-FFF2-40B4-BE49-F238E27FC236}">
                  <a16:creationId xmlns:a16="http://schemas.microsoft.com/office/drawing/2014/main" id="{93DD726E-0457-4136-BCC5-1B81EC6EB474}"/>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hlink"/>
                </a:solidFill>
                <a:ea typeface="宋体" panose="02010600030101010101" pitchFamily="2" charset="-122"/>
              </a:endParaRPr>
            </a:p>
          </p:txBody>
        </p:sp>
        <p:sp>
          <p:nvSpPr>
            <p:cNvPr id="28683" name="Rectangle 11">
              <a:extLst>
                <a:ext uri="{FF2B5EF4-FFF2-40B4-BE49-F238E27FC236}">
                  <a16:creationId xmlns:a16="http://schemas.microsoft.com/office/drawing/2014/main" id="{E3066031-56B2-4AE4-965E-500CC3D16C6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8684" name="Rectangle 12">
              <a:extLst>
                <a:ext uri="{FF2B5EF4-FFF2-40B4-BE49-F238E27FC236}">
                  <a16:creationId xmlns:a16="http://schemas.microsoft.com/office/drawing/2014/main" id="{BFC72108-920B-4410-91E6-FBCE6BBA7C55}"/>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accent2"/>
                </a:solidFill>
                <a:ea typeface="宋体" panose="02010600030101010101" pitchFamily="2" charset="-122"/>
              </a:endParaRPr>
            </a:p>
          </p:txBody>
        </p:sp>
        <p:sp>
          <p:nvSpPr>
            <p:cNvPr id="28685" name="Rectangle 13">
              <a:extLst>
                <a:ext uri="{FF2B5EF4-FFF2-40B4-BE49-F238E27FC236}">
                  <a16:creationId xmlns:a16="http://schemas.microsoft.com/office/drawing/2014/main" id="{C6143D67-44BB-4BF2-ADDE-AEF800C48BCB}"/>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accent2"/>
                </a:solidFill>
                <a:ea typeface="宋体" panose="02010600030101010101" pitchFamily="2" charset="-122"/>
              </a:endParaRPr>
            </a:p>
          </p:txBody>
        </p:sp>
      </p:grpSp>
      <p:sp>
        <p:nvSpPr>
          <p:cNvPr id="28686" name="Rectangle 14">
            <a:extLst>
              <a:ext uri="{FF2B5EF4-FFF2-40B4-BE49-F238E27FC236}">
                <a16:creationId xmlns:a16="http://schemas.microsoft.com/office/drawing/2014/main" id="{AAD66BB8-E4C8-4743-B006-766713665D12}"/>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87" name="Rectangle 15">
            <a:extLst>
              <a:ext uri="{FF2B5EF4-FFF2-40B4-BE49-F238E27FC236}">
                <a16:creationId xmlns:a16="http://schemas.microsoft.com/office/drawing/2014/main" id="{ED5ED20A-5EE0-41D2-9115-07BB2A1B3162}"/>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1D4B3B26-6317-46A3-A9F8-029F853A17BF}"/>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mn-ea"/>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wipe dir="r"/>
  </p:transition>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57B27A1-5C39-4C28-8BB3-D970E2F3BD51}"/>
              </a:ext>
            </a:extLst>
          </p:cNvPr>
          <p:cNvSpPr>
            <a:spLocks noGrp="1" noChangeArrowheads="1"/>
          </p:cNvSpPr>
          <p:nvPr>
            <p:ph type="ctrTitle"/>
          </p:nvPr>
        </p:nvSpPr>
        <p:spPr/>
        <p:txBody>
          <a:bodyPr/>
          <a:lstStyle/>
          <a:p>
            <a:pPr algn="ctr"/>
            <a:r>
              <a:rPr lang="zh-CN" altLang="en-US" sz="7200">
                <a:ea typeface="华文琥珀" panose="02010800040101010101" pitchFamily="2" charset="-122"/>
              </a:rPr>
              <a:t>数据结构</a:t>
            </a:r>
          </a:p>
        </p:txBody>
      </p:sp>
      <p:sp>
        <p:nvSpPr>
          <p:cNvPr id="2051" name="Rectangle 3">
            <a:extLst>
              <a:ext uri="{FF2B5EF4-FFF2-40B4-BE49-F238E27FC236}">
                <a16:creationId xmlns:a16="http://schemas.microsoft.com/office/drawing/2014/main" id="{11BC3446-A5E0-4392-B0FB-2E7E9645787C}"/>
              </a:ext>
            </a:extLst>
          </p:cNvPr>
          <p:cNvSpPr>
            <a:spLocks noGrp="1" noChangeArrowheads="1"/>
          </p:cNvSpPr>
          <p:nvPr>
            <p:ph type="subTitle" idx="1"/>
          </p:nvPr>
        </p:nvSpPr>
        <p:spPr>
          <a:xfrm>
            <a:off x="3124200" y="692150"/>
            <a:ext cx="4903788" cy="865188"/>
          </a:xfrm>
        </p:spPr>
        <p:txBody>
          <a:bodyPr/>
          <a:lstStyle/>
          <a:p>
            <a:r>
              <a:rPr lang="zh-CN" altLang="en-US" sz="4400" b="1">
                <a:solidFill>
                  <a:srgbClr val="000099"/>
                </a:solidFill>
                <a:ea typeface="华文新魏" panose="02010800040101010101" pitchFamily="2" charset="-122"/>
              </a:rPr>
              <a:t>清华大学计算机系</a:t>
            </a:r>
          </a:p>
        </p:txBody>
      </p:sp>
      <p:sp>
        <p:nvSpPr>
          <p:cNvPr id="2052" name="Text Box 4">
            <a:extLst>
              <a:ext uri="{FF2B5EF4-FFF2-40B4-BE49-F238E27FC236}">
                <a16:creationId xmlns:a16="http://schemas.microsoft.com/office/drawing/2014/main" id="{4ABE1FC8-C375-4B61-8098-BDF0F1176A0B}"/>
              </a:ext>
            </a:extLst>
          </p:cNvPr>
          <p:cNvSpPr txBox="1">
            <a:spLocks noChangeArrowheads="1"/>
          </p:cNvSpPr>
          <p:nvPr/>
        </p:nvSpPr>
        <p:spPr bwMode="auto">
          <a:xfrm>
            <a:off x="4211638" y="4652963"/>
            <a:ext cx="3590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000" b="1">
                <a:solidFill>
                  <a:srgbClr val="008000"/>
                </a:solidFill>
                <a:latin typeface="华文行楷" panose="02010800040101010101" pitchFamily="2" charset="-122"/>
                <a:ea typeface="华文行楷" panose="02010800040101010101" pitchFamily="2" charset="-122"/>
              </a:rPr>
              <a:t>殷人昆    王   宏</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F3B96612-5EE6-4356-A938-F1BD37355A57}"/>
              </a:ext>
            </a:extLst>
          </p:cNvPr>
          <p:cNvSpPr>
            <a:spLocks noGrp="1" noChangeArrowheads="1"/>
          </p:cNvSpPr>
          <p:nvPr>
            <p:ph type="title"/>
          </p:nvPr>
        </p:nvSpPr>
        <p:spPr>
          <a:xfrm>
            <a:off x="457200" y="457200"/>
            <a:ext cx="8229600" cy="1100138"/>
          </a:xfrm>
        </p:spPr>
        <p:txBody>
          <a:bodyPr/>
          <a:lstStyle/>
          <a:p>
            <a:pPr algn="ctr"/>
            <a:r>
              <a:rPr lang="zh-CN" altLang="en-US" sz="4000" b="1" u="sng">
                <a:solidFill>
                  <a:srgbClr val="CC0000"/>
                </a:solidFill>
                <a:effectLst>
                  <a:outerShdw blurRad="38100" dist="38100" dir="2700000" algn="tl">
                    <a:srgbClr val="C0C0C0"/>
                  </a:outerShdw>
                </a:effectLst>
                <a:ea typeface="华文新魏" panose="02010800040101010101" pitchFamily="2" charset="-122"/>
              </a:rPr>
              <a:t>求解非数值计算的问题的步骤</a:t>
            </a:r>
            <a:r>
              <a:rPr lang="zh-CN" altLang="en-US" sz="4000" b="1">
                <a:solidFill>
                  <a:srgbClr val="CC0000"/>
                </a:solidFill>
                <a:effectLst>
                  <a:outerShdw blurRad="38100" dist="38100" dir="2700000" algn="tl">
                    <a:srgbClr val="C0C0C0"/>
                  </a:outerShdw>
                </a:effectLst>
                <a:ea typeface="华文新魏" panose="02010800040101010101" pitchFamily="2" charset="-122"/>
              </a:rPr>
              <a:t>：</a:t>
            </a:r>
          </a:p>
        </p:txBody>
      </p:sp>
      <p:sp>
        <p:nvSpPr>
          <p:cNvPr id="293891" name="Rectangle 3">
            <a:extLst>
              <a:ext uri="{FF2B5EF4-FFF2-40B4-BE49-F238E27FC236}">
                <a16:creationId xmlns:a16="http://schemas.microsoft.com/office/drawing/2014/main" id="{444D8411-971C-416E-84CA-66875139B88A}"/>
              </a:ext>
            </a:extLst>
          </p:cNvPr>
          <p:cNvSpPr>
            <a:spLocks noGrp="1" noChangeArrowheads="1"/>
          </p:cNvSpPr>
          <p:nvPr>
            <p:ph type="body" idx="1"/>
          </p:nvPr>
        </p:nvSpPr>
        <p:spPr>
          <a:xfrm>
            <a:off x="663575" y="1555750"/>
            <a:ext cx="7869238" cy="4897438"/>
          </a:xfrm>
        </p:spPr>
        <p:txBody>
          <a:bodyPr/>
          <a:lstStyle/>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主要考虑的是设计出合适的数据结构及相应的算法。即首先要考虑</a:t>
            </a:r>
            <a:r>
              <a:rPr lang="zh-CN" altLang="en-US" sz="3000" b="1" u="sng">
                <a:solidFill>
                  <a:srgbClr val="000099"/>
                </a:solidFill>
                <a:latin typeface="Times New Roman" panose="02020603050405020304" pitchFamily="18" charset="0"/>
                <a:ea typeface="仿宋_GB2312" pitchFamily="49" charset="-122"/>
              </a:rPr>
              <a:t>对相关的各种信息如何表示</a:t>
            </a:r>
            <a:r>
              <a:rPr lang="zh-CN" altLang="en-US" sz="3000" b="1">
                <a:solidFill>
                  <a:srgbClr val="000099"/>
                </a:solidFill>
                <a:latin typeface="Times New Roman" panose="02020603050405020304" pitchFamily="18" charset="0"/>
                <a:ea typeface="仿宋_GB2312" pitchFamily="49" charset="-122"/>
              </a:rPr>
              <a:t>、</a:t>
            </a:r>
            <a:r>
              <a:rPr lang="zh-CN" altLang="en-US" sz="3000" b="1" u="sng">
                <a:solidFill>
                  <a:srgbClr val="000099"/>
                </a:solidFill>
                <a:latin typeface="Times New Roman" panose="02020603050405020304" pitchFamily="18" charset="0"/>
                <a:ea typeface="仿宋_GB2312" pitchFamily="49" charset="-122"/>
              </a:rPr>
              <a:t>组织和存储</a:t>
            </a:r>
            <a:r>
              <a:rPr lang="zh-CN" altLang="en-US" sz="3000" b="1">
                <a:solidFill>
                  <a:srgbClr val="000099"/>
                </a:solidFill>
                <a:latin typeface="Times New Roman" panose="02020603050405020304" pitchFamily="18" charset="0"/>
                <a:ea typeface="仿宋_GB2312" pitchFamily="49" charset="-122"/>
              </a:rPr>
              <a:t>？ </a:t>
            </a:r>
            <a:endParaRPr lang="zh-CN" altLang="en-US" sz="3000">
              <a:solidFill>
                <a:srgbClr val="000099"/>
              </a:solidFill>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可以认为：数据结构是一门研究非数值计算的程序设计问题中计算机的操作对象以及它们之间的关系和操作的学科。</a:t>
            </a: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AA197DE-1138-455F-9C21-84E3C5BB9305}"/>
              </a:ext>
            </a:extLst>
          </p:cNvPr>
          <p:cNvSpPr>
            <a:spLocks noGrp="1" noChangeArrowheads="1"/>
          </p:cNvSpPr>
          <p:nvPr>
            <p:ph type="title"/>
          </p:nvPr>
        </p:nvSpPr>
        <p:spPr>
          <a:xfrm>
            <a:off x="457200" y="457200"/>
            <a:ext cx="8229600" cy="1027113"/>
          </a:xfrm>
        </p:spPr>
        <p:txBody>
          <a:bodyPr/>
          <a:lstStyle/>
          <a:p>
            <a:pPr algn="ctr"/>
            <a:r>
              <a:rPr lang="zh-CN" altLang="en-US" sz="4000" b="1">
                <a:solidFill>
                  <a:srgbClr val="CC0000"/>
                </a:solidFill>
                <a:effectLst>
                  <a:outerShdw blurRad="38100" dist="38100" dir="2700000" algn="tl">
                    <a:srgbClr val="C0C0C0"/>
                  </a:outerShdw>
                </a:effectLst>
                <a:ea typeface="华文新魏" panose="02010800040101010101" pitchFamily="2" charset="-122"/>
              </a:rPr>
              <a:t>数据结构课程的特点</a:t>
            </a:r>
          </a:p>
        </p:txBody>
      </p:sp>
      <p:sp>
        <p:nvSpPr>
          <p:cNvPr id="31747" name="Rectangle 3">
            <a:extLst>
              <a:ext uri="{FF2B5EF4-FFF2-40B4-BE49-F238E27FC236}">
                <a16:creationId xmlns:a16="http://schemas.microsoft.com/office/drawing/2014/main" id="{C97B32BD-7E02-4CDD-B3F5-F9DC8D15AE47}"/>
              </a:ext>
            </a:extLst>
          </p:cNvPr>
          <p:cNvSpPr>
            <a:spLocks noGrp="1" noChangeArrowheads="1"/>
          </p:cNvSpPr>
          <p:nvPr>
            <p:ph type="body" idx="1"/>
          </p:nvPr>
        </p:nvSpPr>
        <p:spPr>
          <a:xfrm>
            <a:off x="735013" y="1487488"/>
            <a:ext cx="7940675" cy="4965700"/>
          </a:xfrm>
        </p:spPr>
        <p:txBody>
          <a:bodyPr/>
          <a:lstStyle/>
          <a:p>
            <a:pPr marL="609600" indent="-609600">
              <a:lnSpc>
                <a:spcPct val="105000"/>
              </a:lnSpc>
              <a:buClr>
                <a:srgbClr val="800080"/>
              </a:buClr>
              <a:buSzPct val="50000"/>
            </a:pPr>
            <a:r>
              <a:rPr lang="zh-CN" altLang="en-US" sz="3000" b="1">
                <a:solidFill>
                  <a:srgbClr val="000099"/>
                </a:solidFill>
                <a:ea typeface="仿宋_GB2312" pitchFamily="49" charset="-122"/>
              </a:rPr>
              <a:t>数据结构课程是计算机专业基础课，主要训练学生在系统开发中的数据设计、算法设计与分析及数据组织的能力，它</a:t>
            </a:r>
            <a:r>
              <a:rPr lang="zh-CN" altLang="en-US" sz="3000" b="1">
                <a:solidFill>
                  <a:srgbClr val="CC0000"/>
                </a:solidFill>
                <a:ea typeface="仿宋_GB2312" pitchFamily="49" charset="-122"/>
              </a:rPr>
              <a:t>是后续多门课程，如数据库、操作系统、编译原理、网络系统基础等的基础</a:t>
            </a:r>
            <a:r>
              <a:rPr lang="zh-CN" altLang="en-US" sz="3000" b="1">
                <a:solidFill>
                  <a:srgbClr val="000099"/>
                </a:solidFill>
                <a:ea typeface="仿宋_GB2312" pitchFamily="49" charset="-122"/>
              </a:rPr>
              <a:t>，对于从事计算机系统开发的人员，是必修课程之一。</a:t>
            </a:r>
            <a:endParaRPr lang="zh-CN" altLang="en-US" sz="3000" b="1">
              <a:solidFill>
                <a:srgbClr val="000099"/>
              </a:solidFill>
              <a:latin typeface="Times New Roman" panose="02020603050405020304" pitchFamily="18" charset="0"/>
              <a:ea typeface="仿宋_GB2312" pitchFamily="49" charset="-122"/>
            </a:endParaRPr>
          </a:p>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需要有关“程序设计语言”和“离散数学”的知识作为课程的基础。</a:t>
            </a:r>
          </a:p>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实践性较强。</a:t>
            </a: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3E008732-DD21-4CE3-B728-4EC757677830}"/>
              </a:ext>
            </a:extLst>
          </p:cNvPr>
          <p:cNvSpPr>
            <a:spLocks noGrp="1" noChangeArrowheads="1"/>
          </p:cNvSpPr>
          <p:nvPr>
            <p:ph type="title"/>
          </p:nvPr>
        </p:nvSpPr>
        <p:spPr>
          <a:xfrm>
            <a:off x="457200" y="457200"/>
            <a:ext cx="8229600" cy="1027113"/>
          </a:xfrm>
        </p:spPr>
        <p:txBody>
          <a:bodyPr/>
          <a:lstStyle/>
          <a:p>
            <a:pPr algn="ctr"/>
            <a:r>
              <a:rPr lang="zh-CN" altLang="en-US" sz="4000" b="1">
                <a:solidFill>
                  <a:srgbClr val="CC0000"/>
                </a:solidFill>
                <a:effectLst>
                  <a:outerShdw blurRad="38100" dist="38100" dir="2700000" algn="tl">
                    <a:srgbClr val="C0C0C0"/>
                  </a:outerShdw>
                </a:effectLst>
                <a:ea typeface="华文新魏" panose="02010800040101010101" pitchFamily="2" charset="-122"/>
              </a:rPr>
              <a:t>教材和教学参考书</a:t>
            </a:r>
          </a:p>
        </p:txBody>
      </p:sp>
      <p:sp>
        <p:nvSpPr>
          <p:cNvPr id="294915" name="Rectangle 3">
            <a:extLst>
              <a:ext uri="{FF2B5EF4-FFF2-40B4-BE49-F238E27FC236}">
                <a16:creationId xmlns:a16="http://schemas.microsoft.com/office/drawing/2014/main" id="{F27D7D4B-7A73-470A-8407-8432EB1E9F02}"/>
              </a:ext>
            </a:extLst>
          </p:cNvPr>
          <p:cNvSpPr>
            <a:spLocks noGrp="1" noChangeArrowheads="1"/>
          </p:cNvSpPr>
          <p:nvPr>
            <p:ph type="body" idx="1"/>
          </p:nvPr>
        </p:nvSpPr>
        <p:spPr>
          <a:xfrm>
            <a:off x="519113" y="1341438"/>
            <a:ext cx="8085137" cy="5327650"/>
          </a:xfrm>
        </p:spPr>
        <p:txBody>
          <a:bodyPr/>
          <a:lstStyle/>
          <a:p>
            <a:pPr>
              <a:spcBef>
                <a:spcPct val="15000"/>
              </a:spcBef>
              <a:buClr>
                <a:srgbClr val="800080"/>
              </a:buClr>
              <a:buSzPct val="50000"/>
            </a:pPr>
            <a:r>
              <a:rPr lang="zh-CN" altLang="en-US" sz="2800" b="1">
                <a:solidFill>
                  <a:srgbClr val="000099"/>
                </a:solidFill>
                <a:latin typeface="Times New Roman" panose="02020603050405020304" pitchFamily="18" charset="0"/>
                <a:ea typeface="仿宋_GB2312" pitchFamily="49" charset="-122"/>
              </a:rPr>
              <a:t>主教材</a:t>
            </a:r>
          </a:p>
          <a:p>
            <a:pPr lvl="1">
              <a:spcBef>
                <a:spcPct val="15000"/>
              </a:spcBef>
              <a:buClr>
                <a:srgbClr val="CC0000"/>
              </a:buClr>
              <a:buSzTx/>
              <a:buFont typeface="Wingdings" panose="05000000000000000000" pitchFamily="2" charset="2"/>
              <a:buChar char="Ø"/>
            </a:pPr>
            <a:r>
              <a:rPr lang="zh-CN" altLang="en-US" b="1">
                <a:solidFill>
                  <a:srgbClr val="000099"/>
                </a:solidFill>
                <a:latin typeface="Times New Roman" panose="02020603050405020304" pitchFamily="18" charset="0"/>
                <a:ea typeface="仿宋_GB2312" pitchFamily="49" charset="-122"/>
              </a:rPr>
              <a:t>数据结构（用面向对象方法和</a:t>
            </a:r>
            <a:r>
              <a:rPr lang="en-US" altLang="zh-CN" b="1">
                <a:solidFill>
                  <a:srgbClr val="000099"/>
                </a:solidFill>
                <a:latin typeface="Times New Roman" panose="02020603050405020304" pitchFamily="18" charset="0"/>
                <a:ea typeface="仿宋_GB2312" pitchFamily="49" charset="-122"/>
              </a:rPr>
              <a:t>C++</a:t>
            </a:r>
            <a:r>
              <a:rPr lang="zh-CN" altLang="en-US" b="1">
                <a:solidFill>
                  <a:srgbClr val="000099"/>
                </a:solidFill>
                <a:latin typeface="Times New Roman" panose="02020603050405020304" pitchFamily="18" charset="0"/>
                <a:ea typeface="仿宋_GB2312" pitchFamily="49" charset="-122"/>
              </a:rPr>
              <a:t>描述），</a:t>
            </a:r>
          </a:p>
          <a:p>
            <a:pPr lvl="1">
              <a:spcBef>
                <a:spcPct val="15000"/>
              </a:spcBef>
              <a:buClr>
                <a:srgbClr val="CC0000"/>
              </a:buClr>
              <a:buSzTx/>
              <a:buFont typeface="Wingdings" panose="05000000000000000000" pitchFamily="2" charset="2"/>
              <a:buNone/>
            </a:pPr>
            <a:r>
              <a:rPr lang="zh-CN" altLang="en-US" b="1">
                <a:solidFill>
                  <a:srgbClr val="000099"/>
                </a:solidFill>
                <a:latin typeface="Times New Roman" panose="02020603050405020304" pitchFamily="18" charset="0"/>
                <a:ea typeface="仿宋_GB2312" pitchFamily="49" charset="-122"/>
              </a:rPr>
              <a:t>	第二版，殷人昆，邓俊辉等，清华大学出版社</a:t>
            </a:r>
          </a:p>
          <a:p>
            <a:pPr>
              <a:spcBef>
                <a:spcPct val="15000"/>
              </a:spcBef>
              <a:buClr>
                <a:srgbClr val="800080"/>
              </a:buClr>
              <a:buSzPct val="50000"/>
            </a:pPr>
            <a:r>
              <a:rPr lang="zh-CN" altLang="en-US" sz="2800" b="1">
                <a:solidFill>
                  <a:srgbClr val="000099"/>
                </a:solidFill>
                <a:latin typeface="Times New Roman" panose="02020603050405020304" pitchFamily="18" charset="0"/>
                <a:ea typeface="仿宋_GB2312" pitchFamily="49" charset="-122"/>
              </a:rPr>
              <a:t>辅助教材</a:t>
            </a:r>
          </a:p>
          <a:p>
            <a:pPr lvl="1">
              <a:spcBef>
                <a:spcPct val="15000"/>
              </a:spcBef>
              <a:buClr>
                <a:srgbClr val="FF0000"/>
              </a:buClr>
              <a:buSzTx/>
              <a:buFont typeface="Wingdings" panose="05000000000000000000" pitchFamily="2" charset="2"/>
              <a:buChar char="Ø"/>
            </a:pPr>
            <a:r>
              <a:rPr lang="en-US" altLang="zh-CN" b="1">
                <a:solidFill>
                  <a:srgbClr val="000099"/>
                </a:solidFill>
                <a:latin typeface="Times New Roman" panose="02020603050405020304" pitchFamily="18" charset="0"/>
                <a:ea typeface="仿宋_GB2312" pitchFamily="49" charset="-122"/>
              </a:rPr>
              <a:t>J. R. Hubbard, Data Structures with C++,  </a:t>
            </a:r>
          </a:p>
          <a:p>
            <a:pPr lvl="1">
              <a:spcBef>
                <a:spcPct val="15000"/>
              </a:spcBef>
              <a:buClr>
                <a:srgbClr val="FF0000"/>
              </a:buClr>
              <a:buSzTx/>
              <a:buFont typeface="Wingdings" panose="05000000000000000000" pitchFamily="2" charset="2"/>
              <a:buNone/>
            </a:pPr>
            <a:r>
              <a:rPr lang="en-US" altLang="zh-CN" b="1">
                <a:solidFill>
                  <a:srgbClr val="000099"/>
                </a:solidFill>
                <a:latin typeface="Times New Roman" panose="02020603050405020304" pitchFamily="18" charset="0"/>
                <a:ea typeface="仿宋_GB2312" pitchFamily="49" charset="-122"/>
              </a:rPr>
              <a:t>	</a:t>
            </a:r>
            <a:r>
              <a:rPr lang="zh-CN" altLang="en-US" b="1">
                <a:solidFill>
                  <a:srgbClr val="000099"/>
                </a:solidFill>
                <a:latin typeface="Times New Roman" panose="02020603050405020304" pitchFamily="18" charset="0"/>
                <a:ea typeface="仿宋_GB2312" pitchFamily="49" charset="-122"/>
              </a:rPr>
              <a:t>机械工业出版社影印</a:t>
            </a:r>
            <a:r>
              <a:rPr lang="en-US" altLang="zh-CN" b="1">
                <a:solidFill>
                  <a:srgbClr val="000099"/>
                </a:solidFill>
                <a:latin typeface="Times New Roman" panose="02020603050405020304" pitchFamily="18" charset="0"/>
                <a:ea typeface="仿宋_GB2312" pitchFamily="49" charset="-122"/>
              </a:rPr>
              <a:t>, </a:t>
            </a:r>
            <a:r>
              <a:rPr lang="zh-CN" altLang="en-US" b="1">
                <a:solidFill>
                  <a:srgbClr val="000099"/>
                </a:solidFill>
                <a:latin typeface="Times New Roman" panose="02020603050405020304" pitchFamily="18" charset="0"/>
                <a:ea typeface="仿宋_GB2312" pitchFamily="49" charset="-122"/>
              </a:rPr>
              <a:t>中译名</a:t>
            </a:r>
            <a:r>
              <a:rPr lang="en-US" altLang="zh-CN" b="1">
                <a:solidFill>
                  <a:srgbClr val="CC0000"/>
                </a:solidFill>
                <a:latin typeface="Times New Roman" panose="02020603050405020304" pitchFamily="18" charset="0"/>
                <a:ea typeface="仿宋_GB2312" pitchFamily="49" charset="-122"/>
              </a:rPr>
              <a:t>《</a:t>
            </a:r>
            <a:r>
              <a:rPr lang="zh-CN" altLang="en-US" b="1">
                <a:solidFill>
                  <a:srgbClr val="CC0000"/>
                </a:solidFill>
                <a:latin typeface="Times New Roman" panose="02020603050405020304" pitchFamily="18" charset="0"/>
                <a:ea typeface="仿宋_GB2312" pitchFamily="49" charset="-122"/>
              </a:rPr>
              <a:t>数据结构 </a:t>
            </a:r>
            <a:r>
              <a:rPr lang="zh-CN" altLang="en-US" sz="2400" b="1">
                <a:solidFill>
                  <a:srgbClr val="CC0000"/>
                </a:solidFill>
                <a:latin typeface="Times New Roman" panose="02020603050405020304" pitchFamily="18" charset="0"/>
                <a:ea typeface="仿宋_GB2312" pitchFamily="49" charset="-122"/>
              </a:rPr>
              <a:t>习题与解答 </a:t>
            </a:r>
            <a:r>
              <a:rPr lang="en-US" altLang="zh-CN" sz="2400" b="1">
                <a:solidFill>
                  <a:srgbClr val="CC0000"/>
                </a:solidFill>
                <a:latin typeface="Times New Roman" panose="02020603050405020304" pitchFamily="18" charset="0"/>
                <a:ea typeface="仿宋_GB2312" pitchFamily="49" charset="-122"/>
              </a:rPr>
              <a:t>C++</a:t>
            </a:r>
            <a:r>
              <a:rPr lang="zh-CN" altLang="en-US" sz="2400" b="1">
                <a:solidFill>
                  <a:srgbClr val="CC0000"/>
                </a:solidFill>
                <a:latin typeface="Times New Roman" panose="02020603050405020304" pitchFamily="18" charset="0"/>
                <a:ea typeface="仿宋_GB2312" pitchFamily="49" charset="-122"/>
              </a:rPr>
              <a:t>版</a:t>
            </a:r>
            <a:r>
              <a:rPr lang="en-US" altLang="zh-CN" b="1">
                <a:solidFill>
                  <a:srgbClr val="CC0000"/>
                </a:solidFill>
                <a:latin typeface="Times New Roman" panose="02020603050405020304" pitchFamily="18" charset="0"/>
                <a:ea typeface="仿宋_GB2312" pitchFamily="49" charset="-122"/>
              </a:rPr>
              <a:t>》</a:t>
            </a:r>
            <a:r>
              <a:rPr lang="zh-CN" altLang="en-US" b="1">
                <a:solidFill>
                  <a:srgbClr val="000099"/>
                </a:solidFill>
                <a:latin typeface="Times New Roman" panose="02020603050405020304" pitchFamily="18" charset="0"/>
                <a:ea typeface="仿宋_GB2312" pitchFamily="49" charset="-122"/>
              </a:rPr>
              <a:t>，</a:t>
            </a:r>
            <a:r>
              <a:rPr lang="zh-CN" altLang="en-US" b="1">
                <a:solidFill>
                  <a:srgbClr val="008000"/>
                </a:solidFill>
                <a:latin typeface="Times New Roman" panose="02020603050405020304" pitchFamily="18" charset="0"/>
                <a:ea typeface="仿宋_GB2312" pitchFamily="49" charset="-122"/>
              </a:rPr>
              <a:t>￥</a:t>
            </a:r>
            <a:r>
              <a:rPr lang="en-US" altLang="zh-CN" b="1">
                <a:solidFill>
                  <a:srgbClr val="008000"/>
                </a:solidFill>
                <a:latin typeface="Times New Roman" panose="02020603050405020304" pitchFamily="18" charset="0"/>
                <a:ea typeface="仿宋_GB2312" pitchFamily="49" charset="-122"/>
              </a:rPr>
              <a:t>40</a:t>
            </a:r>
            <a:r>
              <a:rPr lang="zh-CN" altLang="en-US" b="1">
                <a:solidFill>
                  <a:srgbClr val="008000"/>
                </a:solidFill>
                <a:latin typeface="Times New Roman" panose="02020603050405020304" pitchFamily="18" charset="0"/>
                <a:ea typeface="仿宋_GB2312" pitchFamily="49" charset="-122"/>
              </a:rPr>
              <a:t>（七折￥ </a:t>
            </a:r>
            <a:r>
              <a:rPr lang="en-US" altLang="zh-CN" b="1">
                <a:solidFill>
                  <a:srgbClr val="008000"/>
                </a:solidFill>
                <a:latin typeface="Times New Roman" panose="02020603050405020304" pitchFamily="18" charset="0"/>
                <a:ea typeface="仿宋_GB2312" pitchFamily="49" charset="-122"/>
              </a:rPr>
              <a:t>28</a:t>
            </a:r>
            <a:r>
              <a:rPr lang="zh-CN" altLang="en-US" b="1">
                <a:solidFill>
                  <a:srgbClr val="008000"/>
                </a:solidFill>
                <a:latin typeface="Times New Roman" panose="02020603050405020304" pitchFamily="18" charset="0"/>
                <a:ea typeface="仿宋_GB2312" pitchFamily="49" charset="-122"/>
              </a:rPr>
              <a:t>）</a:t>
            </a:r>
            <a:endParaRPr lang="zh-CN" altLang="zh-CN" b="1">
              <a:solidFill>
                <a:srgbClr val="008000"/>
              </a:solidFill>
              <a:latin typeface="Times New Roman" panose="02020603050405020304" pitchFamily="18" charset="0"/>
              <a:ea typeface="仿宋_GB2312" pitchFamily="49" charset="-122"/>
            </a:endParaRPr>
          </a:p>
          <a:p>
            <a:pPr lvl="1">
              <a:spcBef>
                <a:spcPct val="15000"/>
              </a:spcBef>
              <a:buClr>
                <a:srgbClr val="FF0000"/>
              </a:buClr>
              <a:buSzTx/>
              <a:buFont typeface="Wingdings" panose="05000000000000000000" pitchFamily="2" charset="2"/>
              <a:buChar char="Ø"/>
            </a:pPr>
            <a:r>
              <a:rPr lang="zh-CN" altLang="en-US" b="1">
                <a:solidFill>
                  <a:srgbClr val="000099"/>
                </a:solidFill>
                <a:latin typeface="Times New Roman" panose="02020603050405020304" pitchFamily="18" charset="0"/>
                <a:ea typeface="仿宋_GB2312" pitchFamily="49" charset="-122"/>
              </a:rPr>
              <a:t>数据结构习题解析（用面向对象方法与</a:t>
            </a:r>
            <a:r>
              <a:rPr lang="en-US" altLang="zh-CN" b="1">
                <a:solidFill>
                  <a:srgbClr val="000099"/>
                </a:solidFill>
                <a:latin typeface="Times New Roman" panose="02020603050405020304" pitchFamily="18" charset="0"/>
                <a:ea typeface="仿宋_GB2312" pitchFamily="49" charset="-122"/>
              </a:rPr>
              <a:t>C++</a:t>
            </a:r>
            <a:r>
              <a:rPr lang="zh-CN" altLang="en-US" b="1">
                <a:solidFill>
                  <a:srgbClr val="000099"/>
                </a:solidFill>
                <a:latin typeface="Times New Roman" panose="02020603050405020304" pitchFamily="18" charset="0"/>
                <a:ea typeface="仿宋_GB2312" pitchFamily="49" charset="-122"/>
              </a:rPr>
              <a:t>语言描述），殷人昆等，清华大学出版社。</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mph" presetSubtype="0" fill="hold" nodeType="clickEffect">
                                  <p:stCondLst>
                                    <p:cond delay="0"/>
                                  </p:stCondLst>
                                  <p:childTnLst>
                                    <p:animClr clrSpc="hsl" dir="cw">
                                      <p:cBhvr override="childStyle">
                                        <p:cTn id="6" dur="500" fill="hold"/>
                                        <p:tgtEl>
                                          <p:spTgt spid="294915">
                                            <p:txEl>
                                              <p:pRg st="1" end="1"/>
                                            </p:txEl>
                                          </p:spTgt>
                                        </p:tgtEl>
                                        <p:attrNameLst>
                                          <p:attrName>style.color</p:attrName>
                                        </p:attrNameLst>
                                      </p:cBhvr>
                                      <p:by>
                                        <p:hsl h="0" s="-12549" l="-25098"/>
                                      </p:by>
                                    </p:animClr>
                                    <p:animClr clrSpc="hsl" dir="cw">
                                      <p:cBhvr>
                                        <p:cTn id="7" dur="500" fill="hold"/>
                                        <p:tgtEl>
                                          <p:spTgt spid="294915">
                                            <p:txEl>
                                              <p:pRg st="1" end="1"/>
                                            </p:txEl>
                                          </p:spTgt>
                                        </p:tgtEl>
                                        <p:attrNameLst>
                                          <p:attrName>fillcolor</p:attrName>
                                        </p:attrNameLst>
                                      </p:cBhvr>
                                      <p:by>
                                        <p:hsl h="0" s="-12549" l="-25098"/>
                                      </p:by>
                                    </p:animClr>
                                    <p:animClr clrSpc="hsl" dir="cw">
                                      <p:cBhvr>
                                        <p:cTn id="8" dur="500" fill="hold"/>
                                        <p:tgtEl>
                                          <p:spTgt spid="294915">
                                            <p:txEl>
                                              <p:pRg st="1" end="1"/>
                                            </p:txEl>
                                          </p:spTgt>
                                        </p:tgtEl>
                                        <p:attrNameLst>
                                          <p:attrName>stroke.color</p:attrName>
                                        </p:attrNameLst>
                                      </p:cBhvr>
                                      <p:by>
                                        <p:hsl h="0" s="-12549" l="-25098"/>
                                      </p:by>
                                    </p:animClr>
                                    <p:set>
                                      <p:cBhvr>
                                        <p:cTn id="9" dur="500" fill="hold"/>
                                        <p:tgtEl>
                                          <p:spTgt spid="294915">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4" presetClass="emph" presetSubtype="0" fill="hold" nodeType="clickEffect">
                                  <p:stCondLst>
                                    <p:cond delay="0"/>
                                  </p:stCondLst>
                                  <p:childTnLst>
                                    <p:animClr clrSpc="hsl" dir="cw">
                                      <p:cBhvr override="childStyle">
                                        <p:cTn id="13" dur="500" fill="hold"/>
                                        <p:tgtEl>
                                          <p:spTgt spid="294915">
                                            <p:txEl>
                                              <p:pRg st="4" end="4"/>
                                            </p:txEl>
                                          </p:spTgt>
                                        </p:tgtEl>
                                        <p:attrNameLst>
                                          <p:attrName>style.color</p:attrName>
                                        </p:attrNameLst>
                                      </p:cBhvr>
                                      <p:by>
                                        <p:hsl h="0" s="-12549" l="-25098"/>
                                      </p:by>
                                    </p:animClr>
                                    <p:animClr clrSpc="hsl" dir="cw">
                                      <p:cBhvr>
                                        <p:cTn id="14" dur="500" fill="hold"/>
                                        <p:tgtEl>
                                          <p:spTgt spid="294915">
                                            <p:txEl>
                                              <p:pRg st="4" end="4"/>
                                            </p:txEl>
                                          </p:spTgt>
                                        </p:tgtEl>
                                        <p:attrNameLst>
                                          <p:attrName>fillcolor</p:attrName>
                                        </p:attrNameLst>
                                      </p:cBhvr>
                                      <p:by>
                                        <p:hsl h="0" s="-12549" l="-25098"/>
                                      </p:by>
                                    </p:animClr>
                                    <p:animClr clrSpc="hsl" dir="cw">
                                      <p:cBhvr>
                                        <p:cTn id="15" dur="500" fill="hold"/>
                                        <p:tgtEl>
                                          <p:spTgt spid="294915">
                                            <p:txEl>
                                              <p:pRg st="4" end="4"/>
                                            </p:txEl>
                                          </p:spTgt>
                                        </p:tgtEl>
                                        <p:attrNameLst>
                                          <p:attrName>stroke.color</p:attrName>
                                        </p:attrNameLst>
                                      </p:cBhvr>
                                      <p:by>
                                        <p:hsl h="0" s="-12549" l="-25098"/>
                                      </p:by>
                                    </p:animClr>
                                    <p:set>
                                      <p:cBhvr>
                                        <p:cTn id="16" dur="500" fill="hold"/>
                                        <p:tgtEl>
                                          <p:spTgt spid="294915">
                                            <p:txEl>
                                              <p:pRg st="4" end="4"/>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mph" presetSubtype="0" fill="hold" nodeType="clickEffect">
                                  <p:stCondLst>
                                    <p:cond delay="0"/>
                                  </p:stCondLst>
                                  <p:childTnLst>
                                    <p:animClr clrSpc="hsl" dir="cw">
                                      <p:cBhvr override="childStyle">
                                        <p:cTn id="20" dur="500" fill="hold"/>
                                        <p:tgtEl>
                                          <p:spTgt spid="294915">
                                            <p:txEl>
                                              <p:pRg st="6" end="6"/>
                                            </p:txEl>
                                          </p:spTgt>
                                        </p:tgtEl>
                                        <p:attrNameLst>
                                          <p:attrName>style.color</p:attrName>
                                        </p:attrNameLst>
                                      </p:cBhvr>
                                      <p:by>
                                        <p:hsl h="0" s="-12549" l="-25098"/>
                                      </p:by>
                                    </p:animClr>
                                    <p:animClr clrSpc="hsl" dir="cw">
                                      <p:cBhvr>
                                        <p:cTn id="21" dur="500" fill="hold"/>
                                        <p:tgtEl>
                                          <p:spTgt spid="294915">
                                            <p:txEl>
                                              <p:pRg st="6" end="6"/>
                                            </p:txEl>
                                          </p:spTgt>
                                        </p:tgtEl>
                                        <p:attrNameLst>
                                          <p:attrName>fillcolor</p:attrName>
                                        </p:attrNameLst>
                                      </p:cBhvr>
                                      <p:by>
                                        <p:hsl h="0" s="-12549" l="-25098"/>
                                      </p:by>
                                    </p:animClr>
                                    <p:animClr clrSpc="hsl" dir="cw">
                                      <p:cBhvr>
                                        <p:cTn id="22" dur="500" fill="hold"/>
                                        <p:tgtEl>
                                          <p:spTgt spid="294915">
                                            <p:txEl>
                                              <p:pRg st="6" end="6"/>
                                            </p:txEl>
                                          </p:spTgt>
                                        </p:tgtEl>
                                        <p:attrNameLst>
                                          <p:attrName>stroke.color</p:attrName>
                                        </p:attrNameLst>
                                      </p:cBhvr>
                                      <p:by>
                                        <p:hsl h="0" s="-12549" l="-25098"/>
                                      </p:by>
                                    </p:animClr>
                                    <p:set>
                                      <p:cBhvr>
                                        <p:cTn id="23" dur="500" fill="hold"/>
                                        <p:tgtEl>
                                          <p:spTgt spid="29491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106" name="Picture 2" descr="数据结构英文辅助教材">
            <a:extLst>
              <a:ext uri="{FF2B5EF4-FFF2-40B4-BE49-F238E27FC236}">
                <a16:creationId xmlns:a16="http://schemas.microsoft.com/office/drawing/2014/main" id="{AA63763C-A87F-4318-AD8D-A98F98575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13657">
            <a:off x="257175" y="322263"/>
            <a:ext cx="3673475" cy="483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107" name="Picture 3" descr="数据结构本科习题解析">
            <a:extLst>
              <a:ext uri="{FF2B5EF4-FFF2-40B4-BE49-F238E27FC236}">
                <a16:creationId xmlns:a16="http://schemas.microsoft.com/office/drawing/2014/main" id="{39716E63-58EB-41F1-99A3-31C2E6064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33297">
            <a:off x="4924425" y="382588"/>
            <a:ext cx="3856038"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108" name="Picture 4" descr="数据结构本科主教材">
            <a:extLst>
              <a:ext uri="{FF2B5EF4-FFF2-40B4-BE49-F238E27FC236}">
                <a16:creationId xmlns:a16="http://schemas.microsoft.com/office/drawing/2014/main" id="{A643E308-6F0A-487D-939C-468F8CA73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060575"/>
            <a:ext cx="3744912"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109" name="AutoShape 5">
            <a:extLst>
              <a:ext uri="{FF2B5EF4-FFF2-40B4-BE49-F238E27FC236}">
                <a16:creationId xmlns:a16="http://schemas.microsoft.com/office/drawing/2014/main" id="{88F78AAB-1B52-447E-81ED-9F17AFCE5669}"/>
              </a:ext>
            </a:extLst>
          </p:cNvPr>
          <p:cNvSpPr>
            <a:spLocks noChangeArrowheads="1"/>
          </p:cNvSpPr>
          <p:nvPr/>
        </p:nvSpPr>
        <p:spPr bwMode="auto">
          <a:xfrm>
            <a:off x="287338" y="5265738"/>
            <a:ext cx="4392612" cy="1330325"/>
          </a:xfrm>
          <a:prstGeom prst="cloudCallout">
            <a:avLst>
              <a:gd name="adj1" fmla="val -14620"/>
              <a:gd name="adj2" fmla="val -21444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latin typeface="Times New Roman" panose="02020603050405020304" pitchFamily="18" charset="0"/>
              </a:rPr>
              <a:t>集体购买</a:t>
            </a:r>
            <a:r>
              <a:rPr lang="en-US" altLang="zh-CN" sz="2000" b="1">
                <a:latin typeface="Times New Roman" panose="02020603050405020304" pitchFamily="18" charset="0"/>
              </a:rPr>
              <a:t>, </a:t>
            </a:r>
            <a:r>
              <a:rPr lang="zh-CN" altLang="en-US" sz="2000" b="1">
                <a:latin typeface="Times New Roman" panose="02020603050405020304" pitchFamily="18" charset="0"/>
              </a:rPr>
              <a:t>出版社七折优惠</a:t>
            </a:r>
            <a:r>
              <a:rPr lang="en-US" altLang="zh-CN" sz="2000" b="1">
                <a:latin typeface="Times New Roman" panose="02020603050405020304" pitchFamily="18" charset="0"/>
              </a:rPr>
              <a:t>, </a:t>
            </a:r>
            <a:r>
              <a:rPr lang="zh-CN" altLang="en-US" sz="2000" b="1">
                <a:latin typeface="Times New Roman" panose="02020603050405020304" pitchFamily="18" charset="0"/>
              </a:rPr>
              <a:t>各班课代表统计需要数目用</a:t>
            </a:r>
            <a:r>
              <a:rPr lang="en-US" altLang="zh-CN" sz="2000" b="1">
                <a:latin typeface="Times New Roman" panose="02020603050405020304" pitchFamily="18" charset="0"/>
              </a:rPr>
              <a:t>Email</a:t>
            </a:r>
            <a:r>
              <a:rPr lang="zh-CN" altLang="en-US" sz="2000" b="1">
                <a:latin typeface="Times New Roman" panose="02020603050405020304" pitchFamily="18" charset="0"/>
              </a:rPr>
              <a:t>告诉我</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03109"/>
                                        </p:tgtEl>
                                        <p:attrNameLst>
                                          <p:attrName>style.visibility</p:attrName>
                                        </p:attrNameLst>
                                      </p:cBhvr>
                                      <p:to>
                                        <p:strVal val="visible"/>
                                      </p:to>
                                    </p:set>
                                    <p:anim calcmode="lin" valueType="num">
                                      <p:cBhvr additive="base">
                                        <p:cTn id="7" dur="2000" fill="hold"/>
                                        <p:tgtEl>
                                          <p:spTgt spid="303109"/>
                                        </p:tgtEl>
                                        <p:attrNameLst>
                                          <p:attrName>ppt_x</p:attrName>
                                        </p:attrNameLst>
                                      </p:cBhvr>
                                      <p:tavLst>
                                        <p:tav tm="0">
                                          <p:val>
                                            <p:strVal val="#ppt_x"/>
                                          </p:val>
                                        </p:tav>
                                        <p:tav tm="100000">
                                          <p:val>
                                            <p:strVal val="#ppt_x"/>
                                          </p:val>
                                        </p:tav>
                                      </p:tavLst>
                                    </p:anim>
                                    <p:anim calcmode="lin" valueType="num">
                                      <p:cBhvr additive="base">
                                        <p:cTn id="8" dur="2000" fill="hold"/>
                                        <p:tgtEl>
                                          <p:spTgt spid="3031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xit" presetSubtype="4" fill="hold" grpId="1" nodeType="clickEffect">
                                  <p:stCondLst>
                                    <p:cond delay="0"/>
                                  </p:stCondLst>
                                  <p:childTnLst>
                                    <p:animEffect transition="out" filter="wipe(down)">
                                      <p:cBhvr>
                                        <p:cTn id="12" dur="500"/>
                                        <p:tgtEl>
                                          <p:spTgt spid="303109"/>
                                        </p:tgtEl>
                                      </p:cBhvr>
                                    </p:animEffect>
                                    <p:set>
                                      <p:cBhvr>
                                        <p:cTn id="13" dur="1" fill="hold">
                                          <p:stCondLst>
                                            <p:cond delay="499"/>
                                          </p:stCondLst>
                                        </p:cTn>
                                        <p:tgtEl>
                                          <p:spTgt spid="303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9" grpId="0" animBg="1"/>
      <p:bldP spid="30310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53E5062F-8F5D-4DB4-A30D-5D1B6E0F15FD}"/>
              </a:ext>
            </a:extLst>
          </p:cNvPr>
          <p:cNvSpPr>
            <a:spLocks noGrp="1" noChangeArrowheads="1"/>
          </p:cNvSpPr>
          <p:nvPr>
            <p:ph type="title"/>
          </p:nvPr>
        </p:nvSpPr>
        <p:spPr>
          <a:xfrm>
            <a:off x="457200" y="457200"/>
            <a:ext cx="8229600" cy="955675"/>
          </a:xfrm>
        </p:spPr>
        <p:txBody>
          <a:bodyPr/>
          <a:lstStyle/>
          <a:p>
            <a:pPr algn="ctr"/>
            <a:r>
              <a:rPr lang="zh-CN" altLang="en-US" sz="4000" b="1">
                <a:solidFill>
                  <a:srgbClr val="CC0000"/>
                </a:solidFill>
                <a:effectLst>
                  <a:outerShdw blurRad="38100" dist="38100" dir="2700000" algn="tl">
                    <a:srgbClr val="C0C0C0"/>
                  </a:outerShdw>
                </a:effectLst>
                <a:ea typeface="华文新魏" panose="02010800040101010101" pitchFamily="2" charset="-122"/>
              </a:rPr>
              <a:t>实验上机</a:t>
            </a:r>
          </a:p>
        </p:txBody>
      </p:sp>
      <p:sp>
        <p:nvSpPr>
          <p:cNvPr id="296963" name="Rectangle 3">
            <a:extLst>
              <a:ext uri="{FF2B5EF4-FFF2-40B4-BE49-F238E27FC236}">
                <a16:creationId xmlns:a16="http://schemas.microsoft.com/office/drawing/2014/main" id="{AF7897D2-419E-4549-BC37-24B4FA474C97}"/>
              </a:ext>
            </a:extLst>
          </p:cNvPr>
          <p:cNvSpPr>
            <a:spLocks noGrp="1" noChangeArrowheads="1"/>
          </p:cNvSpPr>
          <p:nvPr>
            <p:ph type="body" idx="1"/>
          </p:nvPr>
        </p:nvSpPr>
        <p:spPr>
          <a:xfrm>
            <a:off x="663575" y="1341438"/>
            <a:ext cx="7869238" cy="5256212"/>
          </a:xfrm>
        </p:spPr>
        <p:txBody>
          <a:bodyPr/>
          <a:lstStyle/>
          <a:p>
            <a:pPr>
              <a:lnSpc>
                <a:spcPct val="105000"/>
              </a:lnSpc>
              <a:buClr>
                <a:srgbClr val="800080"/>
              </a:buClr>
              <a:buSzPct val="50000"/>
            </a:pPr>
            <a:r>
              <a:rPr lang="zh-CN" altLang="en-US" sz="2800" b="1">
                <a:solidFill>
                  <a:srgbClr val="000099"/>
                </a:solidFill>
                <a:latin typeface="Times New Roman" panose="02020603050405020304" pitchFamily="18" charset="0"/>
                <a:ea typeface="仿宋_GB2312" pitchFamily="49" charset="-122"/>
              </a:rPr>
              <a:t>在微机上使用</a:t>
            </a:r>
            <a:r>
              <a:rPr lang="en-US" altLang="zh-CN" sz="2800" b="1">
                <a:solidFill>
                  <a:srgbClr val="000099"/>
                </a:solidFill>
                <a:latin typeface="Times New Roman" panose="02020603050405020304" pitchFamily="18" charset="0"/>
                <a:ea typeface="仿宋_GB2312" pitchFamily="49" charset="-122"/>
              </a:rPr>
              <a:t>Borland C++ </a:t>
            </a:r>
            <a:r>
              <a:rPr lang="zh-CN" altLang="en-US" sz="2800" b="1">
                <a:solidFill>
                  <a:srgbClr val="000099"/>
                </a:solidFill>
                <a:latin typeface="Times New Roman" panose="02020603050405020304" pitchFamily="18" charset="0"/>
                <a:ea typeface="仿宋_GB2312" pitchFamily="49" charset="-122"/>
              </a:rPr>
              <a:t>或 </a:t>
            </a:r>
            <a:r>
              <a:rPr lang="en-US" altLang="zh-CN" sz="2800" b="1">
                <a:solidFill>
                  <a:srgbClr val="000099"/>
                </a:solidFill>
                <a:latin typeface="Times New Roman" panose="02020603050405020304" pitchFamily="18" charset="0"/>
                <a:ea typeface="仿宋_GB2312" pitchFamily="49" charset="-122"/>
              </a:rPr>
              <a:t>Visual C++ </a:t>
            </a:r>
            <a:r>
              <a:rPr lang="zh-CN" altLang="en-US" sz="2800" b="1">
                <a:solidFill>
                  <a:srgbClr val="000099"/>
                </a:solidFill>
                <a:latin typeface="Times New Roman" panose="02020603050405020304" pitchFamily="18" charset="0"/>
                <a:ea typeface="仿宋_GB2312" pitchFamily="49" charset="-122"/>
              </a:rPr>
              <a:t>都可以。前者的系统体积小些。但同一个源程序在这两个编译器上可能会出现不同的编译信息。</a:t>
            </a:r>
          </a:p>
          <a:p>
            <a:pPr>
              <a:lnSpc>
                <a:spcPct val="105000"/>
              </a:lnSpc>
              <a:buClr>
                <a:srgbClr val="800080"/>
              </a:buClr>
              <a:buSzPct val="50000"/>
            </a:pPr>
            <a:r>
              <a:rPr lang="zh-CN" altLang="en-US" sz="2800" b="1">
                <a:solidFill>
                  <a:srgbClr val="000099"/>
                </a:solidFill>
                <a:latin typeface="Times New Roman" panose="02020603050405020304" pitchFamily="18" charset="0"/>
                <a:ea typeface="仿宋_GB2312" pitchFamily="49" charset="-122"/>
              </a:rPr>
              <a:t>本着教学相长的精神，希望经常对教学效果作出反馈，以便及时改进教学方法。</a:t>
            </a:r>
          </a:p>
          <a:p>
            <a:pPr>
              <a:lnSpc>
                <a:spcPct val="105000"/>
              </a:lnSpc>
              <a:buClr>
                <a:srgbClr val="800080"/>
              </a:buClr>
              <a:buSzPct val="50000"/>
            </a:pPr>
            <a:r>
              <a:rPr lang="zh-CN" altLang="en-US" sz="2800" b="1">
                <a:solidFill>
                  <a:srgbClr val="000099"/>
                </a:solidFill>
                <a:latin typeface="Times New Roman" panose="02020603050405020304" pitchFamily="18" charset="0"/>
                <a:ea typeface="仿宋_GB2312" pitchFamily="49" charset="-122"/>
              </a:rPr>
              <a:t>学好一门课程，教师的引导固然十分重要，但主要靠学生的自身努力。课堂教学可以起到画龙点睛的作用，但只有不断练习，才能巩固、掌握课程的内容。因此，本课程要求同学积极独立完成所布置的习题。</a:t>
            </a:r>
            <a:endParaRPr lang="zh-CN" altLang="en-US" sz="2800">
              <a:solidFill>
                <a:srgbClr val="000099"/>
              </a:solidFill>
              <a:latin typeface="Times New Roman" panose="02020603050405020304" pitchFamily="18" charset="0"/>
              <a:ea typeface="仿宋_GB2312" pitchFamily="49" charset="-122"/>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DCAAA55F-386A-4C1D-9859-2B59F85EAAC8}"/>
              </a:ext>
            </a:extLst>
          </p:cNvPr>
          <p:cNvSpPr>
            <a:spLocks noGrp="1" noChangeArrowheads="1"/>
          </p:cNvSpPr>
          <p:nvPr>
            <p:ph type="title"/>
          </p:nvPr>
        </p:nvSpPr>
        <p:spPr>
          <a:xfrm>
            <a:off x="457200" y="457200"/>
            <a:ext cx="8229600" cy="955675"/>
          </a:xfrm>
        </p:spPr>
        <p:txBody>
          <a:bodyPr/>
          <a:lstStyle/>
          <a:p>
            <a:pPr algn="ctr"/>
            <a:r>
              <a:rPr lang="zh-CN" altLang="en-US" sz="4000" b="1">
                <a:solidFill>
                  <a:srgbClr val="CC0000"/>
                </a:solidFill>
                <a:ea typeface="华文新魏" panose="02010800040101010101" pitchFamily="2" charset="-122"/>
              </a:rPr>
              <a:t>课程学习要求</a:t>
            </a:r>
          </a:p>
        </p:txBody>
      </p:sp>
      <p:sp>
        <p:nvSpPr>
          <p:cNvPr id="299011" name="Rectangle 3">
            <a:extLst>
              <a:ext uri="{FF2B5EF4-FFF2-40B4-BE49-F238E27FC236}">
                <a16:creationId xmlns:a16="http://schemas.microsoft.com/office/drawing/2014/main" id="{E2C3BF99-38DA-4347-848C-C77066B0755A}"/>
              </a:ext>
            </a:extLst>
          </p:cNvPr>
          <p:cNvSpPr>
            <a:spLocks noGrp="1" noChangeArrowheads="1"/>
          </p:cNvSpPr>
          <p:nvPr>
            <p:ph type="body" idx="1"/>
          </p:nvPr>
        </p:nvSpPr>
        <p:spPr>
          <a:xfrm>
            <a:off x="735013" y="1341438"/>
            <a:ext cx="8013700" cy="4967287"/>
          </a:xfrm>
        </p:spPr>
        <p:txBody>
          <a:bodyPr/>
          <a:lstStyle/>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自觉预习、遵守纪律、认真听课、及时复习； </a:t>
            </a:r>
          </a:p>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按时、独立、认真地完成每次作业； </a:t>
            </a:r>
          </a:p>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完成作业方式： </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第</a:t>
            </a:r>
            <a:r>
              <a:rPr lang="en-US" altLang="zh-CN" sz="3000" b="1">
                <a:solidFill>
                  <a:schemeClr val="bg2"/>
                </a:solidFill>
                <a:latin typeface="Times New Roman" panose="02020603050405020304" pitchFamily="18" charset="0"/>
                <a:ea typeface="仿宋_GB2312" pitchFamily="49" charset="-122"/>
              </a:rPr>
              <a:t>5</a:t>
            </a:r>
            <a:r>
              <a:rPr lang="zh-CN" altLang="en-US" sz="3000" b="1">
                <a:solidFill>
                  <a:schemeClr val="bg2"/>
                </a:solidFill>
                <a:latin typeface="Times New Roman" panose="02020603050405020304" pitchFamily="18" charset="0"/>
                <a:ea typeface="仿宋_GB2312" pitchFamily="49" charset="-122"/>
              </a:rPr>
              <a:t>周、第</a:t>
            </a:r>
            <a:r>
              <a:rPr lang="en-US" altLang="zh-CN" sz="3000" b="1">
                <a:solidFill>
                  <a:schemeClr val="bg2"/>
                </a:solidFill>
                <a:latin typeface="Times New Roman" panose="02020603050405020304" pitchFamily="18" charset="0"/>
                <a:ea typeface="仿宋_GB2312" pitchFamily="49" charset="-122"/>
              </a:rPr>
              <a:t>9</a:t>
            </a:r>
            <a:r>
              <a:rPr lang="zh-CN" altLang="en-US" sz="3000" b="1">
                <a:solidFill>
                  <a:schemeClr val="bg2"/>
                </a:solidFill>
                <a:latin typeface="Times New Roman" panose="02020603050405020304" pitchFamily="18" charset="0"/>
                <a:ea typeface="仿宋_GB2312" pitchFamily="49" charset="-122"/>
              </a:rPr>
              <a:t>周、第</a:t>
            </a:r>
            <a:r>
              <a:rPr lang="en-US" altLang="zh-CN" sz="3000" b="1">
                <a:solidFill>
                  <a:schemeClr val="bg2"/>
                </a:solidFill>
                <a:latin typeface="Times New Roman" panose="02020603050405020304" pitchFamily="18" charset="0"/>
                <a:ea typeface="仿宋_GB2312" pitchFamily="49" charset="-122"/>
              </a:rPr>
              <a:t>13</a:t>
            </a:r>
            <a:r>
              <a:rPr lang="zh-CN" altLang="en-US" sz="3000" b="1">
                <a:solidFill>
                  <a:schemeClr val="bg2"/>
                </a:solidFill>
                <a:latin typeface="Times New Roman" panose="02020603050405020304" pitchFamily="18" charset="0"/>
                <a:ea typeface="仿宋_GB2312" pitchFamily="49" charset="-122"/>
              </a:rPr>
              <a:t>周和第</a:t>
            </a:r>
            <a:r>
              <a:rPr lang="en-US" altLang="zh-CN" sz="3000" b="1">
                <a:solidFill>
                  <a:schemeClr val="bg2"/>
                </a:solidFill>
                <a:latin typeface="Times New Roman" panose="02020603050405020304" pitchFamily="18" charset="0"/>
                <a:ea typeface="仿宋_GB2312" pitchFamily="49" charset="-122"/>
              </a:rPr>
              <a:t>17</a:t>
            </a:r>
            <a:r>
              <a:rPr lang="zh-CN" altLang="en-US" sz="3000" b="1">
                <a:solidFill>
                  <a:schemeClr val="bg2"/>
                </a:solidFill>
                <a:latin typeface="Times New Roman" panose="02020603050405020304" pitchFamily="18" charset="0"/>
                <a:ea typeface="仿宋_GB2312" pitchFamily="49" charset="-122"/>
              </a:rPr>
              <a:t>周提交作业； </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作业分两部分：</a:t>
            </a:r>
          </a:p>
          <a:p>
            <a:pPr marL="1371600" lvl="2" indent="-457200">
              <a:lnSpc>
                <a:spcPct val="105000"/>
              </a:lnSpc>
              <a:buClr>
                <a:srgbClr val="008000"/>
              </a:buClr>
              <a:buSzTx/>
              <a:buFont typeface="Wingdings" panose="05000000000000000000" pitchFamily="2" charset="2"/>
              <a:buAutoNum type="circleNumDbPlain"/>
            </a:pPr>
            <a:r>
              <a:rPr lang="zh-CN" altLang="en-US" sz="3000" b="1">
                <a:solidFill>
                  <a:schemeClr val="bg2"/>
                </a:solidFill>
                <a:latin typeface="Times New Roman" panose="02020603050405020304" pitchFamily="18" charset="0"/>
                <a:ea typeface="仿宋_GB2312" pitchFamily="49" charset="-122"/>
              </a:rPr>
              <a:t>第</a:t>
            </a:r>
            <a:r>
              <a:rPr lang="en-US" altLang="zh-CN" sz="3000" b="1">
                <a:solidFill>
                  <a:schemeClr val="bg2"/>
                </a:solidFill>
                <a:latin typeface="Times New Roman" panose="02020603050405020304" pitchFamily="18" charset="0"/>
                <a:ea typeface="仿宋_GB2312" pitchFamily="49" charset="-122"/>
              </a:rPr>
              <a:t>1</a:t>
            </a:r>
            <a:r>
              <a:rPr lang="zh-CN" altLang="en-US" sz="3000" b="1">
                <a:solidFill>
                  <a:schemeClr val="bg2"/>
                </a:solidFill>
                <a:latin typeface="Times New Roman" panose="02020603050405020304" pitchFamily="18" charset="0"/>
                <a:ea typeface="仿宋_GB2312" pitchFamily="49" charset="-122"/>
              </a:rPr>
              <a:t>部分是纸面作业，要求用笔写并不得复印和打印</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1287269A-6CE7-44AD-825F-D1EE63C59F5D}"/>
              </a:ext>
            </a:extLst>
          </p:cNvPr>
          <p:cNvSpPr>
            <a:spLocks noGrp="1" noChangeArrowheads="1"/>
          </p:cNvSpPr>
          <p:nvPr>
            <p:ph type="title"/>
          </p:nvPr>
        </p:nvSpPr>
        <p:spPr>
          <a:xfrm>
            <a:off x="457200" y="457200"/>
            <a:ext cx="8229600" cy="955675"/>
          </a:xfrm>
        </p:spPr>
        <p:txBody>
          <a:bodyPr/>
          <a:lstStyle/>
          <a:p>
            <a:pPr algn="ctr"/>
            <a:r>
              <a:rPr lang="zh-CN" altLang="en-US" sz="4000" b="1">
                <a:solidFill>
                  <a:srgbClr val="CC0000"/>
                </a:solidFill>
                <a:ea typeface="华文新魏" panose="02010800040101010101" pitchFamily="2" charset="-122"/>
              </a:rPr>
              <a:t>课程学习要求</a:t>
            </a:r>
          </a:p>
        </p:txBody>
      </p:sp>
      <p:sp>
        <p:nvSpPr>
          <p:cNvPr id="300035" name="Rectangle 3">
            <a:extLst>
              <a:ext uri="{FF2B5EF4-FFF2-40B4-BE49-F238E27FC236}">
                <a16:creationId xmlns:a16="http://schemas.microsoft.com/office/drawing/2014/main" id="{E68DFEEB-5C9B-41FB-B76B-50882BAFC877}"/>
              </a:ext>
            </a:extLst>
          </p:cNvPr>
          <p:cNvSpPr>
            <a:spLocks noGrp="1" noChangeArrowheads="1"/>
          </p:cNvSpPr>
          <p:nvPr>
            <p:ph type="body" idx="1"/>
          </p:nvPr>
        </p:nvSpPr>
        <p:spPr>
          <a:xfrm>
            <a:off x="735013" y="1341438"/>
            <a:ext cx="8013700" cy="4967287"/>
          </a:xfrm>
        </p:spPr>
        <p:txBody>
          <a:bodyPr/>
          <a:lstStyle/>
          <a:p>
            <a:pPr marL="1371600" lvl="2" indent="-457200">
              <a:lnSpc>
                <a:spcPct val="105000"/>
              </a:lnSpc>
              <a:buClr>
                <a:srgbClr val="008000"/>
              </a:buClr>
              <a:buSzTx/>
              <a:buFont typeface="Wingdings" panose="05000000000000000000" pitchFamily="2" charset="2"/>
              <a:buAutoNum type="circleNumDbPlain" startAt="2"/>
            </a:pPr>
            <a:r>
              <a:rPr lang="zh-CN" altLang="en-US" sz="3000" b="1">
                <a:solidFill>
                  <a:schemeClr val="bg2"/>
                </a:solidFill>
                <a:latin typeface="Times New Roman" panose="02020603050405020304" pitchFamily="18" charset="0"/>
                <a:ea typeface="仿宋_GB2312" pitchFamily="49" charset="-122"/>
              </a:rPr>
              <a:t>第</a:t>
            </a:r>
            <a:r>
              <a:rPr lang="en-US" altLang="zh-CN" sz="3000" b="1">
                <a:solidFill>
                  <a:schemeClr val="bg2"/>
                </a:solidFill>
                <a:latin typeface="Times New Roman" panose="02020603050405020304" pitchFamily="18" charset="0"/>
                <a:ea typeface="仿宋_GB2312" pitchFamily="49" charset="-122"/>
              </a:rPr>
              <a:t>2</a:t>
            </a:r>
            <a:r>
              <a:rPr lang="zh-CN" altLang="en-US" sz="3000" b="1">
                <a:solidFill>
                  <a:schemeClr val="bg2"/>
                </a:solidFill>
                <a:latin typeface="Times New Roman" panose="02020603050405020304" pitchFamily="18" charset="0"/>
                <a:ea typeface="仿宋_GB2312" pitchFamily="49" charset="-122"/>
              </a:rPr>
              <a:t>部分是上机作业，要求用</a:t>
            </a:r>
            <a:r>
              <a:rPr lang="en-US" altLang="zh-CN" sz="3000" b="1">
                <a:solidFill>
                  <a:schemeClr val="bg2"/>
                </a:solidFill>
                <a:latin typeface="Times New Roman" panose="02020603050405020304" pitchFamily="18" charset="0"/>
                <a:ea typeface="仿宋_GB2312" pitchFamily="49" charset="-122"/>
              </a:rPr>
              <a:t>C++</a:t>
            </a:r>
            <a:r>
              <a:rPr lang="zh-CN" altLang="en-US" sz="3000" b="1">
                <a:solidFill>
                  <a:schemeClr val="bg2"/>
                </a:solidFill>
                <a:latin typeface="Times New Roman" panose="02020603050405020304" pitchFamily="18" charset="0"/>
                <a:ea typeface="仿宋_GB2312" pitchFamily="49" charset="-122"/>
              </a:rPr>
              <a:t>语言编程实现，并通过网络学堂提交其源程序及可执行文件； </a:t>
            </a:r>
          </a:p>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成绩评定标准： </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纸面作业，占</a:t>
            </a:r>
            <a:r>
              <a:rPr lang="en-US" altLang="zh-CN" sz="3000" b="1">
                <a:solidFill>
                  <a:schemeClr val="bg2"/>
                </a:solidFill>
                <a:latin typeface="Times New Roman" panose="02020603050405020304" pitchFamily="18" charset="0"/>
                <a:ea typeface="仿宋_GB2312" pitchFamily="49" charset="-122"/>
              </a:rPr>
              <a:t>10%</a:t>
            </a:r>
            <a:r>
              <a:rPr lang="zh-CN" altLang="en-US" sz="3000" b="1">
                <a:solidFill>
                  <a:schemeClr val="bg2"/>
                </a:solidFill>
                <a:latin typeface="Times New Roman" panose="02020603050405020304" pitchFamily="18" charset="0"/>
                <a:ea typeface="仿宋_GB2312" pitchFamily="49" charset="-122"/>
              </a:rPr>
              <a:t>；</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上机作业，占</a:t>
            </a:r>
            <a:r>
              <a:rPr lang="en-US" altLang="zh-CN" sz="3000" b="1">
                <a:solidFill>
                  <a:schemeClr val="bg2"/>
                </a:solidFill>
                <a:latin typeface="Times New Roman" panose="02020603050405020304" pitchFamily="18" charset="0"/>
                <a:ea typeface="仿宋_GB2312" pitchFamily="49" charset="-122"/>
              </a:rPr>
              <a:t>22%</a:t>
            </a:r>
            <a:r>
              <a:rPr lang="zh-CN" altLang="en-US" sz="3000" b="1">
                <a:solidFill>
                  <a:schemeClr val="bg2"/>
                </a:solidFill>
                <a:latin typeface="Times New Roman" panose="02020603050405020304" pitchFamily="18" charset="0"/>
                <a:ea typeface="仿宋_GB2312" pitchFamily="49" charset="-122"/>
              </a:rPr>
              <a:t>；</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平时 </a:t>
            </a:r>
            <a:r>
              <a:rPr lang="en-US" altLang="zh-CN" sz="3000" b="1">
                <a:solidFill>
                  <a:schemeClr val="bg2"/>
                </a:solidFill>
                <a:latin typeface="Times New Roman" panose="02020603050405020304" pitchFamily="18" charset="0"/>
                <a:ea typeface="仿宋_GB2312" pitchFamily="49" charset="-122"/>
              </a:rPr>
              <a:t>4 </a:t>
            </a:r>
            <a:r>
              <a:rPr lang="zh-CN" altLang="en-US" sz="3000" b="1">
                <a:solidFill>
                  <a:schemeClr val="bg2"/>
                </a:solidFill>
                <a:latin typeface="Times New Roman" panose="02020603050405020304" pitchFamily="18" charset="0"/>
                <a:ea typeface="仿宋_GB2312" pitchFamily="49" charset="-122"/>
              </a:rPr>
              <a:t>次随堂测验（随机进行）取 </a:t>
            </a:r>
            <a:r>
              <a:rPr lang="en-US" altLang="zh-CN" sz="3000" b="1">
                <a:solidFill>
                  <a:schemeClr val="bg2"/>
                </a:solidFill>
                <a:latin typeface="Times New Roman" panose="02020603050405020304" pitchFamily="18" charset="0"/>
                <a:ea typeface="仿宋_GB2312" pitchFamily="49" charset="-122"/>
              </a:rPr>
              <a:t>3 </a:t>
            </a:r>
            <a:r>
              <a:rPr lang="zh-CN" altLang="en-US" sz="3000" b="1">
                <a:solidFill>
                  <a:schemeClr val="bg2"/>
                </a:solidFill>
                <a:latin typeface="Times New Roman" panose="02020603050405020304" pitchFamily="18" charset="0"/>
                <a:ea typeface="仿宋_GB2312" pitchFamily="49" charset="-122"/>
              </a:rPr>
              <a:t>次成绩好者，占</a:t>
            </a:r>
            <a:r>
              <a:rPr lang="en-US" altLang="zh-CN" sz="3000" b="1">
                <a:solidFill>
                  <a:schemeClr val="bg2"/>
                </a:solidFill>
                <a:latin typeface="Times New Roman" panose="02020603050405020304" pitchFamily="18" charset="0"/>
                <a:ea typeface="仿宋_GB2312" pitchFamily="49" charset="-122"/>
              </a:rPr>
              <a:t>18%</a:t>
            </a:r>
            <a:r>
              <a:rPr lang="zh-CN" altLang="en-US" sz="3000" b="1">
                <a:solidFill>
                  <a:schemeClr val="bg2"/>
                </a:solidFill>
                <a:latin typeface="Times New Roman" panose="02020603050405020304" pitchFamily="18" charset="0"/>
                <a:ea typeface="仿宋_GB2312" pitchFamily="49" charset="-122"/>
              </a:rPr>
              <a:t>；</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期末考试，占</a:t>
            </a:r>
            <a:r>
              <a:rPr lang="en-US" altLang="zh-CN" sz="3000" b="1">
                <a:solidFill>
                  <a:schemeClr val="bg2"/>
                </a:solidFill>
                <a:latin typeface="Times New Roman" panose="02020603050405020304" pitchFamily="18" charset="0"/>
                <a:ea typeface="仿宋_GB2312" pitchFamily="49" charset="-122"/>
              </a:rPr>
              <a:t>50%</a:t>
            </a:r>
            <a:r>
              <a:rPr lang="zh-CN" altLang="en-US" sz="3000" b="1">
                <a:solidFill>
                  <a:schemeClr val="bg2"/>
                </a:solidFill>
                <a:latin typeface="Times New Roman" panose="02020603050405020304" pitchFamily="18" charset="0"/>
                <a:ea typeface="仿宋_GB2312" pitchFamily="49" charset="-122"/>
              </a:rPr>
              <a:t>。</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4A844EFF-9011-4CEE-818A-C2E269D55366}"/>
              </a:ext>
            </a:extLst>
          </p:cNvPr>
          <p:cNvSpPr>
            <a:spLocks noGrp="1" noChangeArrowheads="1"/>
          </p:cNvSpPr>
          <p:nvPr>
            <p:ph type="title"/>
          </p:nvPr>
        </p:nvSpPr>
        <p:spPr>
          <a:xfrm>
            <a:off x="457200" y="457200"/>
            <a:ext cx="8229600" cy="955675"/>
          </a:xfrm>
        </p:spPr>
        <p:txBody>
          <a:bodyPr/>
          <a:lstStyle/>
          <a:p>
            <a:pPr algn="ctr"/>
            <a:r>
              <a:rPr lang="zh-CN" altLang="en-US" sz="4000" b="1">
                <a:solidFill>
                  <a:srgbClr val="CC0000"/>
                </a:solidFill>
                <a:ea typeface="华文新魏" panose="02010800040101010101" pitchFamily="2" charset="-122"/>
              </a:rPr>
              <a:t>教师信息</a:t>
            </a:r>
          </a:p>
        </p:txBody>
      </p:sp>
      <p:sp>
        <p:nvSpPr>
          <p:cNvPr id="301059" name="Rectangle 3">
            <a:extLst>
              <a:ext uri="{FF2B5EF4-FFF2-40B4-BE49-F238E27FC236}">
                <a16:creationId xmlns:a16="http://schemas.microsoft.com/office/drawing/2014/main" id="{8FA9107D-DF3E-423C-8FD3-1E2E52B6B35B}"/>
              </a:ext>
            </a:extLst>
          </p:cNvPr>
          <p:cNvSpPr>
            <a:spLocks noGrp="1" noChangeArrowheads="1"/>
          </p:cNvSpPr>
          <p:nvPr>
            <p:ph type="body" idx="1"/>
          </p:nvPr>
        </p:nvSpPr>
        <p:spPr>
          <a:xfrm>
            <a:off x="611188" y="1341438"/>
            <a:ext cx="8229600" cy="5111750"/>
          </a:xfrm>
        </p:spPr>
        <p:txBody>
          <a:bodyPr/>
          <a:lstStyle/>
          <a:p>
            <a:pPr>
              <a:lnSpc>
                <a:spcPct val="9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殷人昆，主讲教师</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62795589,    yinrk@tsinghua.edu.cn</a:t>
            </a:r>
          </a:p>
          <a:p>
            <a:pPr>
              <a:lnSpc>
                <a:spcPct val="9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王   宏，主讲教师</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62783860,    wanghong@tsinghua.edu.cn</a:t>
            </a:r>
          </a:p>
          <a:p>
            <a:pPr>
              <a:lnSpc>
                <a:spcPct val="9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王晓东，博士助教（负责</a:t>
            </a:r>
            <a:r>
              <a:rPr lang="en-US" altLang="zh-CN" sz="3000" b="1">
                <a:solidFill>
                  <a:srgbClr val="000099"/>
                </a:solidFill>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2</a:t>
            </a:r>
            <a:r>
              <a:rPr lang="zh-CN" altLang="en-US" sz="3000" b="1">
                <a:solidFill>
                  <a:srgbClr val="000099"/>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3</a:t>
            </a:r>
            <a:r>
              <a:rPr lang="zh-CN" altLang="en-US" sz="3000" b="1">
                <a:solidFill>
                  <a:srgbClr val="000099"/>
                </a:solidFill>
                <a:latin typeface="Times New Roman" panose="02020603050405020304" pitchFamily="18" charset="0"/>
                <a:ea typeface="仿宋_GB2312" pitchFamily="49" charset="-122"/>
              </a:rPr>
              <a:t>班）</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13910558186</a:t>
            </a:r>
            <a:r>
              <a:rPr lang="zh-CN" altLang="en-US" sz="3000" b="1">
                <a:solidFill>
                  <a:srgbClr val="000099"/>
                </a:solidFill>
                <a:latin typeface="Times New Roman" panose="02020603050405020304" pitchFamily="18" charset="0"/>
                <a:ea typeface="仿宋_GB2312" pitchFamily="49" charset="-122"/>
              </a:rPr>
              <a:t>，</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wangxiaodong03@mails.tsinghua.edu.cn</a:t>
            </a:r>
          </a:p>
          <a:p>
            <a:pPr>
              <a:lnSpc>
                <a:spcPct val="9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李智超，博士助教（负责</a:t>
            </a:r>
            <a:r>
              <a:rPr lang="en-US" altLang="zh-CN" sz="3000" b="1">
                <a:solidFill>
                  <a:srgbClr val="000099"/>
                </a:solidFill>
                <a:latin typeface="Times New Roman" panose="02020603050405020304" pitchFamily="18" charset="0"/>
                <a:ea typeface="仿宋_GB2312" pitchFamily="49" charset="-122"/>
              </a:rPr>
              <a:t>4</a:t>
            </a:r>
            <a:r>
              <a:rPr lang="zh-CN" altLang="en-US" sz="3000" b="1">
                <a:solidFill>
                  <a:srgbClr val="000099"/>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5</a:t>
            </a:r>
            <a:r>
              <a:rPr lang="zh-CN" altLang="en-US" sz="3000" b="1">
                <a:solidFill>
                  <a:srgbClr val="000099"/>
                </a:solidFill>
                <a:latin typeface="Times New Roman" panose="02020603050405020304" pitchFamily="18" charset="0"/>
                <a:ea typeface="仿宋_GB2312" pitchFamily="49" charset="-122"/>
              </a:rPr>
              <a:t>班及外系）</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13811944829</a:t>
            </a:r>
            <a:r>
              <a:rPr lang="zh-CN" altLang="en-US" sz="3000" b="1">
                <a:solidFill>
                  <a:srgbClr val="000099"/>
                </a:solidFill>
                <a:latin typeface="Times New Roman" panose="02020603050405020304" pitchFamily="18" charset="0"/>
                <a:ea typeface="仿宋_GB2312" pitchFamily="49" charset="-122"/>
              </a:rPr>
              <a:t>，</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lizhichaoxyz@sohu.com</a:t>
            </a: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185" name="Picture 9" descr="test2">
            <a:extLst>
              <a:ext uri="{FF2B5EF4-FFF2-40B4-BE49-F238E27FC236}">
                <a16:creationId xmlns:a16="http://schemas.microsoft.com/office/drawing/2014/main" id="{9A2D3C45-FC68-4F20-A63B-E2266FC0B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376363"/>
          </a:xfrm>
          <a:prstGeom prst="rect">
            <a:avLst/>
          </a:prstGeom>
          <a:noFill/>
          <a:extLst>
            <a:ext uri="{909E8E84-426E-40DD-AFC4-6F175D3DCCD1}">
              <a14:hiddenFill xmlns:a14="http://schemas.microsoft.com/office/drawing/2010/main">
                <a:solidFill>
                  <a:srgbClr val="FFFFFF"/>
                </a:solidFill>
              </a14:hiddenFill>
            </a:ext>
          </a:extLst>
        </p:spPr>
      </p:pic>
      <p:sp>
        <p:nvSpPr>
          <p:cNvPr id="306180" name="Rectangle 4">
            <a:extLst>
              <a:ext uri="{FF2B5EF4-FFF2-40B4-BE49-F238E27FC236}">
                <a16:creationId xmlns:a16="http://schemas.microsoft.com/office/drawing/2014/main" id="{08D7764E-EB45-46FF-AE3D-C5D77BC3A699}"/>
              </a:ext>
            </a:extLst>
          </p:cNvPr>
          <p:cNvSpPr>
            <a:spLocks noChangeArrowheads="1"/>
          </p:cNvSpPr>
          <p:nvPr/>
        </p:nvSpPr>
        <p:spPr bwMode="auto">
          <a:xfrm>
            <a:off x="2411413" y="2276475"/>
            <a:ext cx="61214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lIns="91425" tIns="45713" rIns="91425" bIns="45713" anchor="b"/>
          <a:lstStyle>
            <a:lvl1pPr algn="l">
              <a:defRPr sz="5000">
                <a:solidFill>
                  <a:srgbClr val="FFFFFF"/>
                </a:solidFill>
                <a:latin typeface="Arial" panose="020B0604020202020204" pitchFamily="34" charset="0"/>
                <a:ea typeface="宋体" panose="02010600030101010101" pitchFamily="2" charset="-122"/>
              </a:defRPr>
            </a:lvl1pPr>
            <a:lvl2pPr algn="l">
              <a:defRPr sz="5000">
                <a:solidFill>
                  <a:srgbClr val="FFFFFF"/>
                </a:solidFill>
                <a:latin typeface="Arial" panose="020B0604020202020204" pitchFamily="34" charset="0"/>
                <a:ea typeface="宋体" panose="02010600030101010101" pitchFamily="2" charset="-122"/>
              </a:defRPr>
            </a:lvl2pPr>
            <a:lvl3pPr algn="l">
              <a:defRPr sz="5000">
                <a:solidFill>
                  <a:srgbClr val="FFFFFF"/>
                </a:solidFill>
                <a:latin typeface="Arial" panose="020B0604020202020204" pitchFamily="34" charset="0"/>
                <a:ea typeface="宋体" panose="02010600030101010101" pitchFamily="2" charset="-122"/>
              </a:defRPr>
            </a:lvl3pPr>
            <a:lvl4pPr algn="l">
              <a:defRPr sz="5000">
                <a:solidFill>
                  <a:srgbClr val="FFFFFF"/>
                </a:solidFill>
                <a:latin typeface="Arial" panose="020B0604020202020204" pitchFamily="34" charset="0"/>
                <a:ea typeface="宋体" panose="02010600030101010101" pitchFamily="2" charset="-122"/>
              </a:defRPr>
            </a:lvl4pPr>
            <a:lvl5pPr algn="l">
              <a:defRPr sz="5000">
                <a:solidFill>
                  <a:srgbClr val="FFFFFF"/>
                </a:solidFill>
                <a:latin typeface="Arial" panose="020B0604020202020204" pitchFamily="34" charset="0"/>
                <a:ea typeface="宋体" panose="02010600030101010101" pitchFamily="2" charset="-122"/>
              </a:defRPr>
            </a:lvl5pPr>
            <a:lvl6pPr marL="4572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6pPr>
            <a:lvl7pPr marL="9144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7pPr>
            <a:lvl8pPr marL="13716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8pPr>
            <a:lvl9pPr marL="18288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9pPr>
          </a:lstStyle>
          <a:p>
            <a:r>
              <a:rPr lang="en-US" altLang="zh-CN">
                <a:solidFill>
                  <a:srgbClr val="9900FF"/>
                </a:solidFill>
              </a:rPr>
              <a:t>Thanks for Coming!</a:t>
            </a:r>
            <a:br>
              <a:rPr lang="en-US" altLang="zh-CN"/>
            </a:br>
            <a:br>
              <a:rPr lang="en-US" altLang="zh-CN" sz="1800"/>
            </a:br>
            <a:r>
              <a:rPr lang="zh-CN" altLang="en-US" b="1">
                <a:solidFill>
                  <a:srgbClr val="9900FF"/>
                </a:solidFill>
                <a:ea typeface="楷体_GB2312" panose="02010609030101010101" pitchFamily="49" charset="-122"/>
              </a:rPr>
              <a:t>谢谢</a:t>
            </a:r>
          </a:p>
        </p:txBody>
      </p:sp>
      <p:sp>
        <p:nvSpPr>
          <p:cNvPr id="306181" name="Text Box 5">
            <a:extLst>
              <a:ext uri="{FF2B5EF4-FFF2-40B4-BE49-F238E27FC236}">
                <a16:creationId xmlns:a16="http://schemas.microsoft.com/office/drawing/2014/main" id="{065E27AA-36E8-445D-A135-289D4093F975}"/>
              </a:ext>
            </a:extLst>
          </p:cNvPr>
          <p:cNvSpPr txBox="1">
            <a:spLocks noChangeArrowheads="1"/>
          </p:cNvSpPr>
          <p:nvPr/>
        </p:nvSpPr>
        <p:spPr bwMode="auto">
          <a:xfrm>
            <a:off x="974725" y="2784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endParaRPr lang="en-US" altLang="en-US" sz="2400">
              <a:latin typeface="Times New Roman" panose="02020603050405020304" pitchFamily="18" charset="0"/>
              <a:ea typeface="宋体" panose="02010600030101010101" pitchFamily="2" charset="-122"/>
            </a:endParaRPr>
          </a:p>
        </p:txBody>
      </p:sp>
      <p:pic>
        <p:nvPicPr>
          <p:cNvPr id="306182" name="Picture 6" descr="BAMBOG">
            <a:extLst>
              <a:ext uri="{FF2B5EF4-FFF2-40B4-BE49-F238E27FC236}">
                <a16:creationId xmlns:a16="http://schemas.microsoft.com/office/drawing/2014/main" id="{25BD0D7E-670C-48BE-80F9-0FABC8A0B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25" y="1143000"/>
            <a:ext cx="952500" cy="57150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pic>
        <p:nvPicPr>
          <p:cNvPr id="306183" name="Picture 7" descr="BAMBOG">
            <a:extLst>
              <a:ext uri="{FF2B5EF4-FFF2-40B4-BE49-F238E27FC236}">
                <a16:creationId xmlns:a16="http://schemas.microsoft.com/office/drawing/2014/main" id="{755C14C9-0B81-4491-ABA0-0C639ACE8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998538"/>
            <a:ext cx="952500" cy="57150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sp>
        <p:nvSpPr>
          <p:cNvPr id="306184" name="Text Box 8">
            <a:extLst>
              <a:ext uri="{FF2B5EF4-FFF2-40B4-BE49-F238E27FC236}">
                <a16:creationId xmlns:a16="http://schemas.microsoft.com/office/drawing/2014/main" id="{9054DED9-24DA-40CA-B9E8-74F8F8B0E139}"/>
              </a:ext>
            </a:extLst>
          </p:cNvPr>
          <p:cNvSpPr txBox="1">
            <a:spLocks noChangeArrowheads="1"/>
          </p:cNvSpPr>
          <p:nvPr/>
        </p:nvSpPr>
        <p:spPr bwMode="auto">
          <a:xfrm>
            <a:off x="4895850" y="4649788"/>
            <a:ext cx="2986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spAutoFit/>
          </a:bodyPr>
          <a:lstStyle/>
          <a:p>
            <a:pPr algn="l" eaLnBrk="0" hangingPunct="0"/>
            <a:r>
              <a:rPr lang="en-US" altLang="zh-CN" sz="3200" b="1">
                <a:solidFill>
                  <a:srgbClr val="9900FF"/>
                </a:solidFill>
                <a:ea typeface="楷体_GB2312" panose="02010609030101010101" pitchFamily="49" charset="-122"/>
              </a:rPr>
              <a:t>2006</a:t>
            </a:r>
            <a:r>
              <a:rPr lang="zh-CN" altLang="en-US" sz="3200" b="1">
                <a:solidFill>
                  <a:srgbClr val="9900FF"/>
                </a:solidFill>
                <a:ea typeface="楷体_GB2312" panose="02010609030101010101" pitchFamily="49" charset="-122"/>
              </a:rPr>
              <a:t>年</a:t>
            </a:r>
            <a:r>
              <a:rPr lang="en-US" altLang="zh-CN" sz="3200" b="1">
                <a:solidFill>
                  <a:srgbClr val="9900FF"/>
                </a:solidFill>
                <a:ea typeface="楷体_GB2312" panose="02010609030101010101" pitchFamily="49" charset="-122"/>
              </a:rPr>
              <a:t>2</a:t>
            </a:r>
            <a:r>
              <a:rPr lang="zh-CN" altLang="en-US" sz="3200" b="1">
                <a:solidFill>
                  <a:srgbClr val="9900FF"/>
                </a:solidFill>
                <a:ea typeface="楷体_GB2312" panose="02010609030101010101" pitchFamily="49" charset="-122"/>
              </a:rPr>
              <a:t>月</a:t>
            </a:r>
            <a:r>
              <a:rPr lang="en-US" altLang="zh-CN" sz="3200" b="1">
                <a:solidFill>
                  <a:srgbClr val="9900FF"/>
                </a:solidFill>
                <a:ea typeface="楷体_GB2312" panose="02010609030101010101" pitchFamily="49" charset="-122"/>
              </a:rPr>
              <a:t>20</a:t>
            </a:r>
            <a:r>
              <a:rPr lang="zh-CN" altLang="en-US" sz="3200" b="1">
                <a:solidFill>
                  <a:srgbClr val="9900FF"/>
                </a:solidFill>
                <a:ea typeface="楷体_GB2312" panose="02010609030101010101" pitchFamily="49" charset="-122"/>
              </a:rPr>
              <a:t>日</a:t>
            </a:r>
          </a:p>
        </p:txBody>
      </p:sp>
      <p:pic>
        <p:nvPicPr>
          <p:cNvPr id="306186" name="Picture 10" descr="hui2">
            <a:extLst>
              <a:ext uri="{FF2B5EF4-FFF2-40B4-BE49-F238E27FC236}">
                <a16:creationId xmlns:a16="http://schemas.microsoft.com/office/drawing/2014/main" id="{D65EA6DB-C89C-4AB1-825F-65CD51E22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008063" cy="971550"/>
          </a:xfrm>
          <a:prstGeom prst="rect">
            <a:avLst/>
          </a:prstGeom>
          <a:noFill/>
          <a:extLst>
            <a:ext uri="{909E8E84-426E-40DD-AFC4-6F175D3DCCD1}">
              <a14:hiddenFill xmlns:a14="http://schemas.microsoft.com/office/drawing/2010/main">
                <a:solidFill>
                  <a:srgbClr val="FFFFFF"/>
                </a:solidFill>
              </a14:hiddenFill>
            </a:ext>
          </a:extLst>
        </p:spPr>
      </p:pic>
      <p:sp>
        <p:nvSpPr>
          <p:cNvPr id="306187" name="Text Box 11">
            <a:extLst>
              <a:ext uri="{FF2B5EF4-FFF2-40B4-BE49-F238E27FC236}">
                <a16:creationId xmlns:a16="http://schemas.microsoft.com/office/drawing/2014/main" id="{C0ECA66E-1453-4E74-BEC0-B335A9135E3B}"/>
              </a:ext>
            </a:extLst>
          </p:cNvPr>
          <p:cNvSpPr txBox="1">
            <a:spLocks noChangeArrowheads="1"/>
          </p:cNvSpPr>
          <p:nvPr/>
        </p:nvSpPr>
        <p:spPr bwMode="auto">
          <a:xfrm>
            <a:off x="0" y="728663"/>
            <a:ext cx="830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5" tIns="45713" rIns="91425" bIns="45713">
            <a:spAutoFit/>
          </a:bodyPr>
          <a:lstStyle/>
          <a:p>
            <a:pPr algn="l" eaLnBrk="0" hangingPunct="0"/>
            <a:r>
              <a:rPr kumimoji="1" lang="en-US" altLang="zh-CN" sz="2400" b="1">
                <a:solidFill>
                  <a:srgbClr val="6600CC"/>
                </a:solidFill>
                <a:latin typeface="Tahoma" panose="020B0604030504040204" pitchFamily="34" charset="0"/>
                <a:ea typeface="宋体" panose="02010600030101010101" pitchFamily="2" charset="-122"/>
              </a:rPr>
              <a:t>THU</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41BF37D-257D-419F-B799-0ED002A75026}"/>
              </a:ext>
            </a:extLst>
          </p:cNvPr>
          <p:cNvSpPr>
            <a:spLocks noGrp="1" noChangeArrowheads="1"/>
          </p:cNvSpPr>
          <p:nvPr>
            <p:ph type="title"/>
          </p:nvPr>
        </p:nvSpPr>
        <p:spPr>
          <a:xfrm>
            <a:off x="468313" y="476250"/>
            <a:ext cx="8229600" cy="955675"/>
          </a:xfrm>
        </p:spPr>
        <p:txBody>
          <a:bodyPr/>
          <a:lstStyle/>
          <a:p>
            <a:pPr algn="ctr"/>
            <a:r>
              <a:rPr lang="zh-CN" altLang="en-US" sz="4000" b="1">
                <a:solidFill>
                  <a:srgbClr val="CC0000"/>
                </a:solidFill>
                <a:ea typeface="华文新魏" panose="02010800040101010101" pitchFamily="2" charset="-122"/>
              </a:rPr>
              <a:t>学习数据结构的背景</a:t>
            </a:r>
          </a:p>
        </p:txBody>
      </p:sp>
      <p:sp>
        <p:nvSpPr>
          <p:cNvPr id="7171" name="Rectangle 3">
            <a:extLst>
              <a:ext uri="{FF2B5EF4-FFF2-40B4-BE49-F238E27FC236}">
                <a16:creationId xmlns:a16="http://schemas.microsoft.com/office/drawing/2014/main" id="{52090311-6070-4FFE-A3C1-571A109D90EA}"/>
              </a:ext>
            </a:extLst>
          </p:cNvPr>
          <p:cNvSpPr>
            <a:spLocks noGrp="1" noChangeArrowheads="1"/>
          </p:cNvSpPr>
          <p:nvPr>
            <p:ph type="body" idx="1"/>
          </p:nvPr>
        </p:nvSpPr>
        <p:spPr>
          <a:xfrm>
            <a:off x="808038" y="1412875"/>
            <a:ext cx="7508875" cy="5256213"/>
          </a:xfrm>
        </p:spPr>
        <p:txBody>
          <a:bodyPr/>
          <a:lstStyle/>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计算机是一门研究用计算机进行信息表示和处理的科学。</a:t>
            </a:r>
          </a:p>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信息的表示和组织直接关系到信息处理程序的效率。随着计算机的普及，信息范围的拓宽，信息量的增加，使许多系统程序和应用程序的规模和复杂性增加。</a:t>
            </a:r>
          </a:p>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为了编写出一个“好”的程序，必须分析待处理对象的特征及各对象间存在的关系，这就是数据结构这门课所要研究的问题。</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FE0471D-CC68-4502-B8B1-3B70A08E74A5}"/>
              </a:ext>
            </a:extLst>
          </p:cNvPr>
          <p:cNvSpPr>
            <a:spLocks noGrp="1" noChangeArrowheads="1"/>
          </p:cNvSpPr>
          <p:nvPr>
            <p:ph type="title"/>
          </p:nvPr>
        </p:nvSpPr>
        <p:spPr>
          <a:xfrm>
            <a:off x="395288" y="457200"/>
            <a:ext cx="8229600" cy="884238"/>
          </a:xfrm>
        </p:spPr>
        <p:txBody>
          <a:bodyPr/>
          <a:lstStyle/>
          <a:p>
            <a:pPr algn="ctr"/>
            <a:r>
              <a:rPr lang="zh-CN" altLang="en-US" sz="4000" b="1">
                <a:solidFill>
                  <a:srgbClr val="CC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数据结构课程的形成和发展</a:t>
            </a:r>
            <a:r>
              <a:rPr lang="zh-CN" altLang="en-US"/>
              <a:t> </a:t>
            </a:r>
          </a:p>
        </p:txBody>
      </p:sp>
      <p:sp>
        <p:nvSpPr>
          <p:cNvPr id="34819" name="Rectangle 3">
            <a:extLst>
              <a:ext uri="{FF2B5EF4-FFF2-40B4-BE49-F238E27FC236}">
                <a16:creationId xmlns:a16="http://schemas.microsoft.com/office/drawing/2014/main" id="{F8C2FEDC-5392-4944-91C5-94B3F6DA8B12}"/>
              </a:ext>
            </a:extLst>
          </p:cNvPr>
          <p:cNvSpPr>
            <a:spLocks noGrp="1" noChangeArrowheads="1"/>
          </p:cNvSpPr>
          <p:nvPr>
            <p:ph type="body" idx="1"/>
          </p:nvPr>
        </p:nvSpPr>
        <p:spPr>
          <a:xfrm>
            <a:off x="735013" y="1412875"/>
            <a:ext cx="7940675" cy="4968875"/>
          </a:xfrm>
        </p:spPr>
        <p:txBody>
          <a:bodyPr/>
          <a:lstStyle/>
          <a:p>
            <a:pPr>
              <a:buClr>
                <a:srgbClr val="800080"/>
              </a:buClr>
              <a:buSzPct val="50000"/>
            </a:pPr>
            <a:r>
              <a:rPr lang="zh-CN" altLang="en-US" sz="3000" b="1" u="sng">
                <a:solidFill>
                  <a:srgbClr val="000099"/>
                </a:solidFill>
                <a:latin typeface="Times New Roman" panose="02020603050405020304" pitchFamily="18" charset="0"/>
                <a:ea typeface="仿宋_GB2312" pitchFamily="49" charset="-122"/>
              </a:rPr>
              <a:t>形成阶段</a:t>
            </a:r>
            <a:r>
              <a:rPr lang="zh-CN" altLang="en-US" sz="3000" b="1">
                <a:solidFill>
                  <a:srgbClr val="000099"/>
                </a:solidFill>
                <a:latin typeface="Times New Roman" panose="02020603050405020304" pitchFamily="18" charset="0"/>
                <a:ea typeface="仿宋_GB2312" pitchFamily="49" charset="-122"/>
              </a:rPr>
              <a:t>： </a:t>
            </a:r>
          </a:p>
          <a:p>
            <a:pPr>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60</a:t>
            </a:r>
            <a:r>
              <a:rPr lang="zh-CN" altLang="en-US" sz="3000" b="1">
                <a:solidFill>
                  <a:srgbClr val="000099"/>
                </a:solidFill>
                <a:latin typeface="Times New Roman" panose="02020603050405020304" pitchFamily="18" charset="0"/>
                <a:ea typeface="仿宋_GB2312" pitchFamily="49" charset="-122"/>
              </a:rPr>
              <a:t>年代初期，“数据结构”有关的内容散见于操作系统、编译原理和表处理语言等课程。</a:t>
            </a:r>
            <a:r>
              <a:rPr lang="en-US" altLang="zh-CN" sz="3000" b="1">
                <a:solidFill>
                  <a:srgbClr val="000099"/>
                </a:solidFill>
                <a:latin typeface="Times New Roman" panose="02020603050405020304" pitchFamily="18" charset="0"/>
                <a:ea typeface="仿宋_GB2312" pitchFamily="49" charset="-122"/>
              </a:rPr>
              <a:t>1968</a:t>
            </a:r>
            <a:r>
              <a:rPr lang="zh-CN" altLang="en-US" sz="3000" b="1">
                <a:solidFill>
                  <a:srgbClr val="000099"/>
                </a:solidFill>
                <a:latin typeface="Times New Roman" panose="02020603050405020304" pitchFamily="18" charset="0"/>
                <a:ea typeface="仿宋_GB2312" pitchFamily="49" charset="-122"/>
              </a:rPr>
              <a:t>年，“数据结构”被列入美国一些大学计算机科学系的教学计划。</a:t>
            </a:r>
          </a:p>
          <a:p>
            <a:pPr>
              <a:buClr>
                <a:srgbClr val="800080"/>
              </a:buClr>
              <a:buSzPct val="50000"/>
            </a:pPr>
            <a:r>
              <a:rPr lang="zh-CN" altLang="en-US" sz="3000" b="1" u="sng">
                <a:solidFill>
                  <a:srgbClr val="000099"/>
                </a:solidFill>
                <a:latin typeface="Times New Roman" panose="02020603050405020304" pitchFamily="18" charset="0"/>
                <a:ea typeface="仿宋_GB2312" pitchFamily="49" charset="-122"/>
              </a:rPr>
              <a:t>发展阶段</a:t>
            </a:r>
            <a:r>
              <a:rPr lang="zh-CN" altLang="en-US" sz="3000" b="1">
                <a:solidFill>
                  <a:srgbClr val="000099"/>
                </a:solidFill>
                <a:latin typeface="Times New Roman" panose="02020603050405020304" pitchFamily="18" charset="0"/>
                <a:ea typeface="仿宋_GB2312" pitchFamily="49" charset="-122"/>
              </a:rPr>
              <a:t>： </a:t>
            </a:r>
          </a:p>
          <a:p>
            <a:pPr>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数据结构的概念不断扩充，包括了网络、集合代数论、关系等“离散数学结构”的内容。 </a:t>
            </a:r>
          </a:p>
          <a:p>
            <a:pPr>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70</a:t>
            </a:r>
            <a:r>
              <a:rPr lang="zh-CN" altLang="en-US" sz="3000" b="1">
                <a:solidFill>
                  <a:srgbClr val="000099"/>
                </a:solidFill>
                <a:latin typeface="Times New Roman" panose="02020603050405020304" pitchFamily="18" charset="0"/>
                <a:ea typeface="仿宋_GB2312" pitchFamily="49" charset="-122"/>
              </a:rPr>
              <a:t>年代后期，我国高校陆续开设该课程。</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FF">
                <a:gamma/>
                <a:shade val="25882"/>
                <a:invGamma/>
              </a:srgbClr>
            </a:gs>
            <a:gs pos="50000">
              <a:srgbClr val="0000FF"/>
            </a:gs>
            <a:gs pos="100000">
              <a:srgbClr val="0000FF">
                <a:gamma/>
                <a:shade val="25882"/>
                <a:invGamma/>
              </a:srgbClr>
            </a:gs>
          </a:gsLst>
          <a:lin ang="5400000" scaled="1"/>
        </a:gra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5E88339-91C2-424A-B67B-22738A50E182}"/>
              </a:ext>
            </a:extLst>
          </p:cNvPr>
          <p:cNvSpPr>
            <a:spLocks noGrp="1" noChangeArrowheads="1"/>
          </p:cNvSpPr>
          <p:nvPr>
            <p:ph type="title"/>
          </p:nvPr>
        </p:nvSpPr>
        <p:spPr>
          <a:xfrm>
            <a:off x="468313" y="546100"/>
            <a:ext cx="8229600" cy="1011238"/>
          </a:xfrm>
        </p:spPr>
        <p:txBody>
          <a:bodyPr/>
          <a:lstStyle/>
          <a:p>
            <a:pPr algn="ctr"/>
            <a:r>
              <a:rPr lang="zh-CN" altLang="en-US" sz="4000" b="1">
                <a:solidFill>
                  <a:srgbClr val="FFFF66"/>
                </a:solidFill>
                <a:ea typeface="华文新魏" panose="02010800040101010101" pitchFamily="2" charset="-122"/>
              </a:rPr>
              <a:t>数据结构课程的地位</a:t>
            </a:r>
            <a:r>
              <a:rPr lang="zh-CN" altLang="en-US"/>
              <a:t> </a:t>
            </a:r>
          </a:p>
        </p:txBody>
      </p:sp>
      <p:sp>
        <p:nvSpPr>
          <p:cNvPr id="35843" name="Rectangle 3">
            <a:extLst>
              <a:ext uri="{FF2B5EF4-FFF2-40B4-BE49-F238E27FC236}">
                <a16:creationId xmlns:a16="http://schemas.microsoft.com/office/drawing/2014/main" id="{5EDB1FEE-DB84-4ECA-BC1E-6FDDF04388D4}"/>
              </a:ext>
            </a:extLst>
          </p:cNvPr>
          <p:cNvSpPr>
            <a:spLocks noGrp="1" noChangeArrowheads="1"/>
          </p:cNvSpPr>
          <p:nvPr>
            <p:ph type="body" idx="1"/>
          </p:nvPr>
        </p:nvSpPr>
        <p:spPr>
          <a:xfrm>
            <a:off x="736600" y="1557338"/>
            <a:ext cx="8012113" cy="1223962"/>
          </a:xfrm>
        </p:spPr>
        <p:txBody>
          <a:bodyPr/>
          <a:lstStyle/>
          <a:p>
            <a:pPr>
              <a:lnSpc>
                <a:spcPct val="105000"/>
              </a:lnSpc>
              <a:buClr>
                <a:srgbClr val="800080"/>
              </a:buClr>
              <a:buSzPct val="50000"/>
            </a:pPr>
            <a:r>
              <a:rPr lang="zh-CN" altLang="en-US" sz="3000" b="1">
                <a:solidFill>
                  <a:srgbClr val="FFFF66"/>
                </a:solidFill>
                <a:effectLst>
                  <a:outerShdw blurRad="38100" dist="38100" dir="2700000" algn="tl">
                    <a:srgbClr val="000000"/>
                  </a:outerShdw>
                </a:effectLst>
                <a:ea typeface="仿宋_GB2312" pitchFamily="49" charset="-122"/>
              </a:rPr>
              <a:t>是介于数学、计算机硬件和计算机软件三者之间的一门核心课程</a:t>
            </a:r>
            <a:r>
              <a:rPr kumimoji="1" lang="zh-CN" altLang="en-US" sz="3000" b="1">
                <a:solidFill>
                  <a:srgbClr val="FFFF66"/>
                </a:solidFill>
                <a:effectLst>
                  <a:outerShdw blurRad="38100" dist="38100" dir="2700000" algn="tl">
                    <a:srgbClr val="000000"/>
                  </a:outerShdw>
                </a:effectLst>
                <a:ea typeface="仿宋_GB2312" pitchFamily="49" charset="-122"/>
              </a:rPr>
              <a:t>数据结构课程的地位。</a:t>
            </a:r>
            <a:endParaRPr lang="zh-CN" altLang="en-US" sz="1800" b="1">
              <a:solidFill>
                <a:srgbClr val="FFFF66"/>
              </a:solidFill>
              <a:effectLst>
                <a:outerShdw blurRad="38100" dist="38100" dir="2700000" algn="tl">
                  <a:srgbClr val="000000"/>
                </a:outerShdw>
              </a:effectLst>
            </a:endParaRPr>
          </a:p>
        </p:txBody>
      </p:sp>
      <p:grpSp>
        <p:nvGrpSpPr>
          <p:cNvPr id="35864" name="Group 24">
            <a:extLst>
              <a:ext uri="{FF2B5EF4-FFF2-40B4-BE49-F238E27FC236}">
                <a16:creationId xmlns:a16="http://schemas.microsoft.com/office/drawing/2014/main" id="{823CFEE3-3828-49ED-B34A-EA7388A5AC46}"/>
              </a:ext>
            </a:extLst>
          </p:cNvPr>
          <p:cNvGrpSpPr>
            <a:grpSpLocks/>
          </p:cNvGrpSpPr>
          <p:nvPr/>
        </p:nvGrpSpPr>
        <p:grpSpPr bwMode="auto">
          <a:xfrm>
            <a:off x="755650" y="2997200"/>
            <a:ext cx="7686675" cy="3054350"/>
            <a:chOff x="476" y="1888"/>
            <a:chExt cx="4842" cy="1924"/>
          </a:xfrm>
        </p:grpSpPr>
        <p:sp>
          <p:nvSpPr>
            <p:cNvPr id="35854" name="Rectangle 14">
              <a:extLst>
                <a:ext uri="{FF2B5EF4-FFF2-40B4-BE49-F238E27FC236}">
                  <a16:creationId xmlns:a16="http://schemas.microsoft.com/office/drawing/2014/main" id="{7443C258-53CE-4142-A1E1-EC73DCB033AD}"/>
                </a:ext>
              </a:extLst>
            </p:cNvPr>
            <p:cNvSpPr>
              <a:spLocks noChangeArrowheads="1"/>
            </p:cNvSpPr>
            <p:nvPr/>
          </p:nvSpPr>
          <p:spPr bwMode="auto">
            <a:xfrm>
              <a:off x="4171" y="1933"/>
              <a:ext cx="676" cy="317"/>
            </a:xfrm>
            <a:prstGeom prst="rect">
              <a:avLst/>
            </a:prstGeom>
            <a:solidFill>
              <a:srgbClr val="FFFF99"/>
            </a:solidFill>
            <a:ln>
              <a:noFill/>
            </a:ln>
            <a:effectLst>
              <a:outerShdw dist="35921" dir="2700000" algn="ctr" rotWithShape="0">
                <a:srgbClr val="5F5F5F"/>
              </a:outerShdw>
            </a:effectLst>
            <a:extLst>
              <a:ext uri="{91240B29-F687-4F45-9708-019B960494DF}">
                <a14:hiddenLine xmlns:a14="http://schemas.microsoft.com/office/drawing/2010/main" w="9525">
                  <a:solidFill>
                    <a:srgbClr val="FFFFCC"/>
                  </a:solidFill>
                  <a:miter lim="800000"/>
                  <a:headEnd/>
                  <a:tailEnd/>
                </a14:hiddenLine>
              </a:ext>
            </a:extLst>
          </p:spPr>
          <p:txBody>
            <a:bodyPr>
              <a:spAutoFit/>
            </a:bodyPr>
            <a:lstStyle/>
            <a:p>
              <a:pPr>
                <a:lnSpc>
                  <a:spcPct val="90000"/>
                </a:lnSpc>
              </a:pPr>
              <a:r>
                <a:rPr lang="zh-CN" altLang="en-US" sz="3000" b="1">
                  <a:solidFill>
                    <a:schemeClr val="bg2"/>
                  </a:solidFill>
                </a:rPr>
                <a:t>关系</a:t>
              </a:r>
            </a:p>
          </p:txBody>
        </p:sp>
        <p:sp>
          <p:nvSpPr>
            <p:cNvPr id="35853" name="Rectangle 13">
              <a:extLst>
                <a:ext uri="{FF2B5EF4-FFF2-40B4-BE49-F238E27FC236}">
                  <a16:creationId xmlns:a16="http://schemas.microsoft.com/office/drawing/2014/main" id="{B078540D-6DBC-417B-ACB1-53EE2E396DB6}"/>
                </a:ext>
              </a:extLst>
            </p:cNvPr>
            <p:cNvSpPr>
              <a:spLocks noChangeArrowheads="1"/>
            </p:cNvSpPr>
            <p:nvPr/>
          </p:nvSpPr>
          <p:spPr bwMode="auto">
            <a:xfrm>
              <a:off x="4720" y="2717"/>
              <a:ext cx="598" cy="922"/>
            </a:xfrm>
            <a:prstGeom prst="rect">
              <a:avLst/>
            </a:prstGeom>
            <a:solidFill>
              <a:srgbClr val="FFFF99"/>
            </a:solidFill>
            <a:ln>
              <a:noFill/>
            </a:ln>
            <a:effectLst>
              <a:outerShdw dist="107763" dir="2700000" algn="ctr" rotWithShape="0">
                <a:srgbClr val="5F5F5F">
                  <a:alpha val="50000"/>
                </a:srgbClr>
              </a:outerShdw>
            </a:effectLst>
            <a:extLst>
              <a:ext uri="{91240B29-F687-4F45-9708-019B960494DF}">
                <a14:hiddenLine xmlns:a14="http://schemas.microsoft.com/office/drawing/2010/main" w="28575">
                  <a:solidFill>
                    <a:srgbClr val="000099"/>
                  </a:solidFill>
                  <a:miter lim="800000"/>
                  <a:headEnd/>
                  <a:tailEnd/>
                </a14:hiddenLine>
              </a:ext>
            </a:extLst>
          </p:spPr>
          <p:txBody>
            <a:bodyPr wrap="none">
              <a:spAutoFit/>
            </a:bodyPr>
            <a:lstStyle/>
            <a:p>
              <a:r>
                <a:rPr lang="zh-CN" altLang="en-US" sz="3000" b="1">
                  <a:solidFill>
                    <a:schemeClr val="bg2"/>
                  </a:solidFill>
                  <a:latin typeface="仿宋_GB2312" pitchFamily="49" charset="-122"/>
                </a:rPr>
                <a:t>对象</a:t>
              </a:r>
            </a:p>
            <a:p>
              <a:r>
                <a:rPr lang="zh-CN" altLang="en-US" sz="3000" b="1">
                  <a:solidFill>
                    <a:schemeClr val="bg2"/>
                  </a:solidFill>
                  <a:latin typeface="仿宋_GB2312" pitchFamily="49" charset="-122"/>
                </a:rPr>
                <a:t>关系</a:t>
              </a:r>
            </a:p>
            <a:p>
              <a:r>
                <a:rPr lang="zh-CN" altLang="en-US" sz="3000" b="1">
                  <a:solidFill>
                    <a:schemeClr val="bg2"/>
                  </a:solidFill>
                  <a:latin typeface="仿宋_GB2312" pitchFamily="49" charset="-122"/>
                </a:rPr>
                <a:t>操作</a:t>
              </a:r>
            </a:p>
          </p:txBody>
        </p:sp>
        <p:grpSp>
          <p:nvGrpSpPr>
            <p:cNvPr id="35849" name="Group 9">
              <a:extLst>
                <a:ext uri="{FF2B5EF4-FFF2-40B4-BE49-F238E27FC236}">
                  <a16:creationId xmlns:a16="http://schemas.microsoft.com/office/drawing/2014/main" id="{1372C3D9-C254-4476-96B5-2A39C742DEEC}"/>
                </a:ext>
              </a:extLst>
            </p:cNvPr>
            <p:cNvGrpSpPr>
              <a:grpSpLocks/>
            </p:cNvGrpSpPr>
            <p:nvPr/>
          </p:nvGrpSpPr>
          <p:grpSpPr bwMode="auto">
            <a:xfrm>
              <a:off x="1763" y="1888"/>
              <a:ext cx="2286" cy="1924"/>
              <a:chOff x="1488" y="1584"/>
              <a:chExt cx="2592" cy="2160"/>
            </a:xfrm>
          </p:grpSpPr>
          <p:sp>
            <p:nvSpPr>
              <p:cNvPr id="35852" name="Oval 12">
                <a:extLst>
                  <a:ext uri="{FF2B5EF4-FFF2-40B4-BE49-F238E27FC236}">
                    <a16:creationId xmlns:a16="http://schemas.microsoft.com/office/drawing/2014/main" id="{2E897FD5-C197-4BF1-A319-E16987D0A82B}"/>
                  </a:ext>
                </a:extLst>
              </p:cNvPr>
              <p:cNvSpPr>
                <a:spLocks noChangeArrowheads="1"/>
              </p:cNvSpPr>
              <p:nvPr/>
            </p:nvSpPr>
            <p:spPr bwMode="auto">
              <a:xfrm>
                <a:off x="2112" y="1584"/>
                <a:ext cx="1440" cy="1440"/>
              </a:xfrm>
              <a:prstGeom prst="ellipse">
                <a:avLst/>
              </a:prstGeom>
              <a:solidFill>
                <a:srgbClr val="FF9933">
                  <a:alpha val="50000"/>
                </a:srgbClr>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ltLang="en-US" sz="3200">
                  <a:solidFill>
                    <a:srgbClr val="FFFF99"/>
                  </a:solidFill>
                </a:endParaRPr>
              </a:p>
            </p:txBody>
          </p:sp>
          <p:sp>
            <p:nvSpPr>
              <p:cNvPr id="35851" name="Oval 11">
                <a:extLst>
                  <a:ext uri="{FF2B5EF4-FFF2-40B4-BE49-F238E27FC236}">
                    <a16:creationId xmlns:a16="http://schemas.microsoft.com/office/drawing/2014/main" id="{E5E8B653-D3B7-42BE-BAD5-FBBDE44CE1E7}"/>
                  </a:ext>
                </a:extLst>
              </p:cNvPr>
              <p:cNvSpPr>
                <a:spLocks noChangeArrowheads="1"/>
              </p:cNvSpPr>
              <p:nvPr/>
            </p:nvSpPr>
            <p:spPr bwMode="auto">
              <a:xfrm>
                <a:off x="1488" y="2304"/>
                <a:ext cx="1440" cy="1440"/>
              </a:xfrm>
              <a:prstGeom prst="ellipse">
                <a:avLst/>
              </a:prstGeom>
              <a:solidFill>
                <a:srgbClr val="FF9933">
                  <a:alpha val="50000"/>
                </a:srgbClr>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r>
                  <a:rPr lang="zh-CN" altLang="en-US" sz="3200" b="1">
                    <a:solidFill>
                      <a:srgbClr val="FFFF99"/>
                    </a:solidFill>
                    <a:effectLst>
                      <a:outerShdw blurRad="38100" dist="38100" dir="2700000" algn="tl">
                        <a:srgbClr val="000000"/>
                      </a:outerShdw>
                    </a:effectLst>
                    <a:latin typeface="Arial Narrow" panose="020B0606020202030204" pitchFamily="34" charset="0"/>
                  </a:rPr>
                  <a:t>软件   </a:t>
                </a:r>
                <a:endParaRPr lang="zh-CN" altLang="en-US" sz="3200">
                  <a:solidFill>
                    <a:srgbClr val="FFFF99"/>
                  </a:solidFill>
                </a:endParaRPr>
              </a:p>
            </p:txBody>
          </p:sp>
          <p:sp>
            <p:nvSpPr>
              <p:cNvPr id="35850" name="Oval 10">
                <a:extLst>
                  <a:ext uri="{FF2B5EF4-FFF2-40B4-BE49-F238E27FC236}">
                    <a16:creationId xmlns:a16="http://schemas.microsoft.com/office/drawing/2014/main" id="{9ADD41D9-FBF4-418E-AB42-DAD32A238E17}"/>
                  </a:ext>
                </a:extLst>
              </p:cNvPr>
              <p:cNvSpPr>
                <a:spLocks noChangeArrowheads="1"/>
              </p:cNvSpPr>
              <p:nvPr/>
            </p:nvSpPr>
            <p:spPr bwMode="auto">
              <a:xfrm>
                <a:off x="2640" y="2304"/>
                <a:ext cx="1440" cy="1440"/>
              </a:xfrm>
              <a:prstGeom prst="ellipse">
                <a:avLst/>
              </a:prstGeom>
              <a:solidFill>
                <a:srgbClr val="FF9933">
                  <a:alpha val="50000"/>
                </a:srgbClr>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r>
                  <a:rPr lang="en-US" altLang="zh-CN" sz="3200" b="1">
                    <a:solidFill>
                      <a:srgbClr val="FFFF99"/>
                    </a:solidFill>
                    <a:effectLst>
                      <a:outerShdw blurRad="38100" dist="38100" dir="2700000" algn="tl">
                        <a:srgbClr val="000000"/>
                      </a:outerShdw>
                    </a:effectLst>
                    <a:latin typeface="Arial Narrow" panose="020B0606020202030204" pitchFamily="34" charset="0"/>
                  </a:rPr>
                  <a:t>     </a:t>
                </a:r>
                <a:r>
                  <a:rPr lang="zh-CN" altLang="en-US" sz="3200" b="1">
                    <a:solidFill>
                      <a:srgbClr val="FFFF99"/>
                    </a:solidFill>
                    <a:effectLst>
                      <a:outerShdw blurRad="38100" dist="38100" dir="2700000" algn="tl">
                        <a:srgbClr val="000000"/>
                      </a:outerShdw>
                    </a:effectLst>
                    <a:latin typeface="Arial Narrow" panose="020B0606020202030204" pitchFamily="34" charset="0"/>
                  </a:rPr>
                  <a:t>硬件</a:t>
                </a:r>
                <a:endParaRPr lang="zh-CN" altLang="en-US" sz="3200">
                  <a:solidFill>
                    <a:srgbClr val="FFFF99"/>
                  </a:solidFill>
                </a:endParaRPr>
              </a:p>
            </p:txBody>
          </p:sp>
        </p:grpSp>
        <p:sp>
          <p:nvSpPr>
            <p:cNvPr id="35848" name="AutoShape 8">
              <a:extLst>
                <a:ext uri="{FF2B5EF4-FFF2-40B4-BE49-F238E27FC236}">
                  <a16:creationId xmlns:a16="http://schemas.microsoft.com/office/drawing/2014/main" id="{2A3A5BE9-EC80-4B04-A2D8-5CEC1B2B6482}"/>
                </a:ext>
              </a:extLst>
            </p:cNvPr>
            <p:cNvSpPr>
              <a:spLocks noChangeArrowheads="1"/>
            </p:cNvSpPr>
            <p:nvPr/>
          </p:nvSpPr>
          <p:spPr bwMode="auto">
            <a:xfrm rot="-1107502">
              <a:off x="3543" y="2101"/>
              <a:ext cx="624" cy="240"/>
            </a:xfrm>
            <a:prstGeom prst="leftRightArrow">
              <a:avLst>
                <a:gd name="adj1" fmla="val 50000"/>
                <a:gd name="adj2" fmla="val 52000"/>
              </a:avLst>
            </a:prstGeom>
            <a:solidFill>
              <a:srgbClr val="FF9933"/>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35847" name="AutoShape 7">
              <a:extLst>
                <a:ext uri="{FF2B5EF4-FFF2-40B4-BE49-F238E27FC236}">
                  <a16:creationId xmlns:a16="http://schemas.microsoft.com/office/drawing/2014/main" id="{AA3FEEBA-337A-4BA0-812B-FB1EF123136E}"/>
                </a:ext>
              </a:extLst>
            </p:cNvPr>
            <p:cNvSpPr>
              <a:spLocks noChangeArrowheads="1"/>
            </p:cNvSpPr>
            <p:nvPr/>
          </p:nvSpPr>
          <p:spPr bwMode="auto">
            <a:xfrm>
              <a:off x="4076" y="3054"/>
              <a:ext cx="624" cy="240"/>
            </a:xfrm>
            <a:prstGeom prst="leftRightArrow">
              <a:avLst>
                <a:gd name="adj1" fmla="val 50000"/>
                <a:gd name="adj2" fmla="val 52000"/>
              </a:avLst>
            </a:prstGeom>
            <a:solidFill>
              <a:srgbClr val="FF9933"/>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35846" name="AutoShape 6">
              <a:extLst>
                <a:ext uri="{FF2B5EF4-FFF2-40B4-BE49-F238E27FC236}">
                  <a16:creationId xmlns:a16="http://schemas.microsoft.com/office/drawing/2014/main" id="{43CD4067-41BE-46FE-9E48-FAF82735A54E}"/>
                </a:ext>
              </a:extLst>
            </p:cNvPr>
            <p:cNvSpPr>
              <a:spLocks noChangeArrowheads="1"/>
            </p:cNvSpPr>
            <p:nvPr/>
          </p:nvSpPr>
          <p:spPr bwMode="auto">
            <a:xfrm>
              <a:off x="1128" y="3054"/>
              <a:ext cx="624" cy="240"/>
            </a:xfrm>
            <a:prstGeom prst="leftRightArrow">
              <a:avLst>
                <a:gd name="adj1" fmla="val 50000"/>
                <a:gd name="adj2" fmla="val 52000"/>
              </a:avLst>
            </a:prstGeom>
            <a:solidFill>
              <a:srgbClr val="FF9933"/>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35845" name="Rectangle 5">
              <a:extLst>
                <a:ext uri="{FF2B5EF4-FFF2-40B4-BE49-F238E27FC236}">
                  <a16:creationId xmlns:a16="http://schemas.microsoft.com/office/drawing/2014/main" id="{F4DC0A31-DD32-4504-AF3C-B8A9B48CDE37}"/>
                </a:ext>
              </a:extLst>
            </p:cNvPr>
            <p:cNvSpPr>
              <a:spLocks noChangeArrowheads="1"/>
            </p:cNvSpPr>
            <p:nvPr/>
          </p:nvSpPr>
          <p:spPr bwMode="auto">
            <a:xfrm>
              <a:off x="476" y="2704"/>
              <a:ext cx="598" cy="922"/>
            </a:xfrm>
            <a:prstGeom prst="rect">
              <a:avLst/>
            </a:prstGeom>
            <a:solidFill>
              <a:srgbClr val="FFFF99"/>
            </a:solidFill>
            <a:ln>
              <a:noFill/>
            </a:ln>
            <a:effectLst>
              <a:outerShdw dist="35921" dir="2700000" algn="ctr" rotWithShape="0">
                <a:srgbClr val="5F5F5F">
                  <a:alpha val="50000"/>
                </a:srgbClr>
              </a:outerShdw>
            </a:effectLst>
            <a:extLst>
              <a:ext uri="{91240B29-F687-4F45-9708-019B960494DF}">
                <a14:hiddenLine xmlns:a14="http://schemas.microsoft.com/office/drawing/2010/main" w="28575">
                  <a:solidFill>
                    <a:srgbClr val="000099"/>
                  </a:solidFill>
                  <a:miter lim="800000"/>
                  <a:headEnd/>
                  <a:tailEnd/>
                </a14:hiddenLine>
              </a:ext>
            </a:extLst>
          </p:spPr>
          <p:txBody>
            <a:bodyPr wrap="none">
              <a:spAutoFit/>
            </a:bodyPr>
            <a:lstStyle/>
            <a:p>
              <a:r>
                <a:rPr lang="zh-CN" altLang="en-US" sz="3000" b="1">
                  <a:solidFill>
                    <a:srgbClr val="000099"/>
                  </a:solidFill>
                  <a:latin typeface="仿宋_GB2312" pitchFamily="49" charset="-122"/>
                </a:rPr>
                <a:t>对象</a:t>
              </a:r>
            </a:p>
            <a:p>
              <a:r>
                <a:rPr lang="zh-CN" altLang="en-US" sz="3000" b="1">
                  <a:solidFill>
                    <a:srgbClr val="000099"/>
                  </a:solidFill>
                  <a:latin typeface="仿宋_GB2312" pitchFamily="49" charset="-122"/>
                </a:rPr>
                <a:t>关系</a:t>
              </a:r>
            </a:p>
            <a:p>
              <a:r>
                <a:rPr lang="zh-CN" altLang="en-US" sz="3000" b="1">
                  <a:solidFill>
                    <a:srgbClr val="000099"/>
                  </a:solidFill>
                  <a:latin typeface="仿宋_GB2312" pitchFamily="49" charset="-122"/>
                </a:rPr>
                <a:t>操作</a:t>
              </a:r>
            </a:p>
          </p:txBody>
        </p:sp>
        <p:sp>
          <p:nvSpPr>
            <p:cNvPr id="35863" name="Text Box 23">
              <a:extLst>
                <a:ext uri="{FF2B5EF4-FFF2-40B4-BE49-F238E27FC236}">
                  <a16:creationId xmlns:a16="http://schemas.microsoft.com/office/drawing/2014/main" id="{39E1FF14-D235-439E-8A64-1C00F7413704}"/>
                </a:ext>
              </a:extLst>
            </p:cNvPr>
            <p:cNvSpPr txBox="1">
              <a:spLocks noChangeArrowheads="1"/>
            </p:cNvSpPr>
            <p:nvPr/>
          </p:nvSpPr>
          <p:spPr bwMode="auto">
            <a:xfrm>
              <a:off x="2608" y="2160"/>
              <a:ext cx="6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zh-CN" altLang="en-US" sz="3200" b="1">
                  <a:solidFill>
                    <a:srgbClr val="FFFF66"/>
                  </a:solidFill>
                </a:rPr>
                <a:t>数学</a:t>
              </a:r>
            </a:p>
          </p:txBody>
        </p:sp>
      </p:gr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E9D4E1E7-94D7-4C89-B33C-0C707344B314}"/>
              </a:ext>
            </a:extLst>
          </p:cNvPr>
          <p:cNvSpPr>
            <a:spLocks noGrp="1" noChangeArrowheads="1"/>
          </p:cNvSpPr>
          <p:nvPr>
            <p:ph type="body" idx="1"/>
          </p:nvPr>
        </p:nvSpPr>
        <p:spPr>
          <a:xfrm>
            <a:off x="663575" y="911225"/>
            <a:ext cx="7869238" cy="5470525"/>
          </a:xfrm>
        </p:spPr>
        <p:txBody>
          <a:bodyPr/>
          <a:lstStyle/>
          <a:p>
            <a:pPr>
              <a:buClr>
                <a:srgbClr val="800080"/>
              </a:buClr>
              <a:buSzPct val="50000"/>
            </a:pPr>
            <a:r>
              <a:rPr lang="zh-CN" altLang="en-US" sz="3000" b="1">
                <a:solidFill>
                  <a:schemeClr val="bg2"/>
                </a:solidFill>
                <a:latin typeface="Times New Roman" panose="02020603050405020304" pitchFamily="18" charset="0"/>
                <a:ea typeface="仿宋_GB2312" pitchFamily="49" charset="-122"/>
              </a:rPr>
              <a:t>数据结构是一门研究非数值计算的程序设计问题中计算机的操作对象及其之间关系与操作的学科。是介于数学、计算机硬件和计算机软件三者之间的一门核心课程，属于计算机学科中的一门综合性专业基础课程。</a:t>
            </a:r>
          </a:p>
          <a:p>
            <a:pPr>
              <a:buClr>
                <a:srgbClr val="800080"/>
              </a:buClr>
              <a:buSzPct val="50000"/>
            </a:pPr>
            <a:r>
              <a:rPr lang="zh-CN" altLang="en-US" sz="3000" b="1">
                <a:solidFill>
                  <a:schemeClr val="bg2"/>
                </a:solidFill>
                <a:latin typeface="Times New Roman" panose="02020603050405020304" pitchFamily="18" charset="0"/>
                <a:ea typeface="仿宋_GB2312" pitchFamily="49" charset="-122"/>
              </a:rPr>
              <a:t>它不仅是一般程序设计的基础，也是设计和实现编译程序、操作系统、数据库系统及其他系统程序和大型应用程序的重要基础。 </a:t>
            </a:r>
          </a:p>
          <a:p>
            <a:pPr>
              <a:buClr>
                <a:srgbClr val="800080"/>
              </a:buClr>
              <a:buSzPct val="50000"/>
            </a:pPr>
            <a:r>
              <a:rPr lang="zh-CN" altLang="en-US" sz="3000" b="1">
                <a:solidFill>
                  <a:schemeClr val="bg2"/>
                </a:solidFill>
                <a:latin typeface="Times New Roman" panose="02020603050405020304" pitchFamily="18" charset="0"/>
                <a:ea typeface="仿宋_GB2312" pitchFamily="49" charset="-122"/>
              </a:rPr>
              <a:t>该课程于</a:t>
            </a:r>
            <a:r>
              <a:rPr lang="en-US" altLang="zh-CN" sz="3000" b="1">
                <a:solidFill>
                  <a:schemeClr val="bg2"/>
                </a:solidFill>
                <a:latin typeface="Times New Roman" panose="02020603050405020304" pitchFamily="18" charset="0"/>
                <a:ea typeface="仿宋_GB2312" pitchFamily="49" charset="-122"/>
              </a:rPr>
              <a:t>1968</a:t>
            </a:r>
            <a:r>
              <a:rPr lang="zh-CN" altLang="en-US" sz="3000" b="1">
                <a:solidFill>
                  <a:schemeClr val="bg2"/>
                </a:solidFill>
                <a:latin typeface="Times New Roman" panose="02020603050405020304" pitchFamily="18" charset="0"/>
                <a:ea typeface="仿宋_GB2312" pitchFamily="49" charset="-122"/>
              </a:rPr>
              <a:t>年开始在国外作为一门独立课程设立，由美国唐</a:t>
            </a:r>
            <a:r>
              <a:rPr lang="en-US" altLang="zh-CN" sz="3000" b="1">
                <a:solidFill>
                  <a:schemeClr val="bg2"/>
                </a:solidFill>
                <a:latin typeface="Times New Roman" panose="02020603050405020304" pitchFamily="18" charset="0"/>
                <a:ea typeface="仿宋_GB2312" pitchFamily="49" charset="-122"/>
              </a:rPr>
              <a:t>·</a:t>
            </a:r>
            <a:r>
              <a:rPr lang="zh-CN" altLang="en-US" sz="3000" b="1">
                <a:solidFill>
                  <a:schemeClr val="bg2"/>
                </a:solidFill>
                <a:latin typeface="Times New Roman" panose="02020603050405020304" pitchFamily="18" charset="0"/>
                <a:ea typeface="仿宋_GB2312" pitchFamily="49" charset="-122"/>
              </a:rPr>
              <a:t>欧</a:t>
            </a:r>
            <a:r>
              <a:rPr lang="en-US" altLang="zh-CN" sz="3000" b="1">
                <a:solidFill>
                  <a:schemeClr val="bg2"/>
                </a:solidFill>
                <a:latin typeface="Times New Roman" panose="02020603050405020304" pitchFamily="18" charset="0"/>
                <a:ea typeface="仿宋_GB2312" pitchFamily="49" charset="-122"/>
              </a:rPr>
              <a:t>·</a:t>
            </a:r>
            <a:r>
              <a:rPr lang="zh-CN" altLang="en-US" sz="3000" b="1">
                <a:solidFill>
                  <a:schemeClr val="bg2"/>
                </a:solidFill>
                <a:latin typeface="Times New Roman" panose="02020603050405020304" pitchFamily="18" charset="0"/>
                <a:ea typeface="仿宋_GB2312" pitchFamily="49" charset="-122"/>
              </a:rPr>
              <a:t>克努特教授开创其最初体系。</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4210" name="Group 82">
            <a:extLst>
              <a:ext uri="{FF2B5EF4-FFF2-40B4-BE49-F238E27FC236}">
                <a16:creationId xmlns:a16="http://schemas.microsoft.com/office/drawing/2014/main" id="{39A605D2-57C7-4A6C-8694-6FEBEA37C6A7}"/>
              </a:ext>
            </a:extLst>
          </p:cNvPr>
          <p:cNvGrpSpPr>
            <a:grpSpLocks/>
          </p:cNvGrpSpPr>
          <p:nvPr/>
        </p:nvGrpSpPr>
        <p:grpSpPr bwMode="auto">
          <a:xfrm>
            <a:off x="250825" y="765175"/>
            <a:ext cx="8509000" cy="5132388"/>
            <a:chOff x="158" y="482"/>
            <a:chExt cx="5360" cy="3233"/>
          </a:xfrm>
        </p:grpSpPr>
        <p:grpSp>
          <p:nvGrpSpPr>
            <p:cNvPr id="304209" name="Group 81">
              <a:extLst>
                <a:ext uri="{FF2B5EF4-FFF2-40B4-BE49-F238E27FC236}">
                  <a16:creationId xmlns:a16="http://schemas.microsoft.com/office/drawing/2014/main" id="{D3205CF7-B5B9-4A6D-BF5B-C06BCB74868E}"/>
                </a:ext>
              </a:extLst>
            </p:cNvPr>
            <p:cNvGrpSpPr>
              <a:grpSpLocks/>
            </p:cNvGrpSpPr>
            <p:nvPr/>
          </p:nvGrpSpPr>
          <p:grpSpPr bwMode="auto">
            <a:xfrm>
              <a:off x="930" y="935"/>
              <a:ext cx="4039" cy="2291"/>
              <a:chOff x="930" y="935"/>
              <a:chExt cx="4039" cy="2291"/>
            </a:xfrm>
          </p:grpSpPr>
          <p:sp>
            <p:nvSpPr>
              <p:cNvPr id="304171" name="Line 43">
                <a:extLst>
                  <a:ext uri="{FF2B5EF4-FFF2-40B4-BE49-F238E27FC236}">
                    <a16:creationId xmlns:a16="http://schemas.microsoft.com/office/drawing/2014/main" id="{6B550943-3802-4A23-B209-2796285059D3}"/>
                  </a:ext>
                </a:extLst>
              </p:cNvPr>
              <p:cNvSpPr>
                <a:spLocks noChangeShapeType="1"/>
              </p:cNvSpPr>
              <p:nvPr/>
            </p:nvSpPr>
            <p:spPr bwMode="invGray">
              <a:xfrm flipH="1">
                <a:off x="2608" y="935"/>
                <a:ext cx="0" cy="449"/>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2" name="Line 44">
                <a:extLst>
                  <a:ext uri="{FF2B5EF4-FFF2-40B4-BE49-F238E27FC236}">
                    <a16:creationId xmlns:a16="http://schemas.microsoft.com/office/drawing/2014/main" id="{68185E8A-3339-4CB5-9745-359F433464C8}"/>
                  </a:ext>
                </a:extLst>
              </p:cNvPr>
              <p:cNvSpPr>
                <a:spLocks noChangeShapeType="1"/>
              </p:cNvSpPr>
              <p:nvPr/>
            </p:nvSpPr>
            <p:spPr bwMode="invGray">
              <a:xfrm flipH="1">
                <a:off x="1497" y="1502"/>
                <a:ext cx="1040" cy="592"/>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3" name="Line 45">
                <a:extLst>
                  <a:ext uri="{FF2B5EF4-FFF2-40B4-BE49-F238E27FC236}">
                    <a16:creationId xmlns:a16="http://schemas.microsoft.com/office/drawing/2014/main" id="{01771880-1DE3-42F2-9173-C03C13E73D97}"/>
                  </a:ext>
                </a:extLst>
              </p:cNvPr>
              <p:cNvSpPr>
                <a:spLocks noChangeShapeType="1"/>
              </p:cNvSpPr>
              <p:nvPr/>
            </p:nvSpPr>
            <p:spPr bwMode="invGray">
              <a:xfrm flipH="1">
                <a:off x="930" y="1525"/>
                <a:ext cx="1644" cy="1610"/>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4" name="Line 46">
                <a:extLst>
                  <a:ext uri="{FF2B5EF4-FFF2-40B4-BE49-F238E27FC236}">
                    <a16:creationId xmlns:a16="http://schemas.microsoft.com/office/drawing/2014/main" id="{901CBC41-6C16-454B-87D8-AB6F2EC3D32B}"/>
                  </a:ext>
                </a:extLst>
              </p:cNvPr>
              <p:cNvSpPr>
                <a:spLocks noChangeShapeType="1"/>
              </p:cNvSpPr>
              <p:nvPr/>
            </p:nvSpPr>
            <p:spPr bwMode="invGray">
              <a:xfrm flipH="1">
                <a:off x="2041" y="1548"/>
                <a:ext cx="553" cy="1657"/>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5" name="Line 47">
                <a:extLst>
                  <a:ext uri="{FF2B5EF4-FFF2-40B4-BE49-F238E27FC236}">
                    <a16:creationId xmlns:a16="http://schemas.microsoft.com/office/drawing/2014/main" id="{5EDF2EAA-5806-4B56-90BE-DE5C1512849A}"/>
                  </a:ext>
                </a:extLst>
              </p:cNvPr>
              <p:cNvSpPr>
                <a:spLocks noChangeShapeType="1"/>
              </p:cNvSpPr>
              <p:nvPr/>
            </p:nvSpPr>
            <p:spPr bwMode="invGray">
              <a:xfrm>
                <a:off x="2631" y="1548"/>
                <a:ext cx="448" cy="1589"/>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6" name="Line 48">
                <a:extLst>
                  <a:ext uri="{FF2B5EF4-FFF2-40B4-BE49-F238E27FC236}">
                    <a16:creationId xmlns:a16="http://schemas.microsoft.com/office/drawing/2014/main" id="{286F9EDD-A234-4256-85EB-8E9042BC5610}"/>
                  </a:ext>
                </a:extLst>
              </p:cNvPr>
              <p:cNvSpPr>
                <a:spLocks noChangeShapeType="1"/>
              </p:cNvSpPr>
              <p:nvPr/>
            </p:nvSpPr>
            <p:spPr bwMode="invGray">
              <a:xfrm>
                <a:off x="2653" y="1525"/>
                <a:ext cx="1342" cy="1269"/>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7" name="Line 49">
                <a:extLst>
                  <a:ext uri="{FF2B5EF4-FFF2-40B4-BE49-F238E27FC236}">
                    <a16:creationId xmlns:a16="http://schemas.microsoft.com/office/drawing/2014/main" id="{4ACF94F0-DA3A-45FD-9132-0554C6CAB5F7}"/>
                  </a:ext>
                </a:extLst>
              </p:cNvPr>
              <p:cNvSpPr>
                <a:spLocks noChangeShapeType="1"/>
              </p:cNvSpPr>
              <p:nvPr/>
            </p:nvSpPr>
            <p:spPr bwMode="invGray">
              <a:xfrm>
                <a:off x="2676" y="1502"/>
                <a:ext cx="2293" cy="1010"/>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8" name="Line 50">
                <a:extLst>
                  <a:ext uri="{FF2B5EF4-FFF2-40B4-BE49-F238E27FC236}">
                    <a16:creationId xmlns:a16="http://schemas.microsoft.com/office/drawing/2014/main" id="{1E8A3D67-A59E-4877-8B74-4F86FC6CA56D}"/>
                  </a:ext>
                </a:extLst>
              </p:cNvPr>
              <p:cNvSpPr>
                <a:spLocks noChangeShapeType="1"/>
              </p:cNvSpPr>
              <p:nvPr/>
            </p:nvSpPr>
            <p:spPr bwMode="invGray">
              <a:xfrm>
                <a:off x="2653" y="935"/>
                <a:ext cx="939" cy="504"/>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9" name="Line 51">
                <a:extLst>
                  <a:ext uri="{FF2B5EF4-FFF2-40B4-BE49-F238E27FC236}">
                    <a16:creationId xmlns:a16="http://schemas.microsoft.com/office/drawing/2014/main" id="{E3AFE504-F197-4961-8EB3-6972633DE2B3}"/>
                  </a:ext>
                </a:extLst>
              </p:cNvPr>
              <p:cNvSpPr>
                <a:spLocks noChangeShapeType="1"/>
              </p:cNvSpPr>
              <p:nvPr/>
            </p:nvSpPr>
            <p:spPr bwMode="invGray">
              <a:xfrm>
                <a:off x="3696" y="1570"/>
                <a:ext cx="370" cy="1195"/>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0" name="Line 52">
                <a:extLst>
                  <a:ext uri="{FF2B5EF4-FFF2-40B4-BE49-F238E27FC236}">
                    <a16:creationId xmlns:a16="http://schemas.microsoft.com/office/drawing/2014/main" id="{AC8EEDBC-C8CA-4A25-BE7D-BABCCA0F415B}"/>
                  </a:ext>
                </a:extLst>
              </p:cNvPr>
              <p:cNvSpPr>
                <a:spLocks noChangeShapeType="1"/>
              </p:cNvSpPr>
              <p:nvPr/>
            </p:nvSpPr>
            <p:spPr bwMode="invGray">
              <a:xfrm>
                <a:off x="1474" y="2228"/>
                <a:ext cx="521" cy="998"/>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1" name="Line 53">
                <a:extLst>
                  <a:ext uri="{FF2B5EF4-FFF2-40B4-BE49-F238E27FC236}">
                    <a16:creationId xmlns:a16="http://schemas.microsoft.com/office/drawing/2014/main" id="{FED671CB-EBF9-40C8-9D78-666FFD19D656}"/>
                  </a:ext>
                </a:extLst>
              </p:cNvPr>
              <p:cNvSpPr>
                <a:spLocks noChangeShapeType="1"/>
              </p:cNvSpPr>
              <p:nvPr/>
            </p:nvSpPr>
            <p:spPr bwMode="invGray">
              <a:xfrm>
                <a:off x="1519" y="2183"/>
                <a:ext cx="1497" cy="998"/>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grpSp>
        <p:grpSp>
          <p:nvGrpSpPr>
            <p:cNvPr id="304208" name="Group 80">
              <a:extLst>
                <a:ext uri="{FF2B5EF4-FFF2-40B4-BE49-F238E27FC236}">
                  <a16:creationId xmlns:a16="http://schemas.microsoft.com/office/drawing/2014/main" id="{600D19C8-57FC-42D5-B725-05F7DCE21DC2}"/>
                </a:ext>
              </a:extLst>
            </p:cNvPr>
            <p:cNvGrpSpPr>
              <a:grpSpLocks/>
            </p:cNvGrpSpPr>
            <p:nvPr/>
          </p:nvGrpSpPr>
          <p:grpSpPr bwMode="auto">
            <a:xfrm>
              <a:off x="158" y="482"/>
              <a:ext cx="5360" cy="3233"/>
              <a:chOff x="158" y="482"/>
              <a:chExt cx="5360" cy="3233"/>
            </a:xfrm>
          </p:grpSpPr>
          <p:sp>
            <p:nvSpPr>
              <p:cNvPr id="304183" name="Oval 55">
                <a:extLst>
                  <a:ext uri="{FF2B5EF4-FFF2-40B4-BE49-F238E27FC236}">
                    <a16:creationId xmlns:a16="http://schemas.microsoft.com/office/drawing/2014/main" id="{6725FAAA-A972-433D-973D-6087A6418C14}"/>
                  </a:ext>
                </a:extLst>
              </p:cNvPr>
              <p:cNvSpPr>
                <a:spLocks noChangeArrowheads="1"/>
              </p:cNvSpPr>
              <p:nvPr/>
            </p:nvSpPr>
            <p:spPr bwMode="invGray">
              <a:xfrm>
                <a:off x="1174" y="736"/>
                <a:ext cx="166"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4" name="Oval 56">
                <a:extLst>
                  <a:ext uri="{FF2B5EF4-FFF2-40B4-BE49-F238E27FC236}">
                    <a16:creationId xmlns:a16="http://schemas.microsoft.com/office/drawing/2014/main" id="{601AB856-EDB1-4C3A-A9D0-2D799A1C7145}"/>
                  </a:ext>
                </a:extLst>
              </p:cNvPr>
              <p:cNvSpPr>
                <a:spLocks noChangeArrowheads="1"/>
              </p:cNvSpPr>
              <p:nvPr/>
            </p:nvSpPr>
            <p:spPr bwMode="invGray">
              <a:xfrm>
                <a:off x="2522" y="788"/>
                <a:ext cx="167" cy="165"/>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5" name="Oval 57">
                <a:extLst>
                  <a:ext uri="{FF2B5EF4-FFF2-40B4-BE49-F238E27FC236}">
                    <a16:creationId xmlns:a16="http://schemas.microsoft.com/office/drawing/2014/main" id="{97A2A6AB-D5BB-4E16-8762-6A2DF6D60BBE}"/>
                  </a:ext>
                </a:extLst>
              </p:cNvPr>
              <p:cNvSpPr>
                <a:spLocks noChangeArrowheads="1"/>
              </p:cNvSpPr>
              <p:nvPr/>
            </p:nvSpPr>
            <p:spPr bwMode="invGray">
              <a:xfrm>
                <a:off x="4074" y="741"/>
                <a:ext cx="167"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6" name="Oval 58">
                <a:extLst>
                  <a:ext uri="{FF2B5EF4-FFF2-40B4-BE49-F238E27FC236}">
                    <a16:creationId xmlns:a16="http://schemas.microsoft.com/office/drawing/2014/main" id="{4DF86399-8658-4D57-8A76-0D5E34B1821A}"/>
                  </a:ext>
                </a:extLst>
              </p:cNvPr>
              <p:cNvSpPr>
                <a:spLocks noChangeArrowheads="1"/>
              </p:cNvSpPr>
              <p:nvPr/>
            </p:nvSpPr>
            <p:spPr bwMode="invGray">
              <a:xfrm>
                <a:off x="4316" y="1131"/>
                <a:ext cx="166"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7" name="Oval 59">
                <a:extLst>
                  <a:ext uri="{FF2B5EF4-FFF2-40B4-BE49-F238E27FC236}">
                    <a16:creationId xmlns:a16="http://schemas.microsoft.com/office/drawing/2014/main" id="{26955198-3F71-4F6E-955D-FEB3B83D192E}"/>
                  </a:ext>
                </a:extLst>
              </p:cNvPr>
              <p:cNvSpPr>
                <a:spLocks noChangeArrowheads="1"/>
              </p:cNvSpPr>
              <p:nvPr/>
            </p:nvSpPr>
            <p:spPr bwMode="invGray">
              <a:xfrm>
                <a:off x="1360" y="2069"/>
                <a:ext cx="166" cy="165"/>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8" name="Oval 60">
                <a:extLst>
                  <a:ext uri="{FF2B5EF4-FFF2-40B4-BE49-F238E27FC236}">
                    <a16:creationId xmlns:a16="http://schemas.microsoft.com/office/drawing/2014/main" id="{563FB74E-75D7-49F0-BE3D-2A9896603A5C}"/>
                  </a:ext>
                </a:extLst>
              </p:cNvPr>
              <p:cNvSpPr>
                <a:spLocks noChangeArrowheads="1"/>
              </p:cNvSpPr>
              <p:nvPr/>
            </p:nvSpPr>
            <p:spPr bwMode="invGray">
              <a:xfrm>
                <a:off x="792" y="3125"/>
                <a:ext cx="166"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9" name="Oval 61">
                <a:extLst>
                  <a:ext uri="{FF2B5EF4-FFF2-40B4-BE49-F238E27FC236}">
                    <a16:creationId xmlns:a16="http://schemas.microsoft.com/office/drawing/2014/main" id="{2E1245EE-4928-4A8B-80C7-A06CB506A3AD}"/>
                  </a:ext>
                </a:extLst>
              </p:cNvPr>
              <p:cNvSpPr>
                <a:spLocks noChangeArrowheads="1"/>
              </p:cNvSpPr>
              <p:nvPr/>
            </p:nvSpPr>
            <p:spPr bwMode="invGray">
              <a:xfrm>
                <a:off x="1927" y="3204"/>
                <a:ext cx="167" cy="165"/>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0" name="Oval 62">
                <a:extLst>
                  <a:ext uri="{FF2B5EF4-FFF2-40B4-BE49-F238E27FC236}">
                    <a16:creationId xmlns:a16="http://schemas.microsoft.com/office/drawing/2014/main" id="{C36651A8-2C93-4ABA-82F6-0D9A7DFA6788}"/>
                  </a:ext>
                </a:extLst>
              </p:cNvPr>
              <p:cNvSpPr>
                <a:spLocks noChangeArrowheads="1"/>
              </p:cNvSpPr>
              <p:nvPr/>
            </p:nvSpPr>
            <p:spPr bwMode="invGray">
              <a:xfrm>
                <a:off x="3000" y="3138"/>
                <a:ext cx="167"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1" name="Oval 63">
                <a:extLst>
                  <a:ext uri="{FF2B5EF4-FFF2-40B4-BE49-F238E27FC236}">
                    <a16:creationId xmlns:a16="http://schemas.microsoft.com/office/drawing/2014/main" id="{8124BD3D-1322-431E-B97F-84AB099472D7}"/>
                  </a:ext>
                </a:extLst>
              </p:cNvPr>
              <p:cNvSpPr>
                <a:spLocks noChangeArrowheads="1"/>
              </p:cNvSpPr>
              <p:nvPr/>
            </p:nvSpPr>
            <p:spPr bwMode="invGray">
              <a:xfrm>
                <a:off x="4967" y="2478"/>
                <a:ext cx="166"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2" name="Oval 64">
                <a:extLst>
                  <a:ext uri="{FF2B5EF4-FFF2-40B4-BE49-F238E27FC236}">
                    <a16:creationId xmlns:a16="http://schemas.microsoft.com/office/drawing/2014/main" id="{4AACB4DC-8715-4E77-9D30-8E8C5E81FC90}"/>
                  </a:ext>
                </a:extLst>
              </p:cNvPr>
              <p:cNvSpPr>
                <a:spLocks noChangeArrowheads="1"/>
              </p:cNvSpPr>
              <p:nvPr/>
            </p:nvSpPr>
            <p:spPr bwMode="invGray">
              <a:xfrm>
                <a:off x="3985" y="2762"/>
                <a:ext cx="167"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3" name="Oval 65">
                <a:extLst>
                  <a:ext uri="{FF2B5EF4-FFF2-40B4-BE49-F238E27FC236}">
                    <a16:creationId xmlns:a16="http://schemas.microsoft.com/office/drawing/2014/main" id="{129BB05B-73F2-4E35-91C7-EAA35078A351}"/>
                  </a:ext>
                </a:extLst>
              </p:cNvPr>
              <p:cNvSpPr>
                <a:spLocks noChangeArrowheads="1"/>
              </p:cNvSpPr>
              <p:nvPr/>
            </p:nvSpPr>
            <p:spPr bwMode="invGray">
              <a:xfrm>
                <a:off x="2522" y="1388"/>
                <a:ext cx="167" cy="165"/>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4" name="Oval 66">
                <a:extLst>
                  <a:ext uri="{FF2B5EF4-FFF2-40B4-BE49-F238E27FC236}">
                    <a16:creationId xmlns:a16="http://schemas.microsoft.com/office/drawing/2014/main" id="{D4CC91DD-6FC1-4053-AB2B-647BC437EB01}"/>
                  </a:ext>
                </a:extLst>
              </p:cNvPr>
              <p:cNvSpPr>
                <a:spLocks noChangeArrowheads="1"/>
              </p:cNvSpPr>
              <p:nvPr/>
            </p:nvSpPr>
            <p:spPr bwMode="invGray">
              <a:xfrm>
                <a:off x="3585" y="1408"/>
                <a:ext cx="166"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5" name="Text Box 67">
                <a:extLst>
                  <a:ext uri="{FF2B5EF4-FFF2-40B4-BE49-F238E27FC236}">
                    <a16:creationId xmlns:a16="http://schemas.microsoft.com/office/drawing/2014/main" id="{14545B42-F995-4984-BE4A-2AD7474B738D}"/>
                  </a:ext>
                </a:extLst>
              </p:cNvPr>
              <p:cNvSpPr txBox="1">
                <a:spLocks noChangeArrowheads="1"/>
              </p:cNvSpPr>
              <p:nvPr/>
            </p:nvSpPr>
            <p:spPr bwMode="invGray">
              <a:xfrm>
                <a:off x="1564" y="482"/>
                <a:ext cx="1001"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程序设计与</a:t>
                </a:r>
              </a:p>
              <a:p>
                <a:r>
                  <a:rPr lang="zh-CN" altLang="en-US" sz="2200" b="1">
                    <a:solidFill>
                      <a:srgbClr val="000080"/>
                    </a:solidFill>
                    <a:latin typeface="Times New Roman" panose="02020603050405020304" pitchFamily="18" charset="0"/>
                  </a:rPr>
                  <a:t>问题解决</a:t>
                </a:r>
                <a:endParaRPr lang="zh-CN" altLang="en-US" sz="2200" b="1"/>
              </a:p>
            </p:txBody>
          </p:sp>
          <p:sp>
            <p:nvSpPr>
              <p:cNvPr id="304196" name="Text Box 68">
                <a:extLst>
                  <a:ext uri="{FF2B5EF4-FFF2-40B4-BE49-F238E27FC236}">
                    <a16:creationId xmlns:a16="http://schemas.microsoft.com/office/drawing/2014/main" id="{FD7C4400-FE8A-4788-AF6B-9B63CD782633}"/>
                  </a:ext>
                </a:extLst>
              </p:cNvPr>
              <p:cNvSpPr txBox="1">
                <a:spLocks noChangeArrowheads="1"/>
              </p:cNvSpPr>
              <p:nvPr/>
            </p:nvSpPr>
            <p:spPr bwMode="invGray">
              <a:xfrm>
                <a:off x="1383" y="1208"/>
                <a:ext cx="1178"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r"/>
                <a:r>
                  <a:rPr lang="zh-CN" altLang="en-US" sz="2200" b="1">
                    <a:solidFill>
                      <a:srgbClr val="CC0000"/>
                    </a:solidFill>
                    <a:latin typeface="Times New Roman" panose="02020603050405020304" pitchFamily="18" charset="0"/>
                  </a:rPr>
                  <a:t>数据结构基础</a:t>
                </a:r>
                <a:endParaRPr lang="zh-CN" altLang="en-US" sz="2200" b="1">
                  <a:solidFill>
                    <a:srgbClr val="CC0000"/>
                  </a:solidFill>
                </a:endParaRPr>
              </a:p>
            </p:txBody>
          </p:sp>
          <p:sp>
            <p:nvSpPr>
              <p:cNvPr id="304197" name="Text Box 69">
                <a:extLst>
                  <a:ext uri="{FF2B5EF4-FFF2-40B4-BE49-F238E27FC236}">
                    <a16:creationId xmlns:a16="http://schemas.microsoft.com/office/drawing/2014/main" id="{A43B75A4-03DE-46C0-B4BB-D2509DEAC0F0}"/>
                  </a:ext>
                </a:extLst>
              </p:cNvPr>
              <p:cNvSpPr txBox="1">
                <a:spLocks noChangeArrowheads="1"/>
              </p:cNvSpPr>
              <p:nvPr/>
            </p:nvSpPr>
            <p:spPr bwMode="invGray">
              <a:xfrm>
                <a:off x="4236" y="676"/>
                <a:ext cx="602"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just"/>
                <a:r>
                  <a:rPr lang="zh-CN" altLang="en-US" sz="2200" b="1">
                    <a:solidFill>
                      <a:srgbClr val="000080"/>
                    </a:solidFill>
                    <a:latin typeface="Times New Roman" panose="02020603050405020304" pitchFamily="18" charset="0"/>
                  </a:rPr>
                  <a:t>数学 </a:t>
                </a:r>
                <a:r>
                  <a:rPr lang="en-US" altLang="zh-CN" sz="2200" b="1">
                    <a:solidFill>
                      <a:srgbClr val="000080"/>
                    </a:solidFill>
                    <a:latin typeface="Times New Roman" panose="02020603050405020304" pitchFamily="18" charset="0"/>
                  </a:rPr>
                  <a:t>1</a:t>
                </a:r>
                <a:endParaRPr lang="en-US" altLang="zh-CN" sz="2200" b="1">
                  <a:latin typeface="Times New Roman" panose="02020603050405020304" pitchFamily="18" charset="0"/>
                </a:endParaRPr>
              </a:p>
            </p:txBody>
          </p:sp>
          <p:sp>
            <p:nvSpPr>
              <p:cNvPr id="304198" name="Text Box 70">
                <a:extLst>
                  <a:ext uri="{FF2B5EF4-FFF2-40B4-BE49-F238E27FC236}">
                    <a16:creationId xmlns:a16="http://schemas.microsoft.com/office/drawing/2014/main" id="{4B838431-93AE-43FB-85C9-248DFD59BDF4}"/>
                  </a:ext>
                </a:extLst>
              </p:cNvPr>
              <p:cNvSpPr txBox="1">
                <a:spLocks noChangeArrowheads="1"/>
              </p:cNvSpPr>
              <p:nvPr/>
            </p:nvSpPr>
            <p:spPr bwMode="invGray">
              <a:xfrm>
                <a:off x="4512" y="1026"/>
                <a:ext cx="602"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just"/>
                <a:r>
                  <a:rPr lang="zh-CN" altLang="en-US" sz="2200" b="1">
                    <a:solidFill>
                      <a:srgbClr val="000080"/>
                    </a:solidFill>
                    <a:latin typeface="Times New Roman" panose="02020603050405020304" pitchFamily="18" charset="0"/>
                  </a:rPr>
                  <a:t>数学 </a:t>
                </a:r>
                <a:r>
                  <a:rPr lang="en-US" altLang="zh-CN" sz="2200" b="1">
                    <a:solidFill>
                      <a:srgbClr val="000080"/>
                    </a:solidFill>
                    <a:latin typeface="Times New Roman" panose="02020603050405020304" pitchFamily="18" charset="0"/>
                  </a:rPr>
                  <a:t>2</a:t>
                </a:r>
                <a:endParaRPr lang="en-US" altLang="zh-CN" sz="2200" b="1">
                  <a:latin typeface="Times New Roman" panose="02020603050405020304" pitchFamily="18" charset="0"/>
                </a:endParaRPr>
              </a:p>
            </p:txBody>
          </p:sp>
          <p:sp>
            <p:nvSpPr>
              <p:cNvPr id="304199" name="Text Box 71">
                <a:extLst>
                  <a:ext uri="{FF2B5EF4-FFF2-40B4-BE49-F238E27FC236}">
                    <a16:creationId xmlns:a16="http://schemas.microsoft.com/office/drawing/2014/main" id="{D44EFF67-DE18-4E47-BD59-96A646F5E136}"/>
                  </a:ext>
                </a:extLst>
              </p:cNvPr>
              <p:cNvSpPr txBox="1">
                <a:spLocks noChangeArrowheads="1"/>
              </p:cNvSpPr>
              <p:nvPr/>
            </p:nvSpPr>
            <p:spPr bwMode="invGray">
              <a:xfrm>
                <a:off x="3741" y="1344"/>
                <a:ext cx="1355"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just"/>
                <a:r>
                  <a:rPr lang="zh-CN" altLang="en-US" sz="2200" b="1">
                    <a:solidFill>
                      <a:srgbClr val="000080"/>
                    </a:solidFill>
                    <a:latin typeface="Times New Roman" panose="02020603050405020304" pitchFamily="18" charset="0"/>
                  </a:rPr>
                  <a:t>计算机科学基础</a:t>
                </a:r>
                <a:endParaRPr lang="zh-CN" altLang="en-US" sz="2200" b="1"/>
              </a:p>
            </p:txBody>
          </p:sp>
          <p:sp>
            <p:nvSpPr>
              <p:cNvPr id="304200" name="Text Box 72">
                <a:extLst>
                  <a:ext uri="{FF2B5EF4-FFF2-40B4-BE49-F238E27FC236}">
                    <a16:creationId xmlns:a16="http://schemas.microsoft.com/office/drawing/2014/main" id="{8C912699-CA8D-4573-8381-F935FE55F67A}"/>
                  </a:ext>
                </a:extLst>
              </p:cNvPr>
              <p:cNvSpPr txBox="1">
                <a:spLocks noChangeArrowheads="1"/>
              </p:cNvSpPr>
              <p:nvPr/>
            </p:nvSpPr>
            <p:spPr bwMode="invGray">
              <a:xfrm>
                <a:off x="294" y="1797"/>
                <a:ext cx="1001"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r"/>
                <a:r>
                  <a:rPr lang="zh-CN" altLang="en-US" sz="2200" b="1">
                    <a:solidFill>
                      <a:srgbClr val="000080"/>
                    </a:solidFill>
                    <a:latin typeface="Times New Roman" panose="02020603050405020304" pitchFamily="18" charset="0"/>
                  </a:rPr>
                  <a:t>计算机系统</a:t>
                </a:r>
              </a:p>
              <a:p>
                <a:pPr algn="r"/>
                <a:r>
                  <a:rPr lang="zh-CN" altLang="en-US" sz="2200" b="1">
                    <a:solidFill>
                      <a:srgbClr val="000080"/>
                    </a:solidFill>
                    <a:latin typeface="Times New Roman" panose="02020603050405020304" pitchFamily="18" charset="0"/>
                  </a:rPr>
                  <a:t>原理与汇编</a:t>
                </a:r>
                <a:endParaRPr lang="zh-CN" altLang="en-US" sz="2200" b="1"/>
              </a:p>
            </p:txBody>
          </p:sp>
          <p:sp>
            <p:nvSpPr>
              <p:cNvPr id="304201" name="Text Box 73">
                <a:extLst>
                  <a:ext uri="{FF2B5EF4-FFF2-40B4-BE49-F238E27FC236}">
                    <a16:creationId xmlns:a16="http://schemas.microsoft.com/office/drawing/2014/main" id="{2559E554-0651-4A14-BAD3-6D0FE63A8B90}"/>
                  </a:ext>
                </a:extLst>
              </p:cNvPr>
              <p:cNvSpPr txBox="1">
                <a:spLocks noChangeArrowheads="1"/>
              </p:cNvSpPr>
              <p:nvPr/>
            </p:nvSpPr>
            <p:spPr bwMode="invGray">
              <a:xfrm>
                <a:off x="158" y="2614"/>
                <a:ext cx="824"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CC0000"/>
                    </a:solidFill>
                    <a:latin typeface="Times New Roman" panose="02020603050405020304" pitchFamily="18" charset="0"/>
                  </a:rPr>
                  <a:t>算法与数</a:t>
                </a:r>
              </a:p>
              <a:p>
                <a:r>
                  <a:rPr lang="zh-CN" altLang="en-US" sz="2200" b="1">
                    <a:solidFill>
                      <a:srgbClr val="CC0000"/>
                    </a:solidFill>
                    <a:latin typeface="Times New Roman" panose="02020603050405020304" pitchFamily="18" charset="0"/>
                  </a:rPr>
                  <a:t>据结构</a:t>
                </a:r>
                <a:r>
                  <a:rPr lang="en-US" altLang="zh-CN" sz="2200" b="1">
                    <a:solidFill>
                      <a:srgbClr val="CC0000"/>
                    </a:solidFill>
                    <a:latin typeface="Times New Roman" panose="02020603050405020304" pitchFamily="18" charset="0"/>
                  </a:rPr>
                  <a:t>Ⅱ</a:t>
                </a:r>
                <a:endParaRPr lang="en-US" altLang="zh-CN" sz="2200" b="1">
                  <a:solidFill>
                    <a:srgbClr val="CC0000"/>
                  </a:solidFill>
                </a:endParaRPr>
              </a:p>
            </p:txBody>
          </p:sp>
          <p:sp>
            <p:nvSpPr>
              <p:cNvPr id="304202" name="Text Box 74">
                <a:extLst>
                  <a:ext uri="{FF2B5EF4-FFF2-40B4-BE49-F238E27FC236}">
                    <a16:creationId xmlns:a16="http://schemas.microsoft.com/office/drawing/2014/main" id="{0D937624-F474-4AA0-BCC2-FC884D5B5582}"/>
                  </a:ext>
                </a:extLst>
              </p:cNvPr>
              <p:cNvSpPr txBox="1">
                <a:spLocks noChangeArrowheads="1"/>
              </p:cNvSpPr>
              <p:nvPr/>
            </p:nvSpPr>
            <p:spPr bwMode="invGray">
              <a:xfrm>
                <a:off x="1011" y="3388"/>
                <a:ext cx="1532"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程序设计语言基础</a:t>
                </a:r>
                <a:endParaRPr lang="zh-CN" altLang="en-US" sz="2200" b="1"/>
              </a:p>
            </p:txBody>
          </p:sp>
          <p:sp>
            <p:nvSpPr>
              <p:cNvPr id="304203" name="Text Box 75">
                <a:extLst>
                  <a:ext uri="{FF2B5EF4-FFF2-40B4-BE49-F238E27FC236}">
                    <a16:creationId xmlns:a16="http://schemas.microsoft.com/office/drawing/2014/main" id="{ACD0DED4-723A-43D2-95B7-EF96619271EC}"/>
                  </a:ext>
                </a:extLst>
              </p:cNvPr>
              <p:cNvSpPr txBox="1">
                <a:spLocks noChangeArrowheads="1"/>
              </p:cNvSpPr>
              <p:nvPr/>
            </p:nvSpPr>
            <p:spPr bwMode="invGray">
              <a:xfrm>
                <a:off x="2787" y="3311"/>
                <a:ext cx="824"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操作系统</a:t>
                </a:r>
                <a:endParaRPr lang="zh-CN" altLang="en-US" sz="2200" b="1"/>
              </a:p>
            </p:txBody>
          </p:sp>
          <p:sp>
            <p:nvSpPr>
              <p:cNvPr id="304204" name="Text Box 76">
                <a:extLst>
                  <a:ext uri="{FF2B5EF4-FFF2-40B4-BE49-F238E27FC236}">
                    <a16:creationId xmlns:a16="http://schemas.microsoft.com/office/drawing/2014/main" id="{71054F1A-B1AE-4E28-8622-B0752BCA35CA}"/>
                  </a:ext>
                </a:extLst>
              </p:cNvPr>
              <p:cNvSpPr txBox="1">
                <a:spLocks noChangeArrowheads="1"/>
              </p:cNvSpPr>
              <p:nvPr/>
            </p:nvSpPr>
            <p:spPr bwMode="invGray">
              <a:xfrm>
                <a:off x="3549" y="2934"/>
                <a:ext cx="1001"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有穷自动机</a:t>
                </a:r>
                <a:endParaRPr lang="zh-CN" altLang="en-US" sz="2200" b="1"/>
              </a:p>
            </p:txBody>
          </p:sp>
          <p:sp>
            <p:nvSpPr>
              <p:cNvPr id="304205" name="Text Box 77">
                <a:extLst>
                  <a:ext uri="{FF2B5EF4-FFF2-40B4-BE49-F238E27FC236}">
                    <a16:creationId xmlns:a16="http://schemas.microsoft.com/office/drawing/2014/main" id="{1B9B7FE6-1D5C-4150-A2F1-287FF7D9E438}"/>
                  </a:ext>
                </a:extLst>
              </p:cNvPr>
              <p:cNvSpPr txBox="1">
                <a:spLocks noChangeArrowheads="1"/>
              </p:cNvSpPr>
              <p:nvPr/>
            </p:nvSpPr>
            <p:spPr bwMode="invGray">
              <a:xfrm>
                <a:off x="4694" y="2614"/>
                <a:ext cx="824"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计算机组</a:t>
                </a:r>
              </a:p>
              <a:p>
                <a:r>
                  <a:rPr lang="zh-CN" altLang="en-US" sz="2200" b="1">
                    <a:solidFill>
                      <a:srgbClr val="000080"/>
                    </a:solidFill>
                    <a:latin typeface="Times New Roman" panose="02020603050405020304" pitchFamily="18" charset="0"/>
                  </a:rPr>
                  <a:t>织与结构</a:t>
                </a:r>
                <a:endParaRPr lang="zh-CN" altLang="en-US" sz="2200" b="1"/>
              </a:p>
            </p:txBody>
          </p:sp>
        </p:grpSp>
      </p:grpSp>
      <p:sp>
        <p:nvSpPr>
          <p:cNvPr id="304207" name="Rectangle 79">
            <a:extLst>
              <a:ext uri="{FF2B5EF4-FFF2-40B4-BE49-F238E27FC236}">
                <a16:creationId xmlns:a16="http://schemas.microsoft.com/office/drawing/2014/main" id="{1602B2DB-86E6-41CF-93E6-65735470EF47}"/>
              </a:ext>
            </a:extLst>
          </p:cNvPr>
          <p:cNvSpPr>
            <a:spLocks noChangeArrowheads="1"/>
          </p:cNvSpPr>
          <p:nvPr/>
        </p:nvSpPr>
        <p:spPr bwMode="auto">
          <a:xfrm>
            <a:off x="1187450" y="5949950"/>
            <a:ext cx="71056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spAutoFit/>
          </a:bodyPr>
          <a:lstStyle/>
          <a:p>
            <a:pPr algn="l"/>
            <a:r>
              <a:rPr lang="zh-CN" altLang="en-US" sz="3600" b="1">
                <a:solidFill>
                  <a:srgbClr val="CC0000"/>
                </a:solidFill>
                <a:ea typeface="华文新魏" panose="02010800040101010101" pitchFamily="2" charset="-122"/>
              </a:rPr>
              <a:t>必修课课程设置与数据结构的关系</a:t>
            </a:r>
            <a:r>
              <a:rPr lang="zh-CN" altLang="en-US"/>
              <a:t> </a:t>
            </a: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85F170F2-C91F-4CB9-B194-4C6E1F7BC344}"/>
              </a:ext>
            </a:extLst>
          </p:cNvPr>
          <p:cNvSpPr>
            <a:spLocks noGrp="1" noChangeArrowheads="1"/>
          </p:cNvSpPr>
          <p:nvPr>
            <p:ph type="title"/>
          </p:nvPr>
        </p:nvSpPr>
        <p:spPr>
          <a:xfrm>
            <a:off x="457200" y="565150"/>
            <a:ext cx="8229600" cy="739775"/>
          </a:xfrm>
        </p:spPr>
        <p:txBody>
          <a:bodyPr/>
          <a:lstStyle/>
          <a:p>
            <a:pPr algn="ctr"/>
            <a:r>
              <a:rPr lang="zh-CN" altLang="en-US" sz="3600" b="1">
                <a:solidFill>
                  <a:srgbClr val="CC0000"/>
                </a:solidFill>
                <a:ea typeface="华文新魏" panose="02010800040101010101" pitchFamily="2" charset="-122"/>
              </a:rPr>
              <a:t>选修课课程设置与数据结构的关系</a:t>
            </a:r>
            <a:r>
              <a:rPr lang="zh-CN" altLang="en-US" sz="4000"/>
              <a:t> </a:t>
            </a:r>
          </a:p>
        </p:txBody>
      </p:sp>
      <p:grpSp>
        <p:nvGrpSpPr>
          <p:cNvPr id="305180" name="Group 28">
            <a:extLst>
              <a:ext uri="{FF2B5EF4-FFF2-40B4-BE49-F238E27FC236}">
                <a16:creationId xmlns:a16="http://schemas.microsoft.com/office/drawing/2014/main" id="{2C40A0CC-C89D-4A65-9C9D-8051266FF303}"/>
              </a:ext>
            </a:extLst>
          </p:cNvPr>
          <p:cNvGrpSpPr>
            <a:grpSpLocks/>
          </p:cNvGrpSpPr>
          <p:nvPr/>
        </p:nvGrpSpPr>
        <p:grpSpPr bwMode="auto">
          <a:xfrm>
            <a:off x="287338" y="1484313"/>
            <a:ext cx="8588375" cy="4264025"/>
            <a:chOff x="204" y="958"/>
            <a:chExt cx="5410" cy="2686"/>
          </a:xfrm>
        </p:grpSpPr>
        <p:sp>
          <p:nvSpPr>
            <p:cNvPr id="305157" name="Oval 5">
              <a:extLst>
                <a:ext uri="{FF2B5EF4-FFF2-40B4-BE49-F238E27FC236}">
                  <a16:creationId xmlns:a16="http://schemas.microsoft.com/office/drawing/2014/main" id="{150A9941-C0AE-44D4-8899-10A745005DF9}"/>
                </a:ext>
              </a:extLst>
            </p:cNvPr>
            <p:cNvSpPr>
              <a:spLocks noChangeArrowheads="1"/>
            </p:cNvSpPr>
            <p:nvPr/>
          </p:nvSpPr>
          <p:spPr bwMode="invGray">
            <a:xfrm>
              <a:off x="1647" y="2073"/>
              <a:ext cx="176" cy="178"/>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58" name="Oval 6">
              <a:extLst>
                <a:ext uri="{FF2B5EF4-FFF2-40B4-BE49-F238E27FC236}">
                  <a16:creationId xmlns:a16="http://schemas.microsoft.com/office/drawing/2014/main" id="{2B5BCEAF-4CCB-461B-9344-E97149558D0C}"/>
                </a:ext>
              </a:extLst>
            </p:cNvPr>
            <p:cNvSpPr>
              <a:spLocks noChangeArrowheads="1"/>
            </p:cNvSpPr>
            <p:nvPr/>
          </p:nvSpPr>
          <p:spPr bwMode="invGray">
            <a:xfrm>
              <a:off x="1024" y="3106"/>
              <a:ext cx="177" cy="17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59" name="Oval 7">
              <a:extLst>
                <a:ext uri="{FF2B5EF4-FFF2-40B4-BE49-F238E27FC236}">
                  <a16:creationId xmlns:a16="http://schemas.microsoft.com/office/drawing/2014/main" id="{ADFA2B28-7F8D-4E07-8106-B0B450A71541}"/>
                </a:ext>
              </a:extLst>
            </p:cNvPr>
            <p:cNvSpPr>
              <a:spLocks noChangeArrowheads="1"/>
            </p:cNvSpPr>
            <p:nvPr/>
          </p:nvSpPr>
          <p:spPr bwMode="invGray">
            <a:xfrm>
              <a:off x="2132" y="3181"/>
              <a:ext cx="177" cy="178"/>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0" name="Oval 8">
              <a:extLst>
                <a:ext uri="{FF2B5EF4-FFF2-40B4-BE49-F238E27FC236}">
                  <a16:creationId xmlns:a16="http://schemas.microsoft.com/office/drawing/2014/main" id="{2EB24049-D4AF-4984-8022-39FBBA03EC82}"/>
                </a:ext>
              </a:extLst>
            </p:cNvPr>
            <p:cNvSpPr>
              <a:spLocks noChangeArrowheads="1"/>
            </p:cNvSpPr>
            <p:nvPr/>
          </p:nvSpPr>
          <p:spPr bwMode="invGray">
            <a:xfrm>
              <a:off x="5239" y="2296"/>
              <a:ext cx="177" cy="17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1" name="Oval 9">
              <a:extLst>
                <a:ext uri="{FF2B5EF4-FFF2-40B4-BE49-F238E27FC236}">
                  <a16:creationId xmlns:a16="http://schemas.microsoft.com/office/drawing/2014/main" id="{9B101118-530C-40F8-BBEC-06363F21A427}"/>
                </a:ext>
              </a:extLst>
            </p:cNvPr>
            <p:cNvSpPr>
              <a:spLocks noChangeArrowheads="1"/>
            </p:cNvSpPr>
            <p:nvPr/>
          </p:nvSpPr>
          <p:spPr bwMode="invGray">
            <a:xfrm>
              <a:off x="3175" y="3022"/>
              <a:ext cx="176" cy="177"/>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2" name="Oval 10">
              <a:extLst>
                <a:ext uri="{FF2B5EF4-FFF2-40B4-BE49-F238E27FC236}">
                  <a16:creationId xmlns:a16="http://schemas.microsoft.com/office/drawing/2014/main" id="{58548DC2-C253-4558-8570-EAF5586A6528}"/>
                </a:ext>
              </a:extLst>
            </p:cNvPr>
            <p:cNvSpPr>
              <a:spLocks noChangeArrowheads="1"/>
            </p:cNvSpPr>
            <p:nvPr/>
          </p:nvSpPr>
          <p:spPr bwMode="invGray">
            <a:xfrm>
              <a:off x="2653" y="1139"/>
              <a:ext cx="177" cy="178"/>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3" name="Oval 11">
              <a:extLst>
                <a:ext uri="{FF2B5EF4-FFF2-40B4-BE49-F238E27FC236}">
                  <a16:creationId xmlns:a16="http://schemas.microsoft.com/office/drawing/2014/main" id="{0BF96E6D-0D6E-476A-8A4E-2DB82A8DE4D0}"/>
                </a:ext>
              </a:extLst>
            </p:cNvPr>
            <p:cNvSpPr>
              <a:spLocks noChangeArrowheads="1"/>
            </p:cNvSpPr>
            <p:nvPr/>
          </p:nvSpPr>
          <p:spPr bwMode="invGray">
            <a:xfrm>
              <a:off x="3792" y="1230"/>
              <a:ext cx="177" cy="177"/>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4" name="Line 12">
              <a:extLst>
                <a:ext uri="{FF2B5EF4-FFF2-40B4-BE49-F238E27FC236}">
                  <a16:creationId xmlns:a16="http://schemas.microsoft.com/office/drawing/2014/main" id="{88AA1A12-3C3A-4887-BFA9-B8029041B2E5}"/>
                </a:ext>
              </a:extLst>
            </p:cNvPr>
            <p:cNvSpPr>
              <a:spLocks noChangeShapeType="1"/>
            </p:cNvSpPr>
            <p:nvPr/>
          </p:nvSpPr>
          <p:spPr bwMode="invGray">
            <a:xfrm flipH="1">
              <a:off x="1802" y="1304"/>
              <a:ext cx="890" cy="796"/>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5" name="Line 13">
              <a:extLst>
                <a:ext uri="{FF2B5EF4-FFF2-40B4-BE49-F238E27FC236}">
                  <a16:creationId xmlns:a16="http://schemas.microsoft.com/office/drawing/2014/main" id="{16D4C143-8DAE-42C8-B3A0-896A032F7C7C}"/>
                </a:ext>
              </a:extLst>
            </p:cNvPr>
            <p:cNvSpPr>
              <a:spLocks noChangeShapeType="1"/>
            </p:cNvSpPr>
            <p:nvPr/>
          </p:nvSpPr>
          <p:spPr bwMode="invGray">
            <a:xfrm>
              <a:off x="2763" y="1315"/>
              <a:ext cx="475" cy="1721"/>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6" name="Line 14">
              <a:extLst>
                <a:ext uri="{FF2B5EF4-FFF2-40B4-BE49-F238E27FC236}">
                  <a16:creationId xmlns:a16="http://schemas.microsoft.com/office/drawing/2014/main" id="{B49D3A96-2D11-4E60-8A7C-5515184454F2}"/>
                </a:ext>
              </a:extLst>
            </p:cNvPr>
            <p:cNvSpPr>
              <a:spLocks noChangeShapeType="1"/>
            </p:cNvSpPr>
            <p:nvPr/>
          </p:nvSpPr>
          <p:spPr bwMode="invGray">
            <a:xfrm>
              <a:off x="2789" y="1298"/>
              <a:ext cx="1460" cy="1381"/>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7" name="Line 15">
              <a:extLst>
                <a:ext uri="{FF2B5EF4-FFF2-40B4-BE49-F238E27FC236}">
                  <a16:creationId xmlns:a16="http://schemas.microsoft.com/office/drawing/2014/main" id="{70110DF9-23BF-418A-BB2C-A86195CCA16A}"/>
                </a:ext>
              </a:extLst>
            </p:cNvPr>
            <p:cNvSpPr>
              <a:spLocks noChangeShapeType="1"/>
            </p:cNvSpPr>
            <p:nvPr/>
          </p:nvSpPr>
          <p:spPr bwMode="invGray">
            <a:xfrm>
              <a:off x="2819" y="1265"/>
              <a:ext cx="2434" cy="1079"/>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8" name="Line 16">
              <a:extLst>
                <a:ext uri="{FF2B5EF4-FFF2-40B4-BE49-F238E27FC236}">
                  <a16:creationId xmlns:a16="http://schemas.microsoft.com/office/drawing/2014/main" id="{1E0D98F7-E2FD-4949-87A6-A41D08BA9ECA}"/>
                </a:ext>
              </a:extLst>
            </p:cNvPr>
            <p:cNvSpPr>
              <a:spLocks noChangeShapeType="1"/>
            </p:cNvSpPr>
            <p:nvPr/>
          </p:nvSpPr>
          <p:spPr bwMode="invGray">
            <a:xfrm>
              <a:off x="3901" y="1389"/>
              <a:ext cx="392" cy="1276"/>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9" name="Line 17">
              <a:extLst>
                <a:ext uri="{FF2B5EF4-FFF2-40B4-BE49-F238E27FC236}">
                  <a16:creationId xmlns:a16="http://schemas.microsoft.com/office/drawing/2014/main" id="{0A05C90A-EDC9-4427-B449-02B15EA28F38}"/>
                </a:ext>
              </a:extLst>
            </p:cNvPr>
            <p:cNvSpPr>
              <a:spLocks noChangeShapeType="1"/>
            </p:cNvSpPr>
            <p:nvPr/>
          </p:nvSpPr>
          <p:spPr bwMode="invGray">
            <a:xfrm flipH="1">
              <a:off x="1145" y="2238"/>
              <a:ext cx="522" cy="879"/>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70" name="Line 18">
              <a:extLst>
                <a:ext uri="{FF2B5EF4-FFF2-40B4-BE49-F238E27FC236}">
                  <a16:creationId xmlns:a16="http://schemas.microsoft.com/office/drawing/2014/main" id="{4A3A59AD-20E9-480B-8909-5CCE19809AB6}"/>
                </a:ext>
              </a:extLst>
            </p:cNvPr>
            <p:cNvSpPr>
              <a:spLocks noChangeShapeType="1"/>
            </p:cNvSpPr>
            <p:nvPr/>
          </p:nvSpPr>
          <p:spPr bwMode="invGray">
            <a:xfrm>
              <a:off x="1786" y="2239"/>
              <a:ext cx="415" cy="950"/>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71" name="Text Box 19">
              <a:extLst>
                <a:ext uri="{FF2B5EF4-FFF2-40B4-BE49-F238E27FC236}">
                  <a16:creationId xmlns:a16="http://schemas.microsoft.com/office/drawing/2014/main" id="{01E52975-C75E-4D8C-A2F1-69F5D55CABD2}"/>
                </a:ext>
              </a:extLst>
            </p:cNvPr>
            <p:cNvSpPr txBox="1">
              <a:spLocks noChangeArrowheads="1"/>
            </p:cNvSpPr>
            <p:nvPr/>
          </p:nvSpPr>
          <p:spPr bwMode="invGray">
            <a:xfrm>
              <a:off x="1429" y="958"/>
              <a:ext cx="1178"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r"/>
              <a:r>
                <a:rPr lang="zh-CN" altLang="en-US" sz="2200" b="1">
                  <a:solidFill>
                    <a:srgbClr val="CC0000"/>
                  </a:solidFill>
                  <a:latin typeface="Times New Roman" panose="02020603050405020304" pitchFamily="18" charset="0"/>
                </a:rPr>
                <a:t>数据结构基础</a:t>
              </a:r>
              <a:endParaRPr lang="zh-CN" altLang="en-US" sz="2200" b="1">
                <a:solidFill>
                  <a:srgbClr val="CC0000"/>
                </a:solidFill>
              </a:endParaRPr>
            </a:p>
          </p:txBody>
        </p:sp>
        <p:sp>
          <p:nvSpPr>
            <p:cNvPr id="305172" name="Text Box 20">
              <a:extLst>
                <a:ext uri="{FF2B5EF4-FFF2-40B4-BE49-F238E27FC236}">
                  <a16:creationId xmlns:a16="http://schemas.microsoft.com/office/drawing/2014/main" id="{AE6668B5-F722-456C-9CD0-85BF7EC9506F}"/>
                </a:ext>
              </a:extLst>
            </p:cNvPr>
            <p:cNvSpPr txBox="1">
              <a:spLocks noChangeArrowheads="1"/>
            </p:cNvSpPr>
            <p:nvPr/>
          </p:nvSpPr>
          <p:spPr bwMode="invGray">
            <a:xfrm>
              <a:off x="3946" y="1071"/>
              <a:ext cx="1355"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just"/>
              <a:r>
                <a:rPr lang="zh-CN" altLang="en-US" sz="2200" b="1">
                  <a:solidFill>
                    <a:srgbClr val="000080"/>
                  </a:solidFill>
                  <a:latin typeface="Times New Roman" panose="02020603050405020304" pitchFamily="18" charset="0"/>
                </a:rPr>
                <a:t>计算机科学基础</a:t>
              </a:r>
              <a:endParaRPr lang="zh-CN" altLang="en-US" sz="2200" b="1"/>
            </a:p>
          </p:txBody>
        </p:sp>
        <p:sp>
          <p:nvSpPr>
            <p:cNvPr id="305173" name="Text Box 21">
              <a:extLst>
                <a:ext uri="{FF2B5EF4-FFF2-40B4-BE49-F238E27FC236}">
                  <a16:creationId xmlns:a16="http://schemas.microsoft.com/office/drawing/2014/main" id="{21611E1B-6BA6-4444-BC24-F79EC92741E9}"/>
                </a:ext>
              </a:extLst>
            </p:cNvPr>
            <p:cNvSpPr txBox="1">
              <a:spLocks noChangeArrowheads="1"/>
            </p:cNvSpPr>
            <p:nvPr/>
          </p:nvSpPr>
          <p:spPr bwMode="invGray">
            <a:xfrm>
              <a:off x="793" y="1706"/>
              <a:ext cx="824"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r"/>
              <a:r>
                <a:rPr lang="zh-CN" altLang="en-US" sz="2200" b="1">
                  <a:solidFill>
                    <a:srgbClr val="CC0000"/>
                  </a:solidFill>
                  <a:latin typeface="Times New Roman" panose="02020603050405020304" pitchFamily="18" charset="0"/>
                </a:rPr>
                <a:t>算法与数</a:t>
              </a:r>
            </a:p>
            <a:p>
              <a:pPr algn="r"/>
              <a:r>
                <a:rPr lang="zh-CN" altLang="en-US" sz="2200" b="1">
                  <a:solidFill>
                    <a:srgbClr val="CC0000"/>
                  </a:solidFill>
                  <a:latin typeface="Times New Roman" panose="02020603050405020304" pitchFamily="18" charset="0"/>
                </a:rPr>
                <a:t>据结构</a:t>
              </a:r>
              <a:r>
                <a:rPr lang="en-US" altLang="zh-CN" sz="2200" b="1">
                  <a:solidFill>
                    <a:srgbClr val="CC0000"/>
                  </a:solidFill>
                  <a:latin typeface="Times New Roman" panose="02020603050405020304" pitchFamily="18" charset="0"/>
                </a:rPr>
                <a:t>Ⅱ</a:t>
              </a:r>
              <a:endParaRPr lang="en-US" altLang="zh-CN" sz="2200" b="1">
                <a:solidFill>
                  <a:srgbClr val="CC0000"/>
                </a:solidFill>
              </a:endParaRPr>
            </a:p>
          </p:txBody>
        </p:sp>
        <p:sp>
          <p:nvSpPr>
            <p:cNvPr id="305174" name="Text Box 22">
              <a:extLst>
                <a:ext uri="{FF2B5EF4-FFF2-40B4-BE49-F238E27FC236}">
                  <a16:creationId xmlns:a16="http://schemas.microsoft.com/office/drawing/2014/main" id="{27F84D55-CECF-49A9-9B1B-9E295131D292}"/>
                </a:ext>
              </a:extLst>
            </p:cNvPr>
            <p:cNvSpPr txBox="1">
              <a:spLocks noChangeArrowheads="1"/>
            </p:cNvSpPr>
            <p:nvPr/>
          </p:nvSpPr>
          <p:spPr bwMode="invGray">
            <a:xfrm>
              <a:off x="204" y="2886"/>
              <a:ext cx="825"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仿宋_GB2312" pitchFamily="49" charset="-122"/>
                </a:rPr>
                <a:t>文件处理</a:t>
              </a:r>
            </a:p>
            <a:p>
              <a:r>
                <a:rPr lang="en-US" altLang="zh-CN" sz="2200" b="1">
                  <a:solidFill>
                    <a:srgbClr val="000080"/>
                  </a:solidFill>
                  <a:latin typeface="仿宋_GB2312" pitchFamily="49" charset="-122"/>
                </a:rPr>
                <a:t>(</a:t>
              </a:r>
              <a:r>
                <a:rPr lang="zh-CN" altLang="en-US" sz="2200" b="1">
                  <a:solidFill>
                    <a:srgbClr val="000080"/>
                  </a:solidFill>
                  <a:latin typeface="仿宋_GB2312" pitchFamily="49" charset="-122"/>
                </a:rPr>
                <a:t>数据库</a:t>
              </a:r>
              <a:r>
                <a:rPr lang="en-US" altLang="zh-CN" sz="2200" b="1">
                  <a:solidFill>
                    <a:srgbClr val="000080"/>
                  </a:solidFill>
                  <a:latin typeface="仿宋_GB2312" pitchFamily="49" charset="-122"/>
                </a:rPr>
                <a:t>)</a:t>
              </a:r>
              <a:endParaRPr lang="en-US" altLang="zh-CN" sz="2200" b="1">
                <a:latin typeface="仿宋_GB2312" pitchFamily="49" charset="-122"/>
              </a:endParaRPr>
            </a:p>
          </p:txBody>
        </p:sp>
        <p:sp>
          <p:nvSpPr>
            <p:cNvPr id="305175" name="Text Box 23">
              <a:extLst>
                <a:ext uri="{FF2B5EF4-FFF2-40B4-BE49-F238E27FC236}">
                  <a16:creationId xmlns:a16="http://schemas.microsoft.com/office/drawing/2014/main" id="{73A10029-BCBB-4B66-938A-BF4C72958D04}"/>
                </a:ext>
              </a:extLst>
            </p:cNvPr>
            <p:cNvSpPr txBox="1">
              <a:spLocks noChangeArrowheads="1"/>
            </p:cNvSpPr>
            <p:nvPr/>
          </p:nvSpPr>
          <p:spPr bwMode="invGray">
            <a:xfrm>
              <a:off x="1451" y="3317"/>
              <a:ext cx="1355"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算法设计与分析</a:t>
              </a:r>
              <a:endParaRPr lang="zh-CN" altLang="en-US" sz="2200" b="1"/>
            </a:p>
          </p:txBody>
        </p:sp>
        <p:sp>
          <p:nvSpPr>
            <p:cNvPr id="305176" name="Text Box 24">
              <a:extLst>
                <a:ext uri="{FF2B5EF4-FFF2-40B4-BE49-F238E27FC236}">
                  <a16:creationId xmlns:a16="http://schemas.microsoft.com/office/drawing/2014/main" id="{0AC62E8E-1195-47FB-9CBB-109149D15643}"/>
                </a:ext>
              </a:extLst>
            </p:cNvPr>
            <p:cNvSpPr txBox="1">
              <a:spLocks noChangeArrowheads="1"/>
            </p:cNvSpPr>
            <p:nvPr/>
          </p:nvSpPr>
          <p:spPr bwMode="invGray">
            <a:xfrm>
              <a:off x="2971" y="3181"/>
              <a:ext cx="824"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软件工程</a:t>
              </a:r>
              <a:endParaRPr lang="zh-CN" altLang="en-US" sz="2200" b="1"/>
            </a:p>
          </p:txBody>
        </p:sp>
        <p:sp>
          <p:nvSpPr>
            <p:cNvPr id="305177" name="Oval 25">
              <a:extLst>
                <a:ext uri="{FF2B5EF4-FFF2-40B4-BE49-F238E27FC236}">
                  <a16:creationId xmlns:a16="http://schemas.microsoft.com/office/drawing/2014/main" id="{9E44F012-F70E-417C-AE8B-18913DCFC491}"/>
                </a:ext>
              </a:extLst>
            </p:cNvPr>
            <p:cNvSpPr>
              <a:spLocks noChangeArrowheads="1"/>
            </p:cNvSpPr>
            <p:nvPr/>
          </p:nvSpPr>
          <p:spPr bwMode="invGray">
            <a:xfrm>
              <a:off x="4218" y="2659"/>
              <a:ext cx="177" cy="178"/>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78" name="Text Box 26">
              <a:extLst>
                <a:ext uri="{FF2B5EF4-FFF2-40B4-BE49-F238E27FC236}">
                  <a16:creationId xmlns:a16="http://schemas.microsoft.com/office/drawing/2014/main" id="{F5B00FF8-D3A3-4752-A40D-79AD8DD65DEF}"/>
                </a:ext>
              </a:extLst>
            </p:cNvPr>
            <p:cNvSpPr txBox="1">
              <a:spLocks noChangeArrowheads="1"/>
            </p:cNvSpPr>
            <p:nvPr/>
          </p:nvSpPr>
          <p:spPr bwMode="invGray">
            <a:xfrm>
              <a:off x="4967" y="2432"/>
              <a:ext cx="647"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just"/>
              <a:r>
                <a:rPr lang="zh-CN" altLang="en-US" sz="2200" b="1">
                  <a:solidFill>
                    <a:srgbClr val="000080"/>
                  </a:solidFill>
                  <a:latin typeface="Times New Roman" panose="02020603050405020304" pitchFamily="18" charset="0"/>
                </a:rPr>
                <a:t>图形学</a:t>
              </a:r>
              <a:endParaRPr lang="zh-CN" altLang="en-US" sz="2200" b="1"/>
            </a:p>
          </p:txBody>
        </p:sp>
        <p:sp>
          <p:nvSpPr>
            <p:cNvPr id="305179" name="Text Box 27">
              <a:extLst>
                <a:ext uri="{FF2B5EF4-FFF2-40B4-BE49-F238E27FC236}">
                  <a16:creationId xmlns:a16="http://schemas.microsoft.com/office/drawing/2014/main" id="{72F21E36-FCAD-4A51-B533-7F83F3EA5435}"/>
                </a:ext>
              </a:extLst>
            </p:cNvPr>
            <p:cNvSpPr txBox="1">
              <a:spLocks noChangeArrowheads="1"/>
            </p:cNvSpPr>
            <p:nvPr/>
          </p:nvSpPr>
          <p:spPr bwMode="invGray">
            <a:xfrm>
              <a:off x="3969" y="2795"/>
              <a:ext cx="824"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系统模拟</a:t>
              </a:r>
              <a:endParaRPr lang="zh-CN" altLang="en-US" sz="2200" b="1"/>
            </a:p>
          </p:txBody>
        </p:sp>
      </p:gr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CBFD96DB-2BED-4D42-BBF0-370FB8B79723}"/>
              </a:ext>
            </a:extLst>
          </p:cNvPr>
          <p:cNvSpPr>
            <a:spLocks noGrp="1" noChangeArrowheads="1"/>
          </p:cNvSpPr>
          <p:nvPr>
            <p:ph type="title"/>
          </p:nvPr>
        </p:nvSpPr>
        <p:spPr>
          <a:xfrm>
            <a:off x="457200" y="528638"/>
            <a:ext cx="8229600" cy="955675"/>
          </a:xfrm>
        </p:spPr>
        <p:txBody>
          <a:bodyPr/>
          <a:lstStyle/>
          <a:p>
            <a:pPr algn="ctr"/>
            <a:r>
              <a:rPr lang="zh-CN" altLang="en-US" sz="4000" b="1" u="sng">
                <a:solidFill>
                  <a:srgbClr val="CC0000"/>
                </a:solidFill>
                <a:effectLst>
                  <a:outerShdw blurRad="38100" dist="38100" dir="2700000" algn="tl">
                    <a:srgbClr val="C0C0C0"/>
                  </a:outerShdw>
                </a:effectLst>
                <a:ea typeface="华文新魏" panose="02010800040101010101" pitchFamily="2" charset="-122"/>
              </a:rPr>
              <a:t>数值计算解决问题的一般步骤</a:t>
            </a:r>
            <a:r>
              <a:rPr lang="zh-CN" altLang="en-US" sz="4000" b="1">
                <a:solidFill>
                  <a:srgbClr val="CC0000"/>
                </a:solidFill>
                <a:effectLst>
                  <a:outerShdw blurRad="38100" dist="38100" dir="2700000" algn="tl">
                    <a:srgbClr val="C0C0C0"/>
                  </a:outerShdw>
                </a:effectLst>
                <a:ea typeface="华文新魏" panose="02010800040101010101" pitchFamily="2" charset="-122"/>
              </a:rPr>
              <a:t>：</a:t>
            </a:r>
          </a:p>
        </p:txBody>
      </p:sp>
      <p:sp>
        <p:nvSpPr>
          <p:cNvPr id="291843" name="Rectangle 3">
            <a:extLst>
              <a:ext uri="{FF2B5EF4-FFF2-40B4-BE49-F238E27FC236}">
                <a16:creationId xmlns:a16="http://schemas.microsoft.com/office/drawing/2014/main" id="{8F9CA12F-0DAA-4040-A29A-FAF8CF515089}"/>
              </a:ext>
            </a:extLst>
          </p:cNvPr>
          <p:cNvSpPr>
            <a:spLocks noGrp="1" noChangeArrowheads="1"/>
          </p:cNvSpPr>
          <p:nvPr>
            <p:ph type="body" idx="1"/>
          </p:nvPr>
        </p:nvSpPr>
        <p:spPr>
          <a:xfrm>
            <a:off x="682625" y="1484313"/>
            <a:ext cx="7850188" cy="4897437"/>
          </a:xfrm>
        </p:spPr>
        <p:txBody>
          <a:bodyPr/>
          <a:lstStyle/>
          <a:p>
            <a:pPr marL="533400" indent="-533400">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数学模型→选择计算机语言→编出程序→测试→最终解答。 </a:t>
            </a:r>
          </a:p>
          <a:p>
            <a:pPr marL="533400" indent="-533400">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数值计算的关键是：如何得出数学模型（方程）？ </a:t>
            </a:r>
          </a:p>
          <a:p>
            <a:pPr marL="533400" indent="-533400">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程序设计人员比较关注程序设计的技巧。 </a:t>
            </a:r>
          </a:p>
          <a:p>
            <a:pPr marL="533400" indent="-533400">
              <a:spcBef>
                <a:spcPct val="15000"/>
              </a:spcBef>
              <a:buClr>
                <a:srgbClr val="800080"/>
              </a:buClr>
              <a:buSzPct val="50000"/>
            </a:pPr>
            <a:r>
              <a:rPr lang="zh-CN" altLang="en-US" sz="3000" b="1" u="sng">
                <a:solidFill>
                  <a:srgbClr val="000099"/>
                </a:solidFill>
                <a:latin typeface="Times New Roman" panose="02020603050405020304" pitchFamily="18" charset="0"/>
                <a:ea typeface="仿宋_GB2312" pitchFamily="49" charset="-122"/>
              </a:rPr>
              <a:t>典型问题</a:t>
            </a:r>
            <a:r>
              <a:rPr lang="zh-CN" altLang="en-US" sz="3000" b="1">
                <a:solidFill>
                  <a:srgbClr val="000099"/>
                </a:solidFill>
                <a:latin typeface="Times New Roman" panose="02020603050405020304" pitchFamily="18" charset="0"/>
                <a:ea typeface="仿宋_GB2312" pitchFamily="49" charset="-122"/>
              </a:rPr>
              <a:t>： </a:t>
            </a:r>
          </a:p>
          <a:p>
            <a:pPr marL="914400" lvl="1" indent="-457200">
              <a:spcBef>
                <a:spcPct val="15000"/>
              </a:spcBef>
              <a:buClr>
                <a:srgbClr val="FF0000"/>
              </a:buClr>
              <a:buSzPct val="50000"/>
              <a:buFont typeface="Wingdings" panose="05000000000000000000" pitchFamily="2" charset="2"/>
              <a:buChar char="l"/>
            </a:pPr>
            <a:r>
              <a:rPr lang="zh-CN" altLang="en-US" sz="3000" b="1">
                <a:solidFill>
                  <a:srgbClr val="000099"/>
                </a:solidFill>
                <a:latin typeface="Times New Roman" panose="02020603050405020304" pitchFamily="18" charset="0"/>
                <a:ea typeface="仿宋_GB2312" pitchFamily="49" charset="-122"/>
              </a:rPr>
              <a:t>电路分析与模拟</a:t>
            </a:r>
          </a:p>
          <a:p>
            <a:pPr marL="914400" lvl="1" indent="-457200">
              <a:spcBef>
                <a:spcPct val="15000"/>
              </a:spcBef>
              <a:buClr>
                <a:srgbClr val="FF0000"/>
              </a:buClr>
              <a:buSzPct val="50000"/>
              <a:buFont typeface="Wingdings" panose="05000000000000000000" pitchFamily="2" charset="2"/>
              <a:buChar char="l"/>
            </a:pPr>
            <a:r>
              <a:rPr lang="zh-CN" altLang="en-US" sz="3000" b="1">
                <a:solidFill>
                  <a:srgbClr val="000099"/>
                </a:solidFill>
                <a:latin typeface="Times New Roman" panose="02020603050405020304" pitchFamily="18" charset="0"/>
                <a:ea typeface="仿宋_GB2312" pitchFamily="49" charset="-122"/>
              </a:rPr>
              <a:t>大坝（应力与应变）结构分析</a:t>
            </a:r>
          </a:p>
          <a:p>
            <a:pPr marL="914400" lvl="1" indent="-457200">
              <a:spcBef>
                <a:spcPct val="15000"/>
              </a:spcBef>
              <a:buClr>
                <a:srgbClr val="FF0000"/>
              </a:buClr>
              <a:buSzPct val="50000"/>
              <a:buFont typeface="Wingdings" panose="05000000000000000000" pitchFamily="2" charset="2"/>
              <a:buChar char="l"/>
            </a:pPr>
            <a:r>
              <a:rPr lang="zh-CN" altLang="en-US" sz="3000" b="1">
                <a:solidFill>
                  <a:srgbClr val="000099"/>
                </a:solidFill>
                <a:latin typeface="Times New Roman" panose="02020603050405020304" pitchFamily="18" charset="0"/>
                <a:ea typeface="仿宋_GB2312" pitchFamily="49" charset="-122"/>
              </a:rPr>
              <a:t>弹道仿真程序  等</a:t>
            </a: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E720B8FF-8F25-4FDA-9651-76194A8F23E1}"/>
              </a:ext>
            </a:extLst>
          </p:cNvPr>
          <p:cNvSpPr>
            <a:spLocks noGrp="1" noChangeArrowheads="1"/>
          </p:cNvSpPr>
          <p:nvPr>
            <p:ph type="title"/>
          </p:nvPr>
        </p:nvSpPr>
        <p:spPr>
          <a:xfrm>
            <a:off x="457200" y="528638"/>
            <a:ext cx="8229600" cy="955675"/>
          </a:xfrm>
        </p:spPr>
        <p:txBody>
          <a:bodyPr/>
          <a:lstStyle/>
          <a:p>
            <a:pPr algn="ctr"/>
            <a:r>
              <a:rPr lang="zh-CN" altLang="en-US" sz="4000" b="1" u="sng">
                <a:solidFill>
                  <a:srgbClr val="CC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非数值计算问题</a:t>
            </a:r>
          </a:p>
        </p:txBody>
      </p:sp>
      <p:sp>
        <p:nvSpPr>
          <p:cNvPr id="297987" name="Rectangle 3">
            <a:extLst>
              <a:ext uri="{FF2B5EF4-FFF2-40B4-BE49-F238E27FC236}">
                <a16:creationId xmlns:a16="http://schemas.microsoft.com/office/drawing/2014/main" id="{9C82C297-F593-4EFE-AF92-282BDE1265E4}"/>
              </a:ext>
            </a:extLst>
          </p:cNvPr>
          <p:cNvSpPr>
            <a:spLocks noGrp="1" noChangeArrowheads="1"/>
          </p:cNvSpPr>
          <p:nvPr>
            <p:ph type="body" idx="1"/>
          </p:nvPr>
        </p:nvSpPr>
        <p:spPr>
          <a:xfrm>
            <a:off x="684213" y="1484313"/>
            <a:ext cx="7850187" cy="4897437"/>
          </a:xfrm>
        </p:spPr>
        <p:txBody>
          <a:bodyPr/>
          <a:lstStyle/>
          <a:p>
            <a:pPr marL="533400" indent="-533400">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数据元素之间的相互关系一般无法用数学方程加以描述。</a:t>
            </a:r>
          </a:p>
          <a:p>
            <a:pPr marL="533400" indent="-533400">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例如，</a:t>
            </a:r>
            <a:r>
              <a:rPr kumimoji="1" lang="zh-CN" altLang="en-US" sz="3000" b="1">
                <a:solidFill>
                  <a:srgbClr val="000099"/>
                </a:solidFill>
                <a:latin typeface="仿宋_GB2312" pitchFamily="49" charset="-122"/>
                <a:ea typeface="仿宋_GB2312" pitchFamily="49" charset="-122"/>
              </a:rPr>
              <a:t>电话号码查询问题</a:t>
            </a:r>
          </a:p>
          <a:p>
            <a:pPr marL="914400" lvl="1" indent="-457200">
              <a:lnSpc>
                <a:spcPct val="105000"/>
              </a:lnSpc>
              <a:spcBef>
                <a:spcPct val="15000"/>
              </a:spcBef>
              <a:buClr>
                <a:srgbClr val="FF0000"/>
              </a:buClr>
              <a:buSzTx/>
              <a:buFont typeface="Wingdings" panose="05000000000000000000" pitchFamily="2" charset="2"/>
              <a:buAutoNum type="circleNumDbPlain"/>
            </a:pPr>
            <a:r>
              <a:rPr kumimoji="1" lang="zh-CN" altLang="en-US" sz="3000" b="1">
                <a:solidFill>
                  <a:srgbClr val="000099"/>
                </a:solidFill>
                <a:latin typeface="仿宋_GB2312" pitchFamily="49" charset="-122"/>
                <a:ea typeface="仿宋_GB2312" pitchFamily="49" charset="-122"/>
              </a:rPr>
              <a:t>按顺序存储方式：遍历表</a:t>
            </a:r>
          </a:p>
          <a:p>
            <a:pPr marL="914400" lvl="1" indent="-457200">
              <a:lnSpc>
                <a:spcPct val="105000"/>
              </a:lnSpc>
              <a:spcBef>
                <a:spcPct val="15000"/>
              </a:spcBef>
              <a:buClr>
                <a:srgbClr val="FF0000"/>
              </a:buClr>
              <a:buSzTx/>
              <a:buFont typeface="Wingdings" panose="05000000000000000000" pitchFamily="2" charset="2"/>
              <a:buAutoNum type="circleNumDbPlain"/>
            </a:pPr>
            <a:r>
              <a:rPr kumimoji="1" lang="zh-CN" altLang="en-US" sz="3000" b="1">
                <a:solidFill>
                  <a:srgbClr val="000099"/>
                </a:solidFill>
                <a:latin typeface="仿宋_GB2312" pitchFamily="49" charset="-122"/>
                <a:ea typeface="仿宋_GB2312" pitchFamily="49" charset="-122"/>
              </a:rPr>
              <a:t>按姓氏索引方式：索引表</a:t>
            </a:r>
          </a:p>
          <a:p>
            <a:pPr marL="533400" indent="-533400">
              <a:lnSpc>
                <a:spcPct val="105000"/>
              </a:lnSpc>
              <a:spcBef>
                <a:spcPct val="15000"/>
              </a:spcBef>
              <a:buClr>
                <a:srgbClr val="800080"/>
              </a:buClr>
              <a:buSzPct val="50000"/>
            </a:pPr>
            <a:r>
              <a:rPr kumimoji="1" lang="zh-CN" altLang="en-US" sz="3000" b="1">
                <a:solidFill>
                  <a:srgbClr val="000099"/>
                </a:solidFill>
                <a:latin typeface="仿宋_GB2312" pitchFamily="49" charset="-122"/>
                <a:ea typeface="仿宋_GB2312" pitchFamily="49" charset="-122"/>
              </a:rPr>
              <a:t>要写出好的查找算法，取决于这张表的结构及存储方式。</a:t>
            </a:r>
          </a:p>
          <a:p>
            <a:pPr marL="533400" indent="-533400">
              <a:lnSpc>
                <a:spcPct val="105000"/>
              </a:lnSpc>
              <a:spcBef>
                <a:spcPct val="15000"/>
              </a:spcBef>
              <a:buClr>
                <a:srgbClr val="800080"/>
              </a:buClr>
              <a:buSzPct val="50000"/>
            </a:pPr>
            <a:r>
              <a:rPr kumimoji="1" lang="zh-CN" altLang="en-US" sz="3000" b="1">
                <a:solidFill>
                  <a:srgbClr val="000099"/>
                </a:solidFill>
                <a:latin typeface="仿宋_GB2312" pitchFamily="49" charset="-122"/>
                <a:ea typeface="仿宋_GB2312" pitchFamily="49" charset="-122"/>
              </a:rPr>
              <a:t>电话号码表的结构和存储方式决定了查找（算法）的效率。</a:t>
            </a:r>
          </a:p>
        </p:txBody>
      </p:sp>
    </p:spTree>
  </p:cSld>
  <p:clrMapOvr>
    <a:masterClrMapping/>
  </p:clrMapOvr>
  <p:transition spd="med">
    <p:wipe dir="r"/>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232</TotalTime>
  <Words>962</Words>
  <Application>Microsoft Office PowerPoint</Application>
  <PresentationFormat>全屏显示(4:3)</PresentationFormat>
  <Paragraphs>118</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Times New Roman</vt:lpstr>
      <vt:lpstr>Wingdings</vt:lpstr>
      <vt:lpstr>Arial Black</vt:lpstr>
      <vt:lpstr>华文琥珀</vt:lpstr>
      <vt:lpstr>华文新魏</vt:lpstr>
      <vt:lpstr>华文行楷</vt:lpstr>
      <vt:lpstr>仿宋_GB2312</vt:lpstr>
      <vt:lpstr>Arial Narrow</vt:lpstr>
      <vt:lpstr>楷体_GB2312</vt:lpstr>
      <vt:lpstr>Tahoma</vt:lpstr>
      <vt:lpstr>Pixel</vt:lpstr>
      <vt:lpstr>数据结构</vt:lpstr>
      <vt:lpstr>学习数据结构的背景</vt:lpstr>
      <vt:lpstr>数据结构课程的形成和发展 </vt:lpstr>
      <vt:lpstr>数据结构课程的地位 </vt:lpstr>
      <vt:lpstr>PowerPoint 演示文稿</vt:lpstr>
      <vt:lpstr>PowerPoint 演示文稿</vt:lpstr>
      <vt:lpstr>选修课课程设置与数据结构的关系 </vt:lpstr>
      <vt:lpstr>数值计算解决问题的一般步骤：</vt:lpstr>
      <vt:lpstr>非数值计算问题</vt:lpstr>
      <vt:lpstr>求解非数值计算的问题的步骤：</vt:lpstr>
      <vt:lpstr>数据结构课程的特点</vt:lpstr>
      <vt:lpstr>教材和教学参考书</vt:lpstr>
      <vt:lpstr>PowerPoint 演示文稿</vt:lpstr>
      <vt:lpstr>实验上机</vt:lpstr>
      <vt:lpstr>课程学习要求</vt:lpstr>
      <vt:lpstr>课程学习要求</vt:lpstr>
      <vt:lpstr>教师信息</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幽弥狂</cp:lastModifiedBy>
  <cp:revision>8</cp:revision>
  <dcterms:created xsi:type="dcterms:W3CDTF">2006-02-16T14:22:17Z</dcterms:created>
  <dcterms:modified xsi:type="dcterms:W3CDTF">2019-09-17T17:51:13Z</dcterms:modified>
</cp:coreProperties>
</file>