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sldIdLst>
    <p:sldId id="525" r:id="rId2"/>
    <p:sldId id="491" r:id="rId3"/>
    <p:sldId id="380" r:id="rId4"/>
    <p:sldId id="393" r:id="rId5"/>
    <p:sldId id="504" r:id="rId6"/>
    <p:sldId id="492" r:id="rId7"/>
    <p:sldId id="505" r:id="rId8"/>
    <p:sldId id="466" r:id="rId9"/>
    <p:sldId id="467" r:id="rId10"/>
    <p:sldId id="496" r:id="rId11"/>
    <p:sldId id="506" r:id="rId12"/>
    <p:sldId id="507" r:id="rId13"/>
    <p:sldId id="508" r:id="rId14"/>
    <p:sldId id="510" r:id="rId15"/>
    <p:sldId id="511" r:id="rId16"/>
    <p:sldId id="509" r:id="rId17"/>
    <p:sldId id="512" r:id="rId18"/>
    <p:sldId id="513" r:id="rId19"/>
    <p:sldId id="518" r:id="rId20"/>
    <p:sldId id="519" r:id="rId21"/>
    <p:sldId id="514" r:id="rId22"/>
    <p:sldId id="517" r:id="rId23"/>
    <p:sldId id="520" r:id="rId24"/>
    <p:sldId id="521" r:id="rId25"/>
    <p:sldId id="526" r:id="rId26"/>
    <p:sldId id="527" r:id="rId27"/>
    <p:sldId id="528" r:id="rId28"/>
    <p:sldId id="529" r:id="rId29"/>
    <p:sldId id="531" r:id="rId30"/>
    <p:sldId id="530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43" r:id="rId42"/>
    <p:sldId id="54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00"/>
    <a:srgbClr val="FFFF99"/>
    <a:srgbClr val="0099FF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221" autoAdjust="0"/>
  </p:normalViewPr>
  <p:slideViewPr>
    <p:cSldViewPr>
      <p:cViewPr varScale="1">
        <p:scale>
          <a:sx n="81" d="100"/>
          <a:sy n="81" d="100"/>
        </p:scale>
        <p:origin x="1171" y="62"/>
      </p:cViewPr>
      <p:guideLst>
        <p:guide orient="horz" pos="2352"/>
        <p:guide pos="288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7" Type="http://schemas.openxmlformats.org/officeDocument/2006/relationships/slide" Target="slides/slide23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7.xml"/><Relationship Id="rId5" Type="http://schemas.openxmlformats.org/officeDocument/2006/relationships/slide" Target="slides/slide11.xml"/><Relationship Id="rId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A27EDC-1BA6-49FB-8D41-4852DAFC59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19D6B-7AE0-42C5-89EE-986D69D125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B27951-1BF0-4CE6-B9F1-F029592E6ECE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D4CDEF8-58F7-49D6-9A04-31AAACA54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303BF85-1347-47EB-B431-5D126AF7F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E61E7-B9A9-4239-A2D8-419E84063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22CA7-8D61-4920-AD46-E42693BA9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0CCFE5-69DE-445B-B2F1-12F689E2A29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0F1198B2-676E-401A-88A1-A6912E2E3E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564C2C8B-47BD-4D56-9846-51DB2E1231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96ECAF7-E8A4-4026-867F-EF8902C07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55A10C-5A7E-48BB-945E-7DCF84D1066D}" type="slidenum">
              <a:rPr lang="zh-CN" altLang="en-US" sz="1200"/>
              <a:pPr eaLnBrk="1" hangingPunct="1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id="{42F1FF71-9847-466F-9950-DBCFFA4E1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日期占位符 15">
            <a:extLst>
              <a:ext uri="{FF2B5EF4-FFF2-40B4-BE49-F238E27FC236}">
                <a16:creationId xmlns:a16="http://schemas.microsoft.com/office/drawing/2014/main" id="{939614CD-1F7F-4DDC-938C-A9402594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B2E4B86-AE26-4232-B869-6E61BF10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35A75CB7-BABF-4E20-A156-D7CD9D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026EF3C4-1282-4F7B-995A-063FF07E30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9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0">
            <a:extLst>
              <a:ext uri="{FF2B5EF4-FFF2-40B4-BE49-F238E27FC236}">
                <a16:creationId xmlns:a16="http://schemas.microsoft.com/office/drawing/2014/main" id="{0ACFCB09-CB8E-49AB-9B7D-594F173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>
            <a:extLst>
              <a:ext uri="{FF2B5EF4-FFF2-40B4-BE49-F238E27FC236}">
                <a16:creationId xmlns:a16="http://schemas.microsoft.com/office/drawing/2014/main" id="{C6E52291-44EA-4BF1-AF8C-49F3A9B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1A76723-A4FA-4AA5-A437-53B088F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F4709-7E08-486B-905A-B5162C226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3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0">
            <a:extLst>
              <a:ext uri="{FF2B5EF4-FFF2-40B4-BE49-F238E27FC236}">
                <a16:creationId xmlns:a16="http://schemas.microsoft.com/office/drawing/2014/main" id="{06CBFC4F-73B0-4B9E-96DD-05B2DBFC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>
            <a:extLst>
              <a:ext uri="{FF2B5EF4-FFF2-40B4-BE49-F238E27FC236}">
                <a16:creationId xmlns:a16="http://schemas.microsoft.com/office/drawing/2014/main" id="{73BF00DC-56AA-4125-ABE1-E53564CF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9D6317E-D03E-4636-8AA7-9B0A0E33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BF5BC-1B91-4F16-BD40-CF535758F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61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D464A-13A3-4371-8540-655D551F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41181-1B43-452E-9C84-6A4F8859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2457C-25BF-466C-BEC2-1B4A8F07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95D5E50C-F75F-4E5B-BBE7-9CFE6EF0CF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>
            <a:extLst>
              <a:ext uri="{FF2B5EF4-FFF2-40B4-BE49-F238E27FC236}">
                <a16:creationId xmlns:a16="http://schemas.microsoft.com/office/drawing/2014/main" id="{B940188A-DB39-4502-81B7-DDE616B6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04678444-29B7-41ED-809C-2D1408D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C4D32CAE-E6C2-4CB7-8A01-068A8E1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B9D98185-EEC4-4ECE-B74D-CA4B73FFB6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01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id="{93797BD4-9DB7-4F58-A489-78514AD96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18">
            <a:extLst>
              <a:ext uri="{FF2B5EF4-FFF2-40B4-BE49-F238E27FC236}">
                <a16:creationId xmlns:a16="http://schemas.microsoft.com/office/drawing/2014/main" id="{28A28352-954A-43AC-9885-6C94076D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>
            <a:extLst>
              <a:ext uri="{FF2B5EF4-FFF2-40B4-BE49-F238E27FC236}">
                <a16:creationId xmlns:a16="http://schemas.microsoft.com/office/drawing/2014/main" id="{B55AC3DD-DC3B-40C0-9903-6A86CCE4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>
            <a:extLst>
              <a:ext uri="{FF2B5EF4-FFF2-40B4-BE49-F238E27FC236}">
                <a16:creationId xmlns:a16="http://schemas.microsoft.com/office/drawing/2014/main" id="{5ECA4312-760D-42C8-BA95-448E1E15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F89C-B6FD-4CF3-B9B7-03E0CE3DAD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63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0">
            <a:extLst>
              <a:ext uri="{FF2B5EF4-FFF2-40B4-BE49-F238E27FC236}">
                <a16:creationId xmlns:a16="http://schemas.microsoft.com/office/drawing/2014/main" id="{111443E2-0220-409B-93E7-93C066C9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>
            <a:extLst>
              <a:ext uri="{FF2B5EF4-FFF2-40B4-BE49-F238E27FC236}">
                <a16:creationId xmlns:a16="http://schemas.microsoft.com/office/drawing/2014/main" id="{1290B799-EFC0-4303-AFAB-89A03737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D2089DB-D487-49BD-B2B9-BE8D69C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A2EEB-AA07-49D6-88D7-91ABC84D69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09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>
            <a:extLst>
              <a:ext uri="{FF2B5EF4-FFF2-40B4-BE49-F238E27FC236}">
                <a16:creationId xmlns:a16="http://schemas.microsoft.com/office/drawing/2014/main" id="{3DF64C00-7C31-4084-BCB4-DAF597E0E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9">
            <a:extLst>
              <a:ext uri="{FF2B5EF4-FFF2-40B4-BE49-F238E27FC236}">
                <a16:creationId xmlns:a16="http://schemas.microsoft.com/office/drawing/2014/main" id="{50D73D27-1573-4BB9-A9E2-BA9463C8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B5F9E4C-9E2E-43CD-B2EF-A3BE5CF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D1D29F84-1BAF-427C-AFE0-E065D8E3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87BAF922-CD6A-4687-ADAA-58017CF3EC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0">
            <a:extLst>
              <a:ext uri="{FF2B5EF4-FFF2-40B4-BE49-F238E27FC236}">
                <a16:creationId xmlns:a16="http://schemas.microsoft.com/office/drawing/2014/main" id="{8E978B90-3A25-4784-866A-B3014D2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>
            <a:extLst>
              <a:ext uri="{FF2B5EF4-FFF2-40B4-BE49-F238E27FC236}">
                <a16:creationId xmlns:a16="http://schemas.microsoft.com/office/drawing/2014/main" id="{10DBF515-8048-49B1-9E2A-82DDDD9B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1EA94-759D-44CB-82DD-0B352E0B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E72B6-57C0-425F-8749-DC9161AA2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8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">
            <a:extLst>
              <a:ext uri="{FF2B5EF4-FFF2-40B4-BE49-F238E27FC236}">
                <a16:creationId xmlns:a16="http://schemas.microsoft.com/office/drawing/2014/main" id="{1F2B9168-A09B-4E65-8150-D2D99F95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7">
            <a:extLst>
              <a:ext uri="{FF2B5EF4-FFF2-40B4-BE49-F238E27FC236}">
                <a16:creationId xmlns:a16="http://schemas.microsoft.com/office/drawing/2014/main" id="{4E5BFC8E-A34E-4F95-8F92-AFBEF116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4ED3D80-6091-4198-9180-333A7A88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E4934-3430-43D8-9489-19B4E8F61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75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36EAAB5D-74E5-4F83-9902-C91D1A6DD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24">
            <a:extLst>
              <a:ext uri="{FF2B5EF4-FFF2-40B4-BE49-F238E27FC236}">
                <a16:creationId xmlns:a16="http://schemas.microsoft.com/office/drawing/2014/main" id="{2C7A790C-38C3-4377-833A-9FF1F486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>
            <a:extLst>
              <a:ext uri="{FF2B5EF4-FFF2-40B4-BE49-F238E27FC236}">
                <a16:creationId xmlns:a16="http://schemas.microsoft.com/office/drawing/2014/main" id="{EE88ABAE-847D-4503-B549-8C644AED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56452E26-4798-4048-ACB6-F55940C2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4F4E4E-3BE2-4309-9912-B6F3DC727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4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0">
            <a:extLst>
              <a:ext uri="{FF2B5EF4-FFF2-40B4-BE49-F238E27FC236}">
                <a16:creationId xmlns:a16="http://schemas.microsoft.com/office/drawing/2014/main" id="{B3D28D63-3B6F-4334-8BFD-AAD2601E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>
            <a:extLst>
              <a:ext uri="{FF2B5EF4-FFF2-40B4-BE49-F238E27FC236}">
                <a16:creationId xmlns:a16="http://schemas.microsoft.com/office/drawing/2014/main" id="{E86AD9A0-1268-4DF1-AC6E-2FA2FAEA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A0D732B-8705-4153-A17E-2002B81B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2CABB-AFB1-4DBF-8F1E-9B7A00CF2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4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>
            <a:extLst>
              <a:ext uri="{FF2B5EF4-FFF2-40B4-BE49-F238E27FC236}">
                <a16:creationId xmlns:a16="http://schemas.microsoft.com/office/drawing/2014/main" id="{334667DA-A7EA-4BF8-83EE-DEE4742E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29" name="文本占位符 7">
            <a:extLst>
              <a:ext uri="{FF2B5EF4-FFF2-40B4-BE49-F238E27FC236}">
                <a16:creationId xmlns:a16="http://schemas.microsoft.com/office/drawing/2014/main" id="{75B8E778-E783-47C0-83B7-B5B8D67057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26D524A-ACDF-44AD-AE80-27F652CF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CA9ED80D-D868-4C52-8433-5E4AFAAFB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7544A-4D45-4FF4-98D5-968898D2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D38E27"/>
                </a:solidFill>
              </a:defRPr>
            </a:lvl1pPr>
          </a:lstStyle>
          <a:p>
            <a:fld id="{30B51073-3F38-4676-9EF8-85209A351C2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" name="标题占位符 9">
            <a:extLst>
              <a:ext uri="{FF2B5EF4-FFF2-40B4-BE49-F238E27FC236}">
                <a16:creationId xmlns:a16="http://schemas.microsoft.com/office/drawing/2014/main" id="{6CABE3BB-ECCC-4889-AAF7-25D99761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6423F973-88CC-4D00-9519-6EABB7F5F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D8DFF738-1527-40A8-AC3F-218211D6F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3" r:id="rId4"/>
    <p:sldLayoutId id="2147484002" r:id="rId5"/>
    <p:sldLayoutId id="2147483994" r:id="rId6"/>
    <p:sldLayoutId id="2147483995" r:id="rId7"/>
    <p:sldLayoutId id="2147484003" r:id="rId8"/>
    <p:sldLayoutId id="2147483996" r:id="rId9"/>
    <p:sldLayoutId id="2147483997" r:id="rId10"/>
    <p:sldLayoutId id="2147483998" r:id="rId11"/>
    <p:sldLayoutId id="21474840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F1332090@software.nju.edu.cn" TargetMode="External"/><Relationship Id="rId2" Type="http://schemas.openxmlformats.org/officeDocument/2006/relationships/hyperlink" Target="mailto:MF1332089@software.nju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>
            <a:extLst>
              <a:ext uri="{FF2B5EF4-FFF2-40B4-BE49-F238E27FC236}">
                <a16:creationId xmlns:a16="http://schemas.microsoft.com/office/drawing/2014/main" id="{43BA28BD-A0FF-4CDC-87B8-5396EEAEE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411288"/>
            <a:ext cx="64801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>
                <a:latin typeface="宋体" panose="02010600030101010101" pitchFamily="2" charset="-122"/>
              </a:rPr>
              <a:t>数据结构与算法分析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D18F82-BF30-4101-8EEC-0AF1C023A248}"/>
              </a:ext>
            </a:extLst>
          </p:cNvPr>
          <p:cNvSpPr/>
          <p:nvPr/>
        </p:nvSpPr>
        <p:spPr>
          <a:xfrm>
            <a:off x="827088" y="3284538"/>
            <a:ext cx="7705725" cy="29527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第二次作业</a:t>
            </a:r>
            <a:endParaRPr lang="en-US" altLang="zh-CN" sz="28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endParaRPr lang="en-US" altLang="zh-CN" sz="28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张仁涛  </a:t>
            </a:r>
            <a:r>
              <a:rPr lang="en-US" altLang="zh-CN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hlinkClick r:id="rId2"/>
              </a:rPr>
              <a:t>MF1332089@software.nju.edu.cn</a:t>
            </a:r>
            <a:endParaRPr lang="en-US" altLang="zh-CN" sz="28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张    源  </a:t>
            </a:r>
            <a:r>
              <a:rPr lang="en-US" altLang="zh-CN" sz="2800" dirty="0">
                <a:solidFill>
                  <a:srgbClr val="0066FF"/>
                </a:solidFill>
                <a:latin typeface="+mn-lt"/>
                <a:ea typeface="+mn-ea"/>
                <a:hlinkClick r:id="rId3"/>
              </a:rPr>
              <a:t>MF1332090@software.nj</a:t>
            </a:r>
            <a:r>
              <a:rPr lang="en-US" altLang="zh-CN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hlinkClick r:id="rId3"/>
              </a:rPr>
              <a:t>u.edu.cn</a:t>
            </a:r>
            <a:r>
              <a:rPr lang="en-US" altLang="zh-CN" sz="28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28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1911CC69-983E-4432-AF4C-DC5748D3C1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8975" y="1412875"/>
            <a:ext cx="7929563" cy="4176713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如果不创建新链表，直接在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上修改，</a:t>
            </a:r>
            <a:r>
              <a:rPr lang="en-US" altLang="zh-CN" sz="2400">
                <a:solidFill>
                  <a:schemeClr val="tx1"/>
                </a:solidFill>
              </a:rPr>
              <a:t>p3</a:t>
            </a:r>
            <a:r>
              <a:rPr lang="zh-CN" altLang="en-US" sz="2400">
                <a:solidFill>
                  <a:schemeClr val="tx1"/>
                </a:solidFill>
              </a:rPr>
              <a:t>指向已选择出的结果的最后一个节点。那么</a:t>
            </a:r>
            <a:r>
              <a:rPr lang="en-US" altLang="zh-CN" sz="2400">
                <a:solidFill>
                  <a:schemeClr val="tx1"/>
                </a:solidFill>
              </a:rPr>
              <a:t>while</a:t>
            </a:r>
            <a:r>
              <a:rPr lang="zh-CN" altLang="en-US" sz="2400">
                <a:solidFill>
                  <a:schemeClr val="tx1"/>
                </a:solidFill>
              </a:rPr>
              <a:t>循环结束后，没有把</a:t>
            </a:r>
            <a:r>
              <a:rPr lang="en-US" altLang="zh-CN" sz="2400">
                <a:solidFill>
                  <a:schemeClr val="tx1"/>
                </a:solidFill>
              </a:rPr>
              <a:t>p3.next=null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直接在原链表上修改，不好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结果链表最好也是排序好的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有的同学，运用两层</a:t>
            </a:r>
            <a:r>
              <a:rPr lang="en-US" altLang="zh-CN" sz="2400">
                <a:solidFill>
                  <a:schemeClr val="tx1"/>
                </a:solidFill>
              </a:rPr>
              <a:t>for</a:t>
            </a:r>
            <a:r>
              <a:rPr lang="zh-CN" altLang="en-US" sz="2400">
                <a:solidFill>
                  <a:schemeClr val="tx1"/>
                </a:solidFill>
              </a:rPr>
              <a:t>循环，分别对两个链表进行遍历</a:t>
            </a:r>
            <a:r>
              <a:rPr lang="en-US" altLang="zh-CN" sz="2400">
                <a:solidFill>
                  <a:schemeClr val="tx1"/>
                </a:solidFill>
              </a:rPr>
              <a:t>itr.advanced()</a:t>
            </a:r>
            <a:r>
              <a:rPr lang="zh-CN" altLang="en-US" sz="2400">
                <a:solidFill>
                  <a:schemeClr val="tx1"/>
                </a:solidFill>
              </a:rPr>
              <a:t>只能执行一次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有的同学，直接运用</a:t>
            </a:r>
            <a:r>
              <a:rPr lang="en-US" altLang="zh-CN" sz="2400">
                <a:solidFill>
                  <a:schemeClr val="tx1"/>
                </a:solidFill>
              </a:rPr>
              <a:t>LinkedList</a:t>
            </a:r>
            <a:r>
              <a:rPr lang="zh-CN" altLang="en-US" sz="2400">
                <a:solidFill>
                  <a:schemeClr val="tx1"/>
                </a:solidFill>
              </a:rPr>
              <a:t>，通过</a:t>
            </a:r>
            <a:r>
              <a:rPr lang="en-US" altLang="zh-CN" sz="2400">
                <a:solidFill>
                  <a:schemeClr val="tx1"/>
                </a:solidFill>
              </a:rPr>
              <a:t>list</a:t>
            </a:r>
            <a:r>
              <a:rPr lang="zh-CN" altLang="en-US" sz="2400">
                <a:solidFill>
                  <a:schemeClr val="tx1"/>
                </a:solidFill>
              </a:rPr>
              <a:t>的</a:t>
            </a:r>
            <a:r>
              <a:rPr lang="en-US" altLang="zh-CN" sz="2400">
                <a:solidFill>
                  <a:schemeClr val="tx1"/>
                </a:solidFill>
              </a:rPr>
              <a:t>size()</a:t>
            </a:r>
            <a:r>
              <a:rPr lang="zh-CN" altLang="en-US" sz="2400">
                <a:solidFill>
                  <a:schemeClr val="tx1"/>
                </a:solidFill>
              </a:rPr>
              <a:t>方法进行两层遍历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41EAA888-E2BE-4B32-8A0F-5096507E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注意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709B7E7C-69A3-43C5-BB9E-7876388C44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484313"/>
            <a:ext cx="7815262" cy="4103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Given two sorted lists, L1 and L2, write a procedure 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to compute L1</a:t>
            </a:r>
            <a:r>
              <a:rPr lang="zh-CN" altLang="en-US" sz="2400" dirty="0">
                <a:solidFill>
                  <a:schemeClr val="tx1"/>
                </a:solidFill>
              </a:rPr>
              <a:t>∪</a:t>
            </a:r>
            <a:r>
              <a:rPr lang="en-US" altLang="zh-CN" sz="2400" dirty="0">
                <a:solidFill>
                  <a:schemeClr val="tx1"/>
                </a:solidFill>
              </a:rPr>
              <a:t>L2 using only the basic list operations.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3.3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给定两个已排序的表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L2,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只使用基本的链表操作编写计算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∪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的过程。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59269284-A3C4-4D62-ABE6-0661AC41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3.3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7">
            <a:extLst>
              <a:ext uri="{FF2B5EF4-FFF2-40B4-BE49-F238E27FC236}">
                <a16:creationId xmlns:a16="http://schemas.microsoft.com/office/drawing/2014/main" id="{1B78FD68-1DA7-4408-8B1D-8D94D5DABE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11200" y="1484313"/>
            <a:ext cx="7929563" cy="442912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假设链表节点按照节点值从小到大排列。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新建链表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，存放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∪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的结果，故返回类型为链表。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遍历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， 比较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当前节点值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当前节点值</a:t>
            </a:r>
            <a:r>
              <a:rPr lang="en-US" altLang="zh-CN" sz="2000">
                <a:solidFill>
                  <a:schemeClr val="tx1"/>
                </a:solidFill>
              </a:rPr>
              <a:t>=L2</a:t>
            </a:r>
            <a:r>
              <a:rPr lang="zh-CN" altLang="en-US" sz="2000">
                <a:solidFill>
                  <a:schemeClr val="tx1"/>
                </a:solidFill>
              </a:rPr>
              <a:t>当前节点值，把该节点加入</a:t>
            </a:r>
            <a:r>
              <a:rPr lang="en-US" altLang="zh-CN" sz="2000">
                <a:solidFill>
                  <a:schemeClr val="tx1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 ，</a:t>
            </a:r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前进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当前节点值</a:t>
            </a:r>
            <a:r>
              <a:rPr lang="en-US" altLang="zh-CN" sz="2000">
                <a:solidFill>
                  <a:schemeClr val="tx1"/>
                </a:solidFill>
              </a:rPr>
              <a:t>&lt;L2</a:t>
            </a:r>
            <a:r>
              <a:rPr lang="zh-CN" altLang="en-US" sz="2000">
                <a:solidFill>
                  <a:schemeClr val="tx1"/>
                </a:solidFill>
              </a:rPr>
              <a:t>当前节点值，把</a:t>
            </a:r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当前节点加入</a:t>
            </a:r>
            <a:r>
              <a:rPr lang="en-US" altLang="zh-CN" sz="2000">
                <a:solidFill>
                  <a:schemeClr val="tx1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 ， </a:t>
            </a:r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前进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当前节点值</a:t>
            </a:r>
            <a:r>
              <a:rPr lang="en-US" altLang="zh-CN" sz="2000">
                <a:solidFill>
                  <a:schemeClr val="tx1"/>
                </a:solidFill>
              </a:rPr>
              <a:t>&gt;L2</a:t>
            </a:r>
            <a:r>
              <a:rPr lang="zh-CN" altLang="en-US" sz="2000">
                <a:solidFill>
                  <a:schemeClr val="tx1"/>
                </a:solidFill>
              </a:rPr>
              <a:t>当前节点值，把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当前节点加入</a:t>
            </a:r>
            <a:r>
              <a:rPr lang="en-US" altLang="zh-CN" sz="2000">
                <a:solidFill>
                  <a:schemeClr val="tx1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 ， 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前进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若</a:t>
            </a:r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为空，把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剩余节点加入</a:t>
            </a:r>
            <a:r>
              <a:rPr lang="en-US" altLang="zh-CN" sz="2000">
                <a:solidFill>
                  <a:schemeClr val="tx1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，停止遍历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若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为空，把</a:t>
            </a:r>
            <a:r>
              <a:rPr lang="en-US" altLang="zh-CN" sz="2000">
                <a:solidFill>
                  <a:schemeClr val="tx1"/>
                </a:solidFill>
              </a:rPr>
              <a:t>L1</a:t>
            </a:r>
            <a:r>
              <a:rPr lang="zh-CN" altLang="en-US" sz="2000">
                <a:solidFill>
                  <a:schemeClr val="tx1"/>
                </a:solidFill>
              </a:rPr>
              <a:t>剩余节点加入</a:t>
            </a:r>
            <a:r>
              <a:rPr lang="en-US" altLang="zh-CN" sz="2000">
                <a:solidFill>
                  <a:schemeClr val="tx1"/>
                </a:solidFill>
              </a:rPr>
              <a:t>L</a:t>
            </a:r>
            <a:r>
              <a:rPr lang="zh-CN" altLang="en-US" sz="2000">
                <a:solidFill>
                  <a:schemeClr val="tx1"/>
                </a:solidFill>
              </a:rPr>
              <a:t>，停止遍历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返回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9459" name="TextBox 3">
            <a:extLst>
              <a:ext uri="{FF2B5EF4-FFF2-40B4-BE49-F238E27FC236}">
                <a16:creationId xmlns:a16="http://schemas.microsoft.com/office/drawing/2014/main" id="{4BC36636-6F8C-4135-949F-658EBBE8B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D34B5572-8365-43A0-B2C9-1D35C8B49AE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04850" y="1484313"/>
            <a:ext cx="7715250" cy="36147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public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intersection (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L1,LinkedList L2){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itr1 = L1.first();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itr2 = L2.first();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L = new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itr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L.zeroth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();   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返回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header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C385C152-0BB4-4169-B514-F4059D0E0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代码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9E530685-B059-4B05-857A-A3440ADAC79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341438"/>
            <a:ext cx="8072438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while(!itr1.isPastEnd() &amp;&amp; !itr2.isPastEnd()){   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当前节点是否为空</a:t>
            </a:r>
            <a:endParaRPr lang="en-US" altLang="zh-CN" sz="18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 if(itr1.retrive() == itr2.retrive()){	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若两个链表当前节点值相等</a:t>
            </a:r>
            <a:endParaRPr lang="en-US" altLang="zh-CN" sz="18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itr1.advance();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itr2.advance();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 if(itr1.retrive() &lt; itr2.retrive()) ()){ 					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itr1.advance();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marL="342900" lvl="1" indent="-34290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else{</a:t>
            </a:r>
          </a:p>
          <a:p>
            <a:pPr marL="342900" lvl="1" indent="-34290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(itr2.current,itr);</a:t>
            </a:r>
          </a:p>
          <a:p>
            <a:pPr marL="342900" lvl="1" indent="-34290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itr2.advance();</a:t>
            </a:r>
          </a:p>
          <a:p>
            <a:pPr marL="342900" lvl="1" indent="-34290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      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1EAFD298-DBDD-4CF3-AA36-1A649D1F4B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628775"/>
            <a:ext cx="7715250" cy="35718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没有结束，将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剩余元素添加到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for(;!itr1.isPastEnd();itr1.advance())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L.insert(itr1.current,itr);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没有结束，将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剩余元素添加到</a:t>
            </a:r>
            <a:r>
              <a:rPr kumimoji="1" lang="en-US" altLang="zh-CN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zh-CN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for(;!itr2.isPastEnd();itr2.advance())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L.insert(itr2.current,itr);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return 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E184332C-7ED2-4263-8FCD-E0D3DEB9FA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850" y="1484313"/>
            <a:ext cx="7929563" cy="358775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使用两个</a:t>
            </a:r>
            <a:r>
              <a:rPr lang="en-US" altLang="zh-CN" sz="2800">
                <a:solidFill>
                  <a:schemeClr val="tx1"/>
                </a:solidFill>
              </a:rPr>
              <a:t>for</a:t>
            </a:r>
            <a:r>
              <a:rPr lang="zh-CN" altLang="en-US" sz="2800">
                <a:solidFill>
                  <a:schemeClr val="tx1"/>
                </a:solidFill>
              </a:rPr>
              <a:t>循环嵌套</a:t>
            </a:r>
            <a:endParaRPr lang="en-US" altLang="zh-CN" sz="280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>
                <a:solidFill>
                  <a:schemeClr val="tx1"/>
                </a:solidFill>
              </a:rPr>
              <a:t>for(; !itr.isPastEnd(); </a:t>
            </a:r>
            <a:r>
              <a:rPr lang="en-US" altLang="zh-CN" u="sng">
                <a:solidFill>
                  <a:schemeClr val="tx1"/>
                </a:solidFill>
              </a:rPr>
              <a:t>itr.advance()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  <a:p>
            <a:pPr lvl="1" eaLnBrk="1" hangingPunct="1"/>
            <a:r>
              <a:rPr lang="zh-CN" altLang="en-US">
                <a:solidFill>
                  <a:schemeClr val="tx1"/>
                </a:solidFill>
              </a:rPr>
              <a:t>内循环只能执行一次从头到尾的循环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</a:rPr>
              <a:t>while</a:t>
            </a:r>
            <a:r>
              <a:rPr lang="zh-CN" altLang="en-US" sz="2800">
                <a:solidFill>
                  <a:schemeClr val="tx1"/>
                </a:solidFill>
              </a:rPr>
              <a:t>循环结束后，误以为计算已经完成，没有把</a:t>
            </a:r>
            <a:r>
              <a:rPr lang="en-US" altLang="zh-CN" sz="2800">
                <a:solidFill>
                  <a:schemeClr val="tx1"/>
                </a:solidFill>
              </a:rPr>
              <a:t>L1</a:t>
            </a:r>
            <a:r>
              <a:rPr lang="zh-CN" altLang="en-US" sz="2800">
                <a:solidFill>
                  <a:schemeClr val="tx1"/>
                </a:solidFill>
              </a:rPr>
              <a:t>或</a:t>
            </a:r>
            <a:r>
              <a:rPr lang="en-US" altLang="zh-CN" sz="2800">
                <a:solidFill>
                  <a:schemeClr val="tx1"/>
                </a:solidFill>
              </a:rPr>
              <a:t>L2</a:t>
            </a:r>
            <a:r>
              <a:rPr lang="zh-CN" altLang="en-US" sz="2800">
                <a:solidFill>
                  <a:schemeClr val="tx1"/>
                </a:solidFill>
              </a:rPr>
              <a:t>剩余的节点链入结果链表</a:t>
            </a:r>
          </a:p>
        </p:txBody>
      </p:sp>
      <p:sp>
        <p:nvSpPr>
          <p:cNvPr id="23555" name="TextBox 3">
            <a:extLst>
              <a:ext uri="{FF2B5EF4-FFF2-40B4-BE49-F238E27FC236}">
                <a16:creationId xmlns:a16="http://schemas.microsoft.com/office/drawing/2014/main" id="{C0768C4D-9392-42E5-B5EB-0CCC128E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注意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1A5583EB-0840-48BA-ACC1-BC03FBA7889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557338"/>
            <a:ext cx="7815262" cy="4103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Write a </a:t>
            </a:r>
            <a:r>
              <a:rPr lang="en-US" altLang="zh-CN" sz="2400" dirty="0" err="1">
                <a:solidFill>
                  <a:schemeClr val="tx1"/>
                </a:solidFill>
              </a:rPr>
              <a:t>nonrecursive</a:t>
            </a:r>
            <a:r>
              <a:rPr lang="en-US" altLang="zh-CN" sz="2400" dirty="0">
                <a:solidFill>
                  <a:schemeClr val="tx1"/>
                </a:solidFill>
              </a:rPr>
              <a:t> method to reverse a singly linked List in O(N) time.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3.4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编写一个非递归方法以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O(N)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的时间复杂度反转单链表。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9D563C54-340F-4799-8ABC-35CDB2E8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3.4</a:t>
            </a:r>
            <a:endParaRPr lang="zh-CN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7">
            <a:extLst>
              <a:ext uri="{FF2B5EF4-FFF2-40B4-BE49-F238E27FC236}">
                <a16:creationId xmlns:a16="http://schemas.microsoft.com/office/drawing/2014/main" id="{AAA8828E-4D0D-4253-8B5B-16083BE9BDB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4213" y="1484313"/>
            <a:ext cx="8143875" cy="442912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做法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：用堆栈来保存链表的遍历，用</a:t>
            </a:r>
            <a:r>
              <a:rPr lang="en-US" altLang="zh-CN" sz="2800">
                <a:solidFill>
                  <a:schemeClr val="tx1"/>
                </a:solidFill>
              </a:rPr>
              <a:t>pop</a:t>
            </a:r>
            <a:r>
              <a:rPr lang="zh-CN" altLang="en-US" sz="2800">
                <a:solidFill>
                  <a:schemeClr val="tx1"/>
                </a:solidFill>
              </a:rPr>
              <a:t>倒序输出，每倒序输出一个就构造新链表的一个结点。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做法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：在原链表的上用指针操作来进行链表的扭转。</a:t>
            </a:r>
          </a:p>
          <a:p>
            <a:endParaRPr lang="en-US" altLang="zh-CN" sz="2800">
              <a:solidFill>
                <a:schemeClr val="tx1"/>
              </a:solidFill>
            </a:endParaRPr>
          </a:p>
          <a:p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5603" name="TextBox 3">
            <a:extLst>
              <a:ext uri="{FF2B5EF4-FFF2-40B4-BE49-F238E27FC236}">
                <a16:creationId xmlns:a16="http://schemas.microsoft.com/office/drawing/2014/main" id="{FF9E72C6-F47B-445B-B93F-96D6B0E6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7">
            <a:extLst>
              <a:ext uri="{FF2B5EF4-FFF2-40B4-BE49-F238E27FC236}">
                <a16:creationId xmlns:a16="http://schemas.microsoft.com/office/drawing/2014/main" id="{738BD09D-45E1-48AD-9A11-CBD9B935294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4213" y="1484313"/>
            <a:ext cx="8143875" cy="442912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对于第一个节点</a:t>
            </a:r>
            <a:r>
              <a:rPr lang="en-US" altLang="zh-CN" sz="2800">
                <a:solidFill>
                  <a:schemeClr val="tx1"/>
                </a:solidFill>
              </a:rPr>
              <a:t>firstNode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firstNode.next</a:t>
            </a:r>
            <a:r>
              <a:rPr lang="zh-CN" altLang="en-US">
                <a:solidFill>
                  <a:schemeClr val="tx1"/>
                </a:solidFill>
              </a:rPr>
              <a:t>设为</a:t>
            </a:r>
            <a:r>
              <a:rPr lang="en-US" altLang="zh-CN">
                <a:solidFill>
                  <a:schemeClr val="tx1"/>
                </a:solidFill>
              </a:rPr>
              <a:t>null</a:t>
            </a: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对于其他节点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node.next</a:t>
            </a:r>
            <a:r>
              <a:rPr lang="zh-CN" altLang="en-US">
                <a:solidFill>
                  <a:schemeClr val="tx1"/>
                </a:solidFill>
              </a:rPr>
              <a:t>设为前一个</a:t>
            </a:r>
            <a:r>
              <a:rPr lang="en-US" altLang="zh-CN">
                <a:solidFill>
                  <a:schemeClr val="tx1"/>
                </a:solidFill>
              </a:rPr>
              <a:t>node</a:t>
            </a:r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最后对于头指针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header.next</a:t>
            </a:r>
            <a:r>
              <a:rPr lang="zh-CN" altLang="en-US">
                <a:solidFill>
                  <a:schemeClr val="tx1"/>
                </a:solidFill>
              </a:rPr>
              <a:t>指向最后一个元素</a:t>
            </a:r>
          </a:p>
          <a:p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26627" name="TextBox 3">
            <a:extLst>
              <a:ext uri="{FF2B5EF4-FFF2-40B4-BE49-F238E27FC236}">
                <a16:creationId xmlns:a16="http://schemas.microsoft.com/office/drawing/2014/main" id="{642AC8A2-44BB-4ECF-89BB-210139C6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方法</a:t>
            </a:r>
            <a:r>
              <a:rPr lang="en-US" altLang="zh-CN" sz="3200"/>
              <a:t>2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DBBEC20-6D78-4DC8-B735-347A787456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52500" y="1268413"/>
            <a:ext cx="7696200" cy="5018087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不要抄袭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作业不完整，遗漏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链表不要直接使用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自带的</a:t>
            </a:r>
            <a:r>
              <a:rPr lang="en-US" altLang="zh-CN" sz="2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LinkedList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代码写清楚，不要直接用自然语言描述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下周检查上机题（检查前自己看看，不要提问的时候说不出来）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buClrTx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矩阵部分完成的同学，这次可以不交矩阵部分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42F38659-B244-450C-8A4C-2990E636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8C24EB40-3F5A-4988-83E5-915859DB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7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1" name="TextBox 2">
            <a:extLst>
              <a:ext uri="{FF2B5EF4-FFF2-40B4-BE49-F238E27FC236}">
                <a16:creationId xmlns:a16="http://schemas.microsoft.com/office/drawing/2014/main" id="{68276034-BD0B-4DD2-B284-E4216B2E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7838"/>
            <a:ext cx="3024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作业注意事项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883">
            <a:extLst>
              <a:ext uri="{FF2B5EF4-FFF2-40B4-BE49-F238E27FC236}">
                <a16:creationId xmlns:a16="http://schemas.microsoft.com/office/drawing/2014/main" id="{47F6E039-EF41-4E3B-BCAD-FB88B980B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807243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" name="图片 880">
            <a:extLst>
              <a:ext uri="{FF2B5EF4-FFF2-40B4-BE49-F238E27FC236}">
                <a16:creationId xmlns:a16="http://schemas.microsoft.com/office/drawing/2014/main" id="{E1C22FF1-FBE3-4EF9-BF4D-E3BBE0D1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752600"/>
            <a:ext cx="65516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图片 881">
            <a:extLst>
              <a:ext uri="{FF2B5EF4-FFF2-40B4-BE49-F238E27FC236}">
                <a16:creationId xmlns:a16="http://schemas.microsoft.com/office/drawing/2014/main" id="{24D94BCD-2537-46AA-BAC1-24994B16E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343275"/>
            <a:ext cx="665638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3" name="图片 882">
            <a:extLst>
              <a:ext uri="{FF2B5EF4-FFF2-40B4-BE49-F238E27FC236}">
                <a16:creationId xmlns:a16="http://schemas.microsoft.com/office/drawing/2014/main" id="{C3ED98DF-F9DB-40F9-B7F2-890DC5396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705350"/>
            <a:ext cx="69040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13E79CF-0FEA-49AE-B647-2E48D94AEB2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96913" y="1125538"/>
            <a:ext cx="771525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public void reverse()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p1 = 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header.next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if (p1 == null) 	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p2 = p1.next;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if (p2 == null) 	return;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ListNode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p3 = p2.next;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p1.next = null;   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将</a:t>
            </a:r>
            <a:r>
              <a:rPr lang="en-US" altLang="zh-CN" sz="1800" b="1" dirty="0" err="1">
                <a:solidFill>
                  <a:srgbClr val="00B050"/>
                </a:solidFill>
                <a:latin typeface="+mn-ea"/>
              </a:rPr>
              <a:t>firstNode.next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设为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null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zh-CN" sz="1800" b="1" dirty="0" err="1">
                <a:solidFill>
                  <a:srgbClr val="00B050"/>
                </a:solidFill>
                <a:latin typeface="+mn-ea"/>
              </a:rPr>
              <a:t>node.next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设为前一个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node ,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然后指针前移一个位置</a:t>
            </a:r>
            <a:endParaRPr lang="en-US" altLang="zh-CN" sz="18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while (p3 != null)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p2.next = p1;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p1 = p2;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p2 = p3;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	p3 = p3.next;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p2.next = p1; 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最后一个元素指向倒数第二个元素</a:t>
            </a:r>
            <a:endParaRPr lang="en-US" altLang="zh-CN" sz="18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1800" b="1" dirty="0" err="1">
                <a:latin typeface="Times New Roman" pitchFamily="18" charset="0"/>
                <a:ea typeface="楷体_GB2312" pitchFamily="49" charset="-122"/>
              </a:rPr>
              <a:t>header.next</a:t>
            </a: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 = p2;  </a:t>
            </a:r>
            <a:r>
              <a:rPr lang="en-US" altLang="zh-CN" sz="18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+mn-ea"/>
              </a:rPr>
              <a:t>将头指针指向最后一个元素</a:t>
            </a:r>
            <a:endParaRPr lang="en-US" altLang="zh-CN" sz="18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Times New Roman" pitchFamily="18" charset="0"/>
                <a:ea typeface="楷体_GB2312" pitchFamily="49" charset="-122"/>
              </a:rPr>
              <a:t>	}</a:t>
            </a:r>
          </a:p>
        </p:txBody>
      </p:sp>
      <p:sp>
        <p:nvSpPr>
          <p:cNvPr id="28675" name="TextBox 3">
            <a:extLst>
              <a:ext uri="{FF2B5EF4-FFF2-40B4-BE49-F238E27FC236}">
                <a16:creationId xmlns:a16="http://schemas.microsoft.com/office/drawing/2014/main" id="{F9816477-3A54-44B3-8620-084370DB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代码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C6300054-B946-4862-8E3B-6D674F031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1412875"/>
            <a:ext cx="7929562" cy="358775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未判断</a:t>
            </a:r>
            <a:r>
              <a:rPr lang="en-US" altLang="zh-CN" sz="2400">
                <a:solidFill>
                  <a:schemeClr val="tx1"/>
                </a:solidFill>
              </a:rPr>
              <a:t>p1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p2</a:t>
            </a:r>
            <a:r>
              <a:rPr lang="zh-CN" altLang="en-US" sz="2400">
                <a:solidFill>
                  <a:schemeClr val="tx1"/>
                </a:solidFill>
              </a:rPr>
              <a:t>为空情况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p1.next = null</a:t>
            </a:r>
            <a:r>
              <a:rPr lang="zh-CN" altLang="en-US" sz="2400">
                <a:solidFill>
                  <a:schemeClr val="tx1"/>
                </a:solidFill>
              </a:rPr>
              <a:t>放在</a:t>
            </a:r>
            <a:r>
              <a:rPr lang="en-US" altLang="zh-CN" sz="2400">
                <a:solidFill>
                  <a:schemeClr val="tx1"/>
                </a:solidFill>
              </a:rPr>
              <a:t>while</a:t>
            </a:r>
            <a:r>
              <a:rPr lang="zh-CN" altLang="en-US" sz="2400">
                <a:solidFill>
                  <a:schemeClr val="tx1"/>
                </a:solidFill>
              </a:rPr>
              <a:t>循环后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p2.next = p1  </a:t>
            </a:r>
            <a:r>
              <a:rPr lang="zh-CN" altLang="en-US" sz="2400">
                <a:solidFill>
                  <a:schemeClr val="tx1"/>
                </a:solidFill>
              </a:rPr>
              <a:t>遗漏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最后忘了赋值</a:t>
            </a:r>
            <a:r>
              <a:rPr lang="en-US" altLang="zh-CN" sz="2400">
                <a:solidFill>
                  <a:schemeClr val="tx1"/>
                </a:solidFill>
              </a:rPr>
              <a:t>header.next</a:t>
            </a:r>
          </a:p>
          <a:p>
            <a:pPr eaLnBrk="1" hangingPunct="1"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用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个指针反转链表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while(n.hasNext()){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 n.next = before;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 before = before.next;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    n = n.next;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chemeClr val="tx1"/>
                </a:solidFill>
              </a:rPr>
              <a:t>}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699" name="TextBox 3">
            <a:extLst>
              <a:ext uri="{FF2B5EF4-FFF2-40B4-BE49-F238E27FC236}">
                <a16:creationId xmlns:a16="http://schemas.microsoft.com/office/drawing/2014/main" id="{533F9AFE-A2E6-4524-B721-D4924802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注意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ED1AB568-C2F2-4049-8CBF-5E1ABDF484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484313"/>
            <a:ext cx="8029575" cy="33178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若元素</a:t>
            </a:r>
            <a:r>
              <a:rPr lang="en-US" altLang="zh-CN" sz="2400" dirty="0" err="1">
                <a:solidFill>
                  <a:schemeClr val="tx1"/>
                </a:solidFill>
              </a:rPr>
              <a:t>a,b,c,d,e,f</a:t>
            </a:r>
            <a:r>
              <a:rPr lang="zh-CN" altLang="en-US" sz="2400" dirty="0">
                <a:solidFill>
                  <a:schemeClr val="tx1"/>
                </a:solidFill>
              </a:rPr>
              <a:t>依次进栈，允许进栈、退栈操作交替进行。但不允许连续三次进行退栈工作，则不可能得到的出栈序列是（   ）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dcebfa</a:t>
            </a:r>
            <a:r>
              <a:rPr lang="en-US" altLang="zh-CN" sz="2400" dirty="0">
                <a:solidFill>
                  <a:schemeClr val="tx1"/>
                </a:solidFill>
              </a:rPr>
              <a:t>   B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cbdaef</a:t>
            </a:r>
            <a:r>
              <a:rPr lang="en-US" altLang="zh-CN" sz="2400" dirty="0">
                <a:solidFill>
                  <a:schemeClr val="tx1"/>
                </a:solidFill>
              </a:rPr>
              <a:t>    C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bcaefd</a:t>
            </a:r>
            <a:r>
              <a:rPr lang="en-US" altLang="zh-CN" sz="2400" dirty="0">
                <a:solidFill>
                  <a:schemeClr val="tx1"/>
                </a:solidFill>
              </a:rPr>
              <a:t>   D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</a:rPr>
              <a:t>afedcb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0723" name="TextBox 3">
            <a:extLst>
              <a:ext uri="{FF2B5EF4-FFF2-40B4-BE49-F238E27FC236}">
                <a16:creationId xmlns:a16="http://schemas.microsoft.com/office/drawing/2014/main" id="{7ECB5ACE-F643-484E-9301-784A15B6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统考题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4">
            <a:extLst>
              <a:ext uri="{FF2B5EF4-FFF2-40B4-BE49-F238E27FC236}">
                <a16:creationId xmlns:a16="http://schemas.microsoft.com/office/drawing/2014/main" id="{15A00727-B630-4914-821D-3F84978D9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9972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7" name="Line 5">
            <a:extLst>
              <a:ext uri="{FF2B5EF4-FFF2-40B4-BE49-F238E27FC236}">
                <a16:creationId xmlns:a16="http://schemas.microsoft.com/office/drawing/2014/main" id="{234B9479-3113-4E78-A091-0C0D05368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9972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Line 6">
            <a:extLst>
              <a:ext uri="{FF2B5EF4-FFF2-40B4-BE49-F238E27FC236}">
                <a16:creationId xmlns:a16="http://schemas.microsoft.com/office/drawing/2014/main" id="{28749A65-B4BC-4581-8CA7-0B503986B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6610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7">
            <a:extLst>
              <a:ext uri="{FF2B5EF4-FFF2-40B4-BE49-F238E27FC236}">
                <a16:creationId xmlns:a16="http://schemas.microsoft.com/office/drawing/2014/main" id="{F65D35EC-F12E-4209-9093-A83D335B6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2292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8">
            <a:extLst>
              <a:ext uri="{FF2B5EF4-FFF2-40B4-BE49-F238E27FC236}">
                <a16:creationId xmlns:a16="http://schemas.microsoft.com/office/drawing/2014/main" id="{786D6821-6511-4895-8235-5CEDD14FA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7974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9">
            <a:extLst>
              <a:ext uri="{FF2B5EF4-FFF2-40B4-BE49-F238E27FC236}">
                <a16:creationId xmlns:a16="http://schemas.microsoft.com/office/drawing/2014/main" id="{DE3FE433-DC54-4519-8EDB-2A02DA12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365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12">
            <a:extLst>
              <a:ext uri="{FF2B5EF4-FFF2-40B4-BE49-F238E27FC236}">
                <a16:creationId xmlns:a16="http://schemas.microsoft.com/office/drawing/2014/main" id="{99DB41AE-A6CB-4BC5-A9B1-DA50F55E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24088"/>
            <a:ext cx="297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入栈顺序：</a:t>
            </a:r>
            <a:r>
              <a:rPr lang="en-US" altLang="zh-CN" b="1"/>
              <a:t>a, b, c, d, e, f, g</a:t>
            </a:r>
          </a:p>
        </p:txBody>
      </p:sp>
      <p:sp>
        <p:nvSpPr>
          <p:cNvPr id="31753" name="Text Box 14">
            <a:extLst>
              <a:ext uri="{FF2B5EF4-FFF2-40B4-BE49-F238E27FC236}">
                <a16:creationId xmlns:a16="http://schemas.microsoft.com/office/drawing/2014/main" id="{392D5F4F-9E96-4E21-B860-FC9E3C23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205038"/>
            <a:ext cx="2795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出栈顺序：</a:t>
            </a:r>
            <a:r>
              <a:rPr lang="en-US" altLang="en-US" b="1">
                <a:solidFill>
                  <a:schemeClr val="hlink"/>
                </a:solidFill>
              </a:rPr>
              <a:t> </a:t>
            </a:r>
            <a:r>
              <a:rPr lang="en-US" altLang="zh-CN" b="1"/>
              <a:t>a, f, e, d, c, b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A80C857-E92F-4DD9-90CE-A12095B9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1482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ADCB44E7-68A2-411E-9297-C1E88B59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435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77E198F2-FE8C-427A-9822-B2377A084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02088"/>
            <a:ext cx="40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a</a:t>
            </a:r>
          </a:p>
        </p:txBody>
      </p:sp>
      <p:grpSp>
        <p:nvGrpSpPr>
          <p:cNvPr id="31757" name="Group 14">
            <a:extLst>
              <a:ext uri="{FF2B5EF4-FFF2-40B4-BE49-F238E27FC236}">
                <a16:creationId xmlns:a16="http://schemas.microsoft.com/office/drawing/2014/main" id="{34B1A3F3-8187-4977-80D9-0AEC936195BE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076700"/>
            <a:ext cx="3887787" cy="431800"/>
            <a:chOff x="0" y="0"/>
            <a:chExt cx="2449" cy="272"/>
          </a:xfrm>
        </p:grpSpPr>
        <p:sp>
          <p:nvSpPr>
            <p:cNvPr id="31775" name="Line 19">
              <a:extLst>
                <a:ext uri="{FF2B5EF4-FFF2-40B4-BE49-F238E27FC236}">
                  <a16:creationId xmlns:a16="http://schemas.microsoft.com/office/drawing/2014/main" id="{78085AA4-1CD9-49D8-B6C1-7067BC8D9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20">
              <a:extLst>
                <a:ext uri="{FF2B5EF4-FFF2-40B4-BE49-F238E27FC236}">
                  <a16:creationId xmlns:a16="http://schemas.microsoft.com/office/drawing/2014/main" id="{8491E104-CF33-4341-9254-7DFBAAFD2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21">
              <a:extLst>
                <a:ext uri="{FF2B5EF4-FFF2-40B4-BE49-F238E27FC236}">
                  <a16:creationId xmlns:a16="http://schemas.microsoft.com/office/drawing/2014/main" id="{E7F2DB39-0C58-498A-BC92-62D553A1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22">
              <a:extLst>
                <a:ext uri="{FF2B5EF4-FFF2-40B4-BE49-F238E27FC236}">
                  <a16:creationId xmlns:a16="http://schemas.microsoft.com/office/drawing/2014/main" id="{BA0AF290-BC73-4089-89FF-D729AC2A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23">
              <a:extLst>
                <a:ext uri="{FF2B5EF4-FFF2-40B4-BE49-F238E27FC236}">
                  <a16:creationId xmlns:a16="http://schemas.microsoft.com/office/drawing/2014/main" id="{91DC88E8-442D-49DF-938B-6422C1A36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24">
              <a:extLst>
                <a:ext uri="{FF2B5EF4-FFF2-40B4-BE49-F238E27FC236}">
                  <a16:creationId xmlns:a16="http://schemas.microsoft.com/office/drawing/2014/main" id="{2691D382-5209-4C8D-AD06-9D517649A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25">
              <a:extLst>
                <a:ext uri="{FF2B5EF4-FFF2-40B4-BE49-F238E27FC236}">
                  <a16:creationId xmlns:a16="http://schemas.microsoft.com/office/drawing/2014/main" id="{AC0E2E34-2A44-4817-986E-31B5388B0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8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26">
              <a:extLst>
                <a:ext uri="{FF2B5EF4-FFF2-40B4-BE49-F238E27FC236}">
                  <a16:creationId xmlns:a16="http://schemas.microsoft.com/office/drawing/2014/main" id="{D8EFF17A-F8D0-43FF-A8E6-3799BA35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27">
              <a:extLst>
                <a:ext uri="{FF2B5EF4-FFF2-40B4-BE49-F238E27FC236}">
                  <a16:creationId xmlns:a16="http://schemas.microsoft.com/office/drawing/2014/main" id="{2DEAEE18-E54B-4018-B8F5-90295FD30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30">
            <a:extLst>
              <a:ext uri="{FF2B5EF4-FFF2-40B4-BE49-F238E27FC236}">
                <a16:creationId xmlns:a16="http://schemas.microsoft.com/office/drawing/2014/main" id="{F74C47F1-5701-4C62-AD8D-DE39A7816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c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09452AB2-AF09-4855-90A5-D310D2177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28942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d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03077569-52F1-43B1-AF4A-FC71AA47B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002088"/>
            <a:ext cx="32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</a:t>
            </a:r>
          </a:p>
        </p:txBody>
      </p:sp>
      <p:sp>
        <p:nvSpPr>
          <p:cNvPr id="29" name="Text Box 37">
            <a:extLst>
              <a:ext uri="{FF2B5EF4-FFF2-40B4-BE49-F238E27FC236}">
                <a16:creationId xmlns:a16="http://schemas.microsoft.com/office/drawing/2014/main" id="{E270A3CB-EC7A-4287-B956-C360F4C3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0020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e</a:t>
            </a:r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4A4CCAFB-0B3D-4675-B7B0-ADDC557E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8496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e</a:t>
            </a:r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F5C2993F-D7EB-44D0-BF95-BC98AF61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34290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f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1AA90E06-5100-4CAB-90A6-1C1F87063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4002088"/>
            <a:ext cx="43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d</a:t>
            </a:r>
          </a:p>
        </p:txBody>
      </p:sp>
      <p:sp>
        <p:nvSpPr>
          <p:cNvPr id="33" name="Text Box 43">
            <a:extLst>
              <a:ext uri="{FF2B5EF4-FFF2-40B4-BE49-F238E27FC236}">
                <a16:creationId xmlns:a16="http://schemas.microsoft.com/office/drawing/2014/main" id="{C4BDE925-F063-4024-B193-14C7E8D7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002088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c</a:t>
            </a:r>
          </a:p>
        </p:txBody>
      </p:sp>
      <p:sp>
        <p:nvSpPr>
          <p:cNvPr id="34" name="Line 45">
            <a:extLst>
              <a:ext uri="{FF2B5EF4-FFF2-40B4-BE49-F238E27FC236}">
                <a16:creationId xmlns:a16="http://schemas.microsoft.com/office/drawing/2014/main" id="{288565DC-DC27-411A-9BAA-B8A18D9FF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37368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46">
            <a:extLst>
              <a:ext uri="{FF2B5EF4-FFF2-40B4-BE49-F238E27FC236}">
                <a16:creationId xmlns:a16="http://schemas.microsoft.com/office/drawing/2014/main" id="{3A25BA6D-5854-404F-A960-73D82FDD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002088"/>
            <a:ext cx="43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</a:p>
        </p:txBody>
      </p:sp>
      <p:sp>
        <p:nvSpPr>
          <p:cNvPr id="31768" name="Line 9">
            <a:extLst>
              <a:ext uri="{FF2B5EF4-FFF2-40B4-BE49-F238E27FC236}">
                <a16:creationId xmlns:a16="http://schemas.microsoft.com/office/drawing/2014/main" id="{FE301E8F-6FF9-4989-BC0B-01204D56D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39290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9">
            <a:extLst>
              <a:ext uri="{FF2B5EF4-FFF2-40B4-BE49-F238E27FC236}">
                <a16:creationId xmlns:a16="http://schemas.microsoft.com/office/drawing/2014/main" id="{E9BDAFA4-33D8-4DF9-8214-9C5E46CD3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75" y="3500438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06DE0259-0D0B-495D-B7E9-116ABF1E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3571875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5577A80D-A3FC-4504-8906-7E24DFE65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07193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5">
            <a:extLst>
              <a:ext uri="{FF2B5EF4-FFF2-40B4-BE49-F238E27FC236}">
                <a16:creationId xmlns:a16="http://schemas.microsoft.com/office/drawing/2014/main" id="{050BB439-0A68-4136-A239-D2EFDF0EE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50056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>
            <a:extLst>
              <a:ext uri="{FF2B5EF4-FFF2-40B4-BE49-F238E27FC236}">
                <a16:creationId xmlns:a16="http://schemas.microsoft.com/office/drawing/2014/main" id="{F86DA9C0-58B0-400B-B073-D712F1A9B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4929188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480603CB-A434-48F7-8C8F-483490E40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357813"/>
            <a:ext cx="3603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E0B0E1DA-24A9-46F7-B77A-C62D277F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统考题</a:t>
            </a:r>
          </a:p>
        </p:txBody>
      </p:sp>
      <p:sp>
        <p:nvSpPr>
          <p:cNvPr id="32771" name="Rectangle 11">
            <a:extLst>
              <a:ext uri="{FF2B5EF4-FFF2-40B4-BE49-F238E27FC236}">
                <a16:creationId xmlns:a16="http://schemas.microsoft.com/office/drawing/2014/main" id="{8EE8F3AF-B953-41FC-9C25-D72D3B4E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27163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1</a:t>
            </a:r>
            <a:r>
              <a:rPr lang="zh-CN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、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为解决计算机主机与打印机之间速度不匹配问题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通常设置一个打印数据缓冲区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主机将要输出的数据依次写入该缓冲区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而打印机则依次从该缓冲区中取出数据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该缓冲区的逻辑结构应该是</a:t>
            </a:r>
            <a:r>
              <a:rPr lang="zh-CN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   </a:t>
            </a:r>
            <a:r>
              <a:rPr lang="zh-CN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）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 	A.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栈  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B.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队列  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C.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树 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D.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图</a:t>
            </a:r>
            <a:endParaRPr lang="zh-CN" altLang="zh-CN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endParaRPr lang="en-US" altLang="zh-CN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F5CFB4B1-A8B2-4AA9-BD17-EDD6E722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95413"/>
            <a:ext cx="77041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</a:rPr>
              <a:t>A</a:t>
            </a:r>
            <a:r>
              <a:rPr lang="zh-CN" altLang="en-US">
                <a:latin typeface="Franklin Gothic Book" panose="020B0503020102020204" pitchFamily="34" charset="0"/>
              </a:rPr>
              <a:t> 栈是后进先出</a:t>
            </a:r>
            <a:endParaRPr lang="en-US" altLang="zh-CN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</a:rPr>
              <a:t>B</a:t>
            </a:r>
            <a:r>
              <a:rPr lang="zh-CN" altLang="en-US">
                <a:latin typeface="Franklin Gothic Book" panose="020B0503020102020204" pitchFamily="34" charset="0"/>
              </a:rPr>
              <a:t>是先进先出，</a:t>
            </a:r>
            <a:r>
              <a:rPr lang="en-US" altLang="zh-CN">
                <a:latin typeface="Franklin Gothic Book" panose="020B0503020102020204" pitchFamily="34" charset="0"/>
              </a:rPr>
              <a:t>FIFO</a:t>
            </a:r>
            <a:r>
              <a:rPr lang="zh-CN" altLang="en-US">
                <a:latin typeface="Franklin Gothic Book" panose="020B0503020102020204" pitchFamily="34" charset="0"/>
              </a:rPr>
              <a:t>，符合题目条件</a:t>
            </a:r>
            <a:endParaRPr lang="en-US" altLang="zh-CN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</a:rPr>
              <a:t>CD</a:t>
            </a:r>
            <a:r>
              <a:rPr lang="zh-CN" altLang="en-US">
                <a:latin typeface="Franklin Gothic Book" panose="020B0503020102020204" pitchFamily="34" charset="0"/>
              </a:rPr>
              <a:t>都有一定的时间复杂度，新建插入搜索删除都需要一定的时间开销，而这些开销对于问题的解决是没有实际意义的。</a:t>
            </a:r>
            <a:endParaRPr lang="en-US" altLang="zh-CN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</a:rPr>
              <a:t>					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>
                <a:latin typeface="Franklin Gothic Book" panose="020B0503020102020204" pitchFamily="34" charset="0"/>
              </a:rPr>
              <a:t>所以最后答案选择</a:t>
            </a:r>
            <a:r>
              <a:rPr lang="en-US" altLang="zh-CN">
                <a:latin typeface="Franklin Gothic Book" panose="020B050302010202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0A8F00C9-1693-4318-BB9E-B8042AB1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1393825"/>
            <a:ext cx="701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CN">
                <a:latin typeface="Franklin Gothic Book" panose="020B0503020102020204" pitchFamily="34" charset="0"/>
              </a:rPr>
              <a:t>	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设栈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和队列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Q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的初始状态为空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元素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a,b,c,d,e,f,g  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依次进入栈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S.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若每个元素出栈后立即进入队列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Q,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且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7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个元素出队的顺序是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b,d,c,f,e,a,g ,  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则栈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的容量至少是           </a:t>
            </a:r>
            <a:endParaRPr lang="en-US" altLang="zh-CN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	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A.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B.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C.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D.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</a:t>
            </a: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4372F6AB-BC3F-4B68-AF1C-4E4B92FB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统考题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D8666FB1-5BE3-42AD-9914-6933E87A0A1C}"/>
              </a:ext>
            </a:extLst>
          </p:cNvPr>
          <p:cNvSpPr txBox="1">
            <a:spLocks/>
          </p:cNvSpPr>
          <p:nvPr/>
        </p:nvSpPr>
        <p:spPr bwMode="auto">
          <a:xfrm>
            <a:off x="755650" y="1295400"/>
            <a:ext cx="342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Franklin Gothic Book" panose="020B0503020102020204" pitchFamily="34" charset="0"/>
                <a:ea typeface="华文楷体" panose="02010600040101010101" pitchFamily="2" charset="-122"/>
              </a:rPr>
              <a:t>a,b,c,d,e,f,g  </a:t>
            </a:r>
            <a:r>
              <a:rPr lang="zh-CN" altLang="en-US" sz="2800">
                <a:latin typeface="Franklin Gothic Book" panose="020B0503020102020204" pitchFamily="34" charset="0"/>
                <a:ea typeface="华文楷体" panose="02010600040101010101" pitchFamily="2" charset="-122"/>
              </a:rPr>
              <a:t>依次进入栈</a:t>
            </a:r>
            <a:r>
              <a:rPr lang="en-US" altLang="zh-CN" sz="2800">
                <a:latin typeface="Franklin Gothic Book" panose="020B0503020102020204" pitchFamily="34" charset="0"/>
                <a:ea typeface="华文楷体" panose="02010600040101010101" pitchFamily="2" charset="-122"/>
              </a:rPr>
              <a:t>S</a:t>
            </a:r>
          </a:p>
          <a:p>
            <a:pPr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Franklin Gothic Book" panose="020B0503020102020204" pitchFamily="34" charset="0"/>
                <a:ea typeface="华文楷体" panose="02010600040101010101" pitchFamily="2" charset="-122"/>
              </a:rPr>
              <a:t>b,d,c,f,e,a,g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 sz="280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5843" name="Rectangle 8">
            <a:extLst>
              <a:ext uri="{FF2B5EF4-FFF2-40B4-BE49-F238E27FC236}">
                <a16:creationId xmlns:a16="http://schemas.microsoft.com/office/drawing/2014/main" id="{0B0960C2-3584-46ED-87F5-61E6870A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395413"/>
            <a:ext cx="342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endParaRPr lang="en-US" altLang="zh-CN" sz="3200">
              <a:solidFill>
                <a:schemeClr val="tx2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endParaRPr lang="en-US" altLang="zh-CN" sz="320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35844" name="直接连接符 7">
            <a:extLst>
              <a:ext uri="{FF2B5EF4-FFF2-40B4-BE49-F238E27FC236}">
                <a16:creationId xmlns:a16="http://schemas.microsoft.com/office/drawing/2014/main" id="{9D7E1F11-B5AF-4279-995A-F598E9F3CC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83238" y="2428875"/>
            <a:ext cx="19050" cy="24320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5" name="直接连接符 8">
            <a:extLst>
              <a:ext uri="{FF2B5EF4-FFF2-40B4-BE49-F238E27FC236}">
                <a16:creationId xmlns:a16="http://schemas.microsoft.com/office/drawing/2014/main" id="{64FCF381-F2F8-4E95-8F89-2A8F618FAB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81875" y="2416175"/>
            <a:ext cx="19050" cy="24320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直接连接符 9">
            <a:extLst>
              <a:ext uri="{FF2B5EF4-FFF2-40B4-BE49-F238E27FC236}">
                <a16:creationId xmlns:a16="http://schemas.microsoft.com/office/drawing/2014/main" id="{8E22E078-EC81-41B1-86D7-CDEE729DC4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14988" y="4848225"/>
            <a:ext cx="1779587" cy="3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D240BAC-1093-44B8-9917-CEA72EC6145F}"/>
              </a:ext>
            </a:extLst>
          </p:cNvPr>
          <p:cNvSpPr/>
          <p:nvPr/>
        </p:nvSpPr>
        <p:spPr bwMode="auto">
          <a:xfrm>
            <a:off x="5614988" y="4524375"/>
            <a:ext cx="1771650" cy="312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</a:t>
            </a:r>
            <a:r>
              <a:rPr kumimoji="0" lang="en-US" altLang="zh-CN" sz="1800" dirty="0">
                <a:latin typeface="Arial" charset="0"/>
              </a:rPr>
              <a:t>a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3A67C3-46DD-4223-BE64-A5CDA6D2FB86}"/>
              </a:ext>
            </a:extLst>
          </p:cNvPr>
          <p:cNvSpPr/>
          <p:nvPr/>
        </p:nvSpPr>
        <p:spPr bwMode="auto">
          <a:xfrm>
            <a:off x="5614988" y="4211638"/>
            <a:ext cx="1774825" cy="314325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b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58804B3D-E910-4BF9-909B-A7F367DD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4367213"/>
            <a:ext cx="977900" cy="62230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/>
              <a:t>   top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9C6B98-29B9-40EF-A3FC-5E067C4E6406}"/>
              </a:ext>
            </a:extLst>
          </p:cNvPr>
          <p:cNvSpPr/>
          <p:nvPr/>
        </p:nvSpPr>
        <p:spPr bwMode="auto">
          <a:xfrm>
            <a:off x="5611813" y="4210050"/>
            <a:ext cx="1774825" cy="312738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c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849793-5618-409F-8728-54DB14FFA8A5}"/>
              </a:ext>
            </a:extLst>
          </p:cNvPr>
          <p:cNvSpPr/>
          <p:nvPr/>
        </p:nvSpPr>
        <p:spPr bwMode="auto">
          <a:xfrm>
            <a:off x="5616575" y="4525963"/>
            <a:ext cx="1774825" cy="3127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g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67A916-B9FB-4E95-B881-F8FBB68B228F}"/>
              </a:ext>
            </a:extLst>
          </p:cNvPr>
          <p:cNvSpPr/>
          <p:nvPr/>
        </p:nvSpPr>
        <p:spPr bwMode="auto">
          <a:xfrm>
            <a:off x="5610225" y="3902075"/>
            <a:ext cx="1774825" cy="312738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d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21B09E-4FAD-4AD0-9DF2-309857D4BCB9}"/>
              </a:ext>
            </a:extLst>
          </p:cNvPr>
          <p:cNvSpPr/>
          <p:nvPr/>
        </p:nvSpPr>
        <p:spPr bwMode="auto">
          <a:xfrm>
            <a:off x="5614988" y="4210050"/>
            <a:ext cx="1774825" cy="312738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e</a:t>
            </a:r>
            <a:endParaRPr kumimoji="0" lang="zh-CN" altLang="en-US" sz="1800" dirty="0"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9CB330-7231-4E45-ADC6-E1F579633450}"/>
              </a:ext>
            </a:extLst>
          </p:cNvPr>
          <p:cNvSpPr/>
          <p:nvPr/>
        </p:nvSpPr>
        <p:spPr bwMode="auto">
          <a:xfrm>
            <a:off x="5611813" y="3897313"/>
            <a:ext cx="1774825" cy="314325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dirty="0"/>
              <a:t>          f</a:t>
            </a:r>
            <a:endParaRPr kumimoji="0" lang="zh-CN" alt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472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312 -0.0888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208 -0.0444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55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00313 -0.0472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0.00104 -0.0958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8889 L -0.00451 -0.03611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3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3" grpId="11" animBg="1"/>
      <p:bldP spid="13" grpId="1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>
            <a:extLst>
              <a:ext uri="{FF2B5EF4-FFF2-40B4-BE49-F238E27FC236}">
                <a16:creationId xmlns:a16="http://schemas.microsoft.com/office/drawing/2014/main" id="{827D5745-BB09-4ACD-A5CB-26A0BEEF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93825"/>
            <a:ext cx="77755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Suppose that a singly list is implemented with both a header and tail node.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	Describe contant-time algorithms to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endParaRPr lang="en-US" altLang="zh-CN"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    a. Insert item x before position  p ( given by an iterator ).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    b. Remove the item stored at position  p ( given by an iterator )    </a:t>
            </a:r>
          </a:p>
        </p:txBody>
      </p:sp>
      <p:sp>
        <p:nvSpPr>
          <p:cNvPr id="36867" name="TextBox 2">
            <a:extLst>
              <a:ext uri="{FF2B5EF4-FFF2-40B4-BE49-F238E27FC236}">
                <a16:creationId xmlns:a16="http://schemas.microsoft.com/office/drawing/2014/main" id="{72C50D6B-4881-4353-94B3-DAC5E558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2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7F0F1F05-661A-4EB5-9887-15D5ADF304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628775"/>
            <a:ext cx="8072437" cy="4103688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Swap two adjacent elements by adjusting only the links ( and not the data ) using: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a. Singly linked lists.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b. Doubly linked lists.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3.1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通过只调整链来交换两个相邻的元素，使用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a.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单链表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b.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双链表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243" name="TextBox 1">
            <a:extLst>
              <a:ext uri="{FF2B5EF4-FFF2-40B4-BE49-F238E27FC236}">
                <a16:creationId xmlns:a16="http://schemas.microsoft.com/office/drawing/2014/main" id="{6856037E-90C6-46AB-8E61-45099B01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3.1</a:t>
            </a:r>
            <a:endParaRPr lang="zh-CN" alt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A27A749F-FFBA-456B-B1F0-202D95FA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43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9046A695-A697-467E-9B35-2CB19F82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43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8431F766-922D-4C7C-8B28-2DB028CA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043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C639A3ED-C8B3-45EA-AE78-50FDDDDE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43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954CC53E-39F2-43CC-91F0-7F4D1E3E4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43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Line 9">
            <a:extLst>
              <a:ext uri="{FF2B5EF4-FFF2-40B4-BE49-F238E27FC236}">
                <a16:creationId xmlns:a16="http://schemas.microsoft.com/office/drawing/2014/main" id="{422E3186-98EB-4F0A-AD1B-70D787309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1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1">
            <a:extLst>
              <a:ext uri="{FF2B5EF4-FFF2-40B4-BE49-F238E27FC236}">
                <a16:creationId xmlns:a16="http://schemas.microsoft.com/office/drawing/2014/main" id="{E088F5BB-DAE8-4FAE-A7E8-ECB6E0FCE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271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2">
            <a:extLst>
              <a:ext uri="{FF2B5EF4-FFF2-40B4-BE49-F238E27FC236}">
                <a16:creationId xmlns:a16="http://schemas.microsoft.com/office/drawing/2014/main" id="{1EB3E5DD-74B3-4E2A-BC6D-58E9F961D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71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3">
            <a:extLst>
              <a:ext uri="{FF2B5EF4-FFF2-40B4-BE49-F238E27FC236}">
                <a16:creationId xmlns:a16="http://schemas.microsoft.com/office/drawing/2014/main" id="{61882A98-1686-4447-9FC9-2610288EC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71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4">
            <a:extLst>
              <a:ext uri="{FF2B5EF4-FFF2-40B4-BE49-F238E27FC236}">
                <a16:creationId xmlns:a16="http://schemas.microsoft.com/office/drawing/2014/main" id="{082FD5A2-05EA-4C40-98B3-789FE1D89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71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159B6743-2F45-4181-90FF-E6328495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85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Text Box 16">
            <a:extLst>
              <a:ext uri="{FF2B5EF4-FFF2-40B4-BE49-F238E27FC236}">
                <a16:creationId xmlns:a16="http://schemas.microsoft.com/office/drawing/2014/main" id="{E3F1E289-4A5A-49AC-A7B4-D058F7F2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692275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head</a:t>
            </a:r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BFBC7D93-C5E2-4E4C-9017-F8BB19418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6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Text Box 19">
            <a:extLst>
              <a:ext uri="{FF2B5EF4-FFF2-40B4-BE49-F238E27FC236}">
                <a16:creationId xmlns:a16="http://schemas.microsoft.com/office/drawing/2014/main" id="{E75909E8-D263-425E-BD14-30A4E65C8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16875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tail</a:t>
            </a:r>
          </a:p>
        </p:txBody>
      </p:sp>
      <p:sp>
        <p:nvSpPr>
          <p:cNvPr id="37904" name="Line 20">
            <a:extLst>
              <a:ext uri="{FF2B5EF4-FFF2-40B4-BE49-F238E27FC236}">
                <a16:creationId xmlns:a16="http://schemas.microsoft.com/office/drawing/2014/main" id="{3F349275-D469-48F8-8248-23B8950C4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195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1">
            <a:extLst>
              <a:ext uri="{FF2B5EF4-FFF2-40B4-BE49-F238E27FC236}">
                <a16:creationId xmlns:a16="http://schemas.microsoft.com/office/drawing/2014/main" id="{C4E708E2-61CF-4340-ABB4-610527B38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95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2">
            <a:extLst>
              <a:ext uri="{FF2B5EF4-FFF2-40B4-BE49-F238E27FC236}">
                <a16:creationId xmlns:a16="http://schemas.microsoft.com/office/drawing/2014/main" id="{7EC06E06-F984-4A25-A393-C2788325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1955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3">
            <a:extLst>
              <a:ext uri="{FF2B5EF4-FFF2-40B4-BE49-F238E27FC236}">
                <a16:creationId xmlns:a16="http://schemas.microsoft.com/office/drawing/2014/main" id="{416F2AB6-5462-473F-ABB3-D03DC1F80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195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5">
            <a:extLst>
              <a:ext uri="{FF2B5EF4-FFF2-40B4-BE49-F238E27FC236}">
                <a16:creationId xmlns:a16="http://schemas.microsoft.com/office/drawing/2014/main" id="{9971B2D0-0AA8-4EE0-B18A-5C70A3B24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662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6">
            <a:extLst>
              <a:ext uri="{FF2B5EF4-FFF2-40B4-BE49-F238E27FC236}">
                <a16:creationId xmlns:a16="http://schemas.microsoft.com/office/drawing/2014/main" id="{FA3C77BF-17F7-4FD2-A51E-14D648000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3831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7B780EE-AFBF-4925-AD26-AFAF3E62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67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33BE4E4-0A8A-4863-BEDD-44CBFC8A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67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2A9800B0-1269-460F-B341-DFC2C4E9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67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A5CE20D3-2668-4126-B87A-0B04AB0E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67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B186BC21-DED0-4D4D-A429-03EE26B5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671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28" name="Line 32">
            <a:extLst>
              <a:ext uri="{FF2B5EF4-FFF2-40B4-BE49-F238E27FC236}">
                <a16:creationId xmlns:a16="http://schemas.microsoft.com/office/drawing/2014/main" id="{CFA25F90-A207-438B-A6F5-0D1F88680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795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A4E8B107-5DC6-4DED-B441-1268649F7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795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">
            <a:extLst>
              <a:ext uri="{FF2B5EF4-FFF2-40B4-BE49-F238E27FC236}">
                <a16:creationId xmlns:a16="http://schemas.microsoft.com/office/drawing/2014/main" id="{335612B1-91F7-44DF-B4FE-A8551AD20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95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B6963327-D234-4B84-92EF-64662E016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95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390EB90-BF0E-4ADD-900A-29CF1B37B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95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2C607F0F-539A-4B64-BA00-0660A0721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719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D0D20F27-8DF0-4FAA-A720-C7A454F40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19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755AABBF-D352-40B2-A4FB-A11D51365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195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CB983C8C-9C8B-462B-8B85-6EDD8C4E8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19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177627E3-D91D-4CC4-94CE-6DF104E8C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109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2">
            <a:extLst>
              <a:ext uri="{FF2B5EF4-FFF2-40B4-BE49-F238E27FC236}">
                <a16:creationId xmlns:a16="http://schemas.microsoft.com/office/drawing/2014/main" id="{5BC7F7D1-20CC-4A3D-902F-8435DDC7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09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31BA9AA9-F6BE-423F-AF7B-5909476A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67113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Line 44">
            <a:extLst>
              <a:ext uri="{FF2B5EF4-FFF2-40B4-BE49-F238E27FC236}">
                <a16:creationId xmlns:a16="http://schemas.microsoft.com/office/drawing/2014/main" id="{1B3FA9E7-E0D1-43BB-AF00-BED400A9F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1099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A3608587-B688-47B4-8862-F932CF64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98813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head</a:t>
            </a:r>
          </a:p>
        </p:txBody>
      </p:sp>
      <p:sp>
        <p:nvSpPr>
          <p:cNvPr id="42" name="Text Box 46">
            <a:extLst>
              <a:ext uri="{FF2B5EF4-FFF2-40B4-BE49-F238E27FC236}">
                <a16:creationId xmlns:a16="http://schemas.microsoft.com/office/drawing/2014/main" id="{259FED22-94D6-49D3-9162-E0F5BAC7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623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8F6870F1-077E-456C-A838-6D47DCA39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3154363"/>
            <a:ext cx="80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tail</a:t>
            </a:r>
          </a:p>
        </p:txBody>
      </p:sp>
      <p:sp>
        <p:nvSpPr>
          <p:cNvPr id="44" name="Line 48">
            <a:extLst>
              <a:ext uri="{FF2B5EF4-FFF2-40B4-BE49-F238E27FC236}">
                <a16:creationId xmlns:a16="http://schemas.microsoft.com/office/drawing/2014/main" id="{8A1A113C-3A52-4C10-929E-09D8DD152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195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455E3277-AB42-4E52-B106-4260C8132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7957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71">
            <a:extLst>
              <a:ext uri="{FF2B5EF4-FFF2-40B4-BE49-F238E27FC236}">
                <a16:creationId xmlns:a16="http://schemas.microsoft.com/office/drawing/2014/main" id="{11EB3335-1767-4E50-AED7-56A44809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435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Rectangle 72">
            <a:extLst>
              <a:ext uri="{FF2B5EF4-FFF2-40B4-BE49-F238E27FC236}">
                <a16:creationId xmlns:a16="http://schemas.microsoft.com/office/drawing/2014/main" id="{91127FEC-07C3-46CD-9118-0227EA4E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435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48" name="Rectangle 73">
            <a:extLst>
              <a:ext uri="{FF2B5EF4-FFF2-40B4-BE49-F238E27FC236}">
                <a16:creationId xmlns:a16="http://schemas.microsoft.com/office/drawing/2014/main" id="{B104284B-FD0F-45A1-BB00-5DB5995A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435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Rectangle 74">
            <a:extLst>
              <a:ext uri="{FF2B5EF4-FFF2-40B4-BE49-F238E27FC236}">
                <a16:creationId xmlns:a16="http://schemas.microsoft.com/office/drawing/2014/main" id="{C015C3D3-DBF6-42D2-881A-FDC8C7DD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2435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Rectangle 75">
            <a:extLst>
              <a:ext uri="{FF2B5EF4-FFF2-40B4-BE49-F238E27FC236}">
                <a16:creationId xmlns:a16="http://schemas.microsoft.com/office/drawing/2014/main" id="{A04EB990-8B52-4864-B322-9F3AD8EE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4351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51" name="Line 76">
            <a:extLst>
              <a:ext uri="{FF2B5EF4-FFF2-40B4-BE49-F238E27FC236}">
                <a16:creationId xmlns:a16="http://schemas.microsoft.com/office/drawing/2014/main" id="{3D2C0DD9-241C-40EB-8348-7745C8696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72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77">
            <a:extLst>
              <a:ext uri="{FF2B5EF4-FFF2-40B4-BE49-F238E27FC236}">
                <a16:creationId xmlns:a16="http://schemas.microsoft.com/office/drawing/2014/main" id="{1C115DD9-77BB-4850-9444-DAA9C6BFD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472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78">
            <a:extLst>
              <a:ext uri="{FF2B5EF4-FFF2-40B4-BE49-F238E27FC236}">
                <a16:creationId xmlns:a16="http://schemas.microsoft.com/office/drawing/2014/main" id="{C8697BD8-AF28-4861-BF5C-069B002C8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72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9">
            <a:extLst>
              <a:ext uri="{FF2B5EF4-FFF2-40B4-BE49-F238E27FC236}">
                <a16:creationId xmlns:a16="http://schemas.microsoft.com/office/drawing/2014/main" id="{7390858C-C60B-463C-94FF-060358030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72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80">
            <a:extLst>
              <a:ext uri="{FF2B5EF4-FFF2-40B4-BE49-F238E27FC236}">
                <a16:creationId xmlns:a16="http://schemas.microsoft.com/office/drawing/2014/main" id="{46BB35AE-5B15-414E-A0F9-89C79A94B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72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81">
            <a:extLst>
              <a:ext uri="{FF2B5EF4-FFF2-40B4-BE49-F238E27FC236}">
                <a16:creationId xmlns:a16="http://schemas.microsoft.com/office/drawing/2014/main" id="{291B7C64-483E-4313-BAFF-AD3AFE7F7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3959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82">
            <a:extLst>
              <a:ext uri="{FF2B5EF4-FFF2-40B4-BE49-F238E27FC236}">
                <a16:creationId xmlns:a16="http://schemas.microsoft.com/office/drawing/2014/main" id="{768A02E2-DCA3-4561-AAAB-44AB98746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3959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3">
            <a:extLst>
              <a:ext uri="{FF2B5EF4-FFF2-40B4-BE49-F238E27FC236}">
                <a16:creationId xmlns:a16="http://schemas.microsoft.com/office/drawing/2014/main" id="{BD41FFEA-E41C-4292-ADF2-AADE4BCC1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959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84">
            <a:extLst>
              <a:ext uri="{FF2B5EF4-FFF2-40B4-BE49-F238E27FC236}">
                <a16:creationId xmlns:a16="http://schemas.microsoft.com/office/drawing/2014/main" id="{7785CF94-EC7C-4EBE-88C7-FD62CEA08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959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85">
            <a:extLst>
              <a:ext uri="{FF2B5EF4-FFF2-40B4-BE49-F238E27FC236}">
                <a16:creationId xmlns:a16="http://schemas.microsoft.com/office/drawing/2014/main" id="{124EA989-8279-4749-8BA3-FDB456065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86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86">
            <a:extLst>
              <a:ext uri="{FF2B5EF4-FFF2-40B4-BE49-F238E27FC236}">
                <a16:creationId xmlns:a16="http://schemas.microsoft.com/office/drawing/2014/main" id="{209B36F5-D6E2-4B66-8BDF-0B9A871AE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786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Rectangle 87">
            <a:extLst>
              <a:ext uri="{FF2B5EF4-FFF2-40B4-BE49-F238E27FC236}">
                <a16:creationId xmlns:a16="http://schemas.microsoft.com/office/drawing/2014/main" id="{6CBBBCF4-3564-40FF-910F-2323ED70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43513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Line 88">
            <a:extLst>
              <a:ext uri="{FF2B5EF4-FFF2-40B4-BE49-F238E27FC236}">
                <a16:creationId xmlns:a16="http://schemas.microsoft.com/office/drawing/2014/main" id="{3D747EA4-D1A3-4B10-84C5-FF8472080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86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89">
            <a:extLst>
              <a:ext uri="{FF2B5EF4-FFF2-40B4-BE49-F238E27FC236}">
                <a16:creationId xmlns:a16="http://schemas.microsoft.com/office/drawing/2014/main" id="{F0D52DD1-1C8C-46A8-A306-452409D2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4892675"/>
            <a:ext cx="76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head</a:t>
            </a:r>
          </a:p>
        </p:txBody>
      </p:sp>
      <p:sp>
        <p:nvSpPr>
          <p:cNvPr id="65" name="Text Box 90">
            <a:extLst>
              <a:ext uri="{FF2B5EF4-FFF2-40B4-BE49-F238E27FC236}">
                <a16:creationId xmlns:a16="http://schemas.microsoft.com/office/drawing/2014/main" id="{3EB9A5D0-CB14-4CC9-A1CA-42F98CDFF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387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64742447-05C8-47B7-9FAE-3E2335B8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4845050"/>
            <a:ext cx="80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tail</a:t>
            </a:r>
          </a:p>
        </p:txBody>
      </p:sp>
      <p:sp>
        <p:nvSpPr>
          <p:cNvPr id="67" name="Line 92">
            <a:extLst>
              <a:ext uri="{FF2B5EF4-FFF2-40B4-BE49-F238E27FC236}">
                <a16:creationId xmlns:a16="http://schemas.microsoft.com/office/drawing/2014/main" id="{56ADD5F0-6B8E-45B9-8454-D73EC79E8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959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93">
            <a:extLst>
              <a:ext uri="{FF2B5EF4-FFF2-40B4-BE49-F238E27FC236}">
                <a16:creationId xmlns:a16="http://schemas.microsoft.com/office/drawing/2014/main" id="{23EBE5BA-AA20-4AE0-9EA3-2806C96E6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472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9" grpId="0" animBg="1"/>
      <p:bldP spid="41" grpId="0"/>
      <p:bldP spid="42" grpId="0"/>
      <p:bldP spid="43" grpId="0"/>
      <p:bldP spid="46" grpId="0" animBg="1"/>
      <p:bldP spid="47" grpId="0" animBg="1"/>
      <p:bldP spid="48" grpId="0" animBg="1"/>
      <p:bldP spid="49" grpId="0" animBg="1"/>
      <p:bldP spid="50" grpId="0" animBg="1"/>
      <p:bldP spid="62" grpId="0" animBg="1"/>
      <p:bldP spid="64" grpId="0"/>
      <p:bldP spid="65" grpId="0"/>
      <p:bldP spid="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6A3C5F8-F5CF-4BF5-910A-09757E50C9B1}"/>
              </a:ext>
            </a:extLst>
          </p:cNvPr>
          <p:cNvSpPr txBox="1">
            <a:spLocks/>
          </p:cNvSpPr>
          <p:nvPr/>
        </p:nvSpPr>
        <p:spPr>
          <a:xfrm>
            <a:off x="684213" y="1147763"/>
            <a:ext cx="7010400" cy="4322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dirty="0"/>
              <a:t>public void insert(</a:t>
            </a:r>
            <a:r>
              <a:rPr lang="en-US" altLang="zh-CN" sz="2400" dirty="0" err="1"/>
              <a:t>LinkedListItr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itr</a:t>
            </a:r>
            <a:r>
              <a:rPr lang="en-US" altLang="zh-CN" sz="2400" dirty="0"/>
              <a:t>, Object x){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ListNode</a:t>
            </a:r>
            <a:r>
              <a:rPr lang="en-US" altLang="zh-CN" sz="2400" dirty="0"/>
              <a:t> p= </a:t>
            </a:r>
            <a:r>
              <a:rPr lang="en-US" altLang="zh-CN" sz="2400" dirty="0" err="1"/>
              <a:t>itr.current</a:t>
            </a:r>
            <a:r>
              <a:rPr lang="en-US" altLang="zh-CN" sz="2400" dirty="0"/>
              <a:t>;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if(p!=head) {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/*</a:t>
            </a:r>
            <a:r>
              <a:rPr lang="zh-CN" altLang="en-US" sz="2400" dirty="0"/>
              <a:t>在</a:t>
            </a:r>
            <a:r>
              <a:rPr lang="en-US" altLang="zh-CN" sz="2400" dirty="0"/>
              <a:t>p</a:t>
            </a:r>
            <a:r>
              <a:rPr lang="zh-CN" altLang="en-US" sz="2400" dirty="0"/>
              <a:t>后插入一新节点*</a:t>
            </a:r>
            <a:r>
              <a:rPr lang="en-US" altLang="zh-CN" sz="2400" dirty="0"/>
              <a:t>/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      </a:t>
            </a:r>
            <a:r>
              <a:rPr lang="en-US" altLang="zh-CN" sz="2400" dirty="0" err="1"/>
              <a:t>ListNode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addnode</a:t>
            </a:r>
            <a:r>
              <a:rPr lang="en-US" altLang="zh-CN" sz="2400" dirty="0"/>
              <a:t>=new 				      </a:t>
            </a:r>
            <a:r>
              <a:rPr lang="en-US" altLang="zh-CN" sz="2400" dirty="0" err="1"/>
              <a:t>ListNode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p.element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p.next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      </a:t>
            </a:r>
            <a:r>
              <a:rPr lang="en-US" altLang="zh-CN" sz="2400" dirty="0" err="1"/>
              <a:t>p.next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addnode</a:t>
            </a:r>
            <a:r>
              <a:rPr lang="en-US" altLang="zh-CN" sz="2400" dirty="0"/>
              <a:t>;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      </a:t>
            </a:r>
            <a:r>
              <a:rPr lang="en-US" altLang="zh-CN" sz="2400" dirty="0" err="1"/>
              <a:t>p.element</a:t>
            </a:r>
            <a:r>
              <a:rPr lang="en-US" altLang="zh-CN" sz="2400" dirty="0"/>
              <a:t>=x;/*p</a:t>
            </a:r>
            <a:r>
              <a:rPr lang="zh-CN" altLang="en-US" sz="2400" dirty="0"/>
              <a:t>指向节点的元素值用</a:t>
            </a:r>
            <a:r>
              <a:rPr lang="en-US" altLang="zh-CN" sz="2400" dirty="0"/>
              <a:t>x</a:t>
            </a:r>
            <a:r>
              <a:rPr lang="zh-CN" altLang="en-US" sz="2400" dirty="0"/>
              <a:t>替换*</a:t>
            </a:r>
            <a:r>
              <a:rPr lang="en-US" altLang="zh-CN" sz="2400" dirty="0"/>
              <a:t>/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        }</a:t>
            </a:r>
          </a:p>
          <a:p>
            <a:pPr>
              <a:buFontTx/>
              <a:buNone/>
              <a:defRPr/>
            </a:pPr>
            <a:r>
              <a:rPr lang="en-US" altLang="zh-CN" sz="2400" dirty="0"/>
              <a:t>    }</a:t>
            </a: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38915" name="TextBox 2">
            <a:extLst>
              <a:ext uri="{FF2B5EF4-FFF2-40B4-BE49-F238E27FC236}">
                <a16:creationId xmlns:a16="http://schemas.microsoft.com/office/drawing/2014/main" id="{A4E98B69-C8EF-4778-8315-63F73A09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代码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>
            <a:extLst>
              <a:ext uri="{FF2B5EF4-FFF2-40B4-BE49-F238E27FC236}">
                <a16:creationId xmlns:a16="http://schemas.microsoft.com/office/drawing/2014/main" id="{7D816689-84A8-4BEE-8A2E-237C7E88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341438"/>
            <a:ext cx="77771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删除算法</a:t>
            </a:r>
            <a:r>
              <a:rPr lang="en-US" altLang="zh-CN" dirty="0"/>
              <a:t>:</a:t>
            </a:r>
          </a:p>
          <a:p>
            <a:pPr>
              <a:defRPr/>
            </a:pPr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是最后一个节点</a:t>
            </a:r>
            <a:r>
              <a:rPr lang="en-US" altLang="zh-CN" dirty="0"/>
              <a:t>, </a:t>
            </a:r>
            <a:r>
              <a:rPr lang="zh-CN" altLang="en-US" dirty="0"/>
              <a:t>就将</a:t>
            </a:r>
            <a:r>
              <a:rPr lang="en-US" altLang="zh-CN" dirty="0"/>
              <a:t>tail</a:t>
            </a:r>
            <a:r>
              <a:rPr lang="zh-CN" altLang="en-US" dirty="0"/>
              <a:t>指向</a:t>
            </a:r>
            <a:r>
              <a:rPr lang="en-US" altLang="zh-CN" dirty="0"/>
              <a:t>P</a:t>
            </a:r>
            <a:r>
              <a:rPr lang="zh-CN" altLang="en-US" dirty="0"/>
              <a:t>所在位置 </a:t>
            </a:r>
            <a:r>
              <a:rPr lang="en-US" altLang="zh-CN" dirty="0"/>
              <a:t>,</a:t>
            </a:r>
            <a:r>
              <a:rPr lang="zh-CN" altLang="en-US" dirty="0"/>
              <a:t>再将原来的</a:t>
            </a:r>
            <a:r>
              <a:rPr lang="en-US" altLang="zh-CN" dirty="0"/>
              <a:t>tail</a:t>
            </a:r>
            <a:r>
              <a:rPr lang="zh-CN" altLang="en-US" dirty="0"/>
              <a:t>回收</a:t>
            </a:r>
            <a:r>
              <a:rPr lang="en-US" altLang="zh-CN" dirty="0"/>
              <a:t>.</a:t>
            </a:r>
          </a:p>
          <a:p>
            <a:pPr marL="457200" indent="-457200">
              <a:buFontTx/>
              <a:buAutoNum type="arabicPeriod"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2. </a:t>
            </a:r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/>
              <a:t>P</a:t>
            </a:r>
            <a:r>
              <a:rPr lang="zh-CN" altLang="en-US" dirty="0"/>
              <a:t>下一节点中元素的值替换</a:t>
            </a:r>
            <a:r>
              <a:rPr lang="en-US" altLang="zh-CN" dirty="0"/>
              <a:t>P</a:t>
            </a:r>
            <a:r>
              <a:rPr lang="zh-CN" altLang="en-US" dirty="0"/>
              <a:t>节点中的值</a:t>
            </a:r>
            <a:r>
              <a:rPr lang="en-US" altLang="zh-CN" dirty="0"/>
              <a:t>,</a:t>
            </a:r>
            <a:r>
              <a:rPr lang="zh-CN" altLang="en-US" dirty="0"/>
              <a:t>再删除</a:t>
            </a:r>
            <a:r>
              <a:rPr lang="en-US" altLang="zh-CN" dirty="0"/>
              <a:t>P</a:t>
            </a:r>
            <a:r>
              <a:rPr lang="zh-CN" altLang="en-US" dirty="0"/>
              <a:t>的下一节点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259377D-3483-4291-B6F7-57B7E820A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73150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D7F44C6B-FA3C-4D3C-B046-61B54822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639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8B583246-3909-4EAC-8E04-155BAD76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39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D1FCC285-ED5E-4A02-B43D-0BC75DE1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39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84885EEB-DA97-44A1-AF2D-CC737C21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39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40967" name="Rectangle 8">
            <a:extLst>
              <a:ext uri="{FF2B5EF4-FFF2-40B4-BE49-F238E27FC236}">
                <a16:creationId xmlns:a16="http://schemas.microsoft.com/office/drawing/2014/main" id="{E5386BC7-0EE9-4340-AD1E-593142E3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639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CD496B4B-7534-4B9D-B226-09894451B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68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10">
            <a:extLst>
              <a:ext uri="{FF2B5EF4-FFF2-40B4-BE49-F238E27FC236}">
                <a16:creationId xmlns:a16="http://schemas.microsoft.com/office/drawing/2014/main" id="{ABA5AAD9-6030-4FEB-A7A8-A76775D78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68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1">
            <a:extLst>
              <a:ext uri="{FF2B5EF4-FFF2-40B4-BE49-F238E27FC236}">
                <a16:creationId xmlns:a16="http://schemas.microsoft.com/office/drawing/2014/main" id="{AEE9388C-C530-4701-8D35-03283B2C6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868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2">
            <a:extLst>
              <a:ext uri="{FF2B5EF4-FFF2-40B4-BE49-F238E27FC236}">
                <a16:creationId xmlns:a16="http://schemas.microsoft.com/office/drawing/2014/main" id="{3917E6A8-D229-4C1C-89C4-B9819382A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68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3">
            <a:extLst>
              <a:ext uri="{FF2B5EF4-FFF2-40B4-BE49-F238E27FC236}">
                <a16:creationId xmlns:a16="http://schemas.microsoft.com/office/drawing/2014/main" id="{6C37B3BC-E34D-4130-AE52-D7B846D51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68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4">
            <a:extLst>
              <a:ext uri="{FF2B5EF4-FFF2-40B4-BE49-F238E27FC236}">
                <a16:creationId xmlns:a16="http://schemas.microsoft.com/office/drawing/2014/main" id="{1DD44613-4EE8-4403-88D4-39C25BF90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182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Text Box 15">
            <a:extLst>
              <a:ext uri="{FF2B5EF4-FFF2-40B4-BE49-F238E27FC236}">
                <a16:creationId xmlns:a16="http://schemas.microsoft.com/office/drawing/2014/main" id="{E59E8355-E52A-46F4-B344-23B9DBE7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350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head</a:t>
            </a:r>
          </a:p>
        </p:txBody>
      </p:sp>
      <p:sp>
        <p:nvSpPr>
          <p:cNvPr id="40975" name="Line 16">
            <a:extLst>
              <a:ext uri="{FF2B5EF4-FFF2-40B4-BE49-F238E27FC236}">
                <a16:creationId xmlns:a16="http://schemas.microsoft.com/office/drawing/2014/main" id="{44F9CDD0-F83B-4720-8DFA-6E2AB80B1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258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Text Box 17">
            <a:extLst>
              <a:ext uri="{FF2B5EF4-FFF2-40B4-BE49-F238E27FC236}">
                <a16:creationId xmlns:a16="http://schemas.microsoft.com/office/drawing/2014/main" id="{7ED26ED9-2CFB-4711-99DB-DC68884D7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335088"/>
            <a:ext cx="685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tail</a:t>
            </a:r>
          </a:p>
        </p:txBody>
      </p:sp>
      <p:sp>
        <p:nvSpPr>
          <p:cNvPr id="40977" name="Line 18">
            <a:extLst>
              <a:ext uri="{FF2B5EF4-FFF2-40B4-BE49-F238E27FC236}">
                <a16:creationId xmlns:a16="http://schemas.microsoft.com/office/drawing/2014/main" id="{9CC6BD47-0AFC-456A-987F-9B212A7F4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922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9">
            <a:extLst>
              <a:ext uri="{FF2B5EF4-FFF2-40B4-BE49-F238E27FC236}">
                <a16:creationId xmlns:a16="http://schemas.microsoft.com/office/drawing/2014/main" id="{9BA53FBD-5A90-43B0-AE69-AF5E8410E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922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0">
            <a:extLst>
              <a:ext uri="{FF2B5EF4-FFF2-40B4-BE49-F238E27FC236}">
                <a16:creationId xmlns:a16="http://schemas.microsoft.com/office/drawing/2014/main" id="{9791BED9-3332-4B31-AA9A-BD76ABD5F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92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1">
            <a:extLst>
              <a:ext uri="{FF2B5EF4-FFF2-40B4-BE49-F238E27FC236}">
                <a16:creationId xmlns:a16="http://schemas.microsoft.com/office/drawing/2014/main" id="{FC060CAE-BFD7-414E-9023-725807511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7922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2">
            <a:extLst>
              <a:ext uri="{FF2B5EF4-FFF2-40B4-BE49-F238E27FC236}">
                <a16:creationId xmlns:a16="http://schemas.microsoft.com/office/drawing/2014/main" id="{9E5E9DFE-8909-43C8-8224-0A9719892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0302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Text Box 24">
            <a:extLst>
              <a:ext uri="{FF2B5EF4-FFF2-40B4-BE49-F238E27FC236}">
                <a16:creationId xmlns:a16="http://schemas.microsoft.com/office/drawing/2014/main" id="{ACB6F34E-8DC0-453C-84AE-34259DC9A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82688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FA0C8754-DA66-4CD2-BE1A-F462E71C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400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EAEEC267-FC5A-4011-A7C1-4BA958C9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400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4C5BAF78-21CC-4B85-AB15-4FCF46FA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400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E9C5C4D7-D261-4EBB-AAF3-A8CCAF2F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400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EE5D7B76-4CC2-428B-92BD-A6E80DDB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400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BF8CB781-936F-4D4A-803B-8A16784C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6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D975926C-38B5-4B37-BF81-C60738925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46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DAABE22F-B86C-4AC5-903C-4F22D1902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6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4BF7C23D-2483-48F7-A285-4F1BBDA15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6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64D299C9-E168-4AB6-B5B1-CF707BD85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686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836CA72A-D6C1-42A8-AB53-D1AB949B1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82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D6CD123A-CB92-493B-AD6E-4D12BCD7C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352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head</a:t>
            </a: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3C38E074-4365-4050-8F83-1419F5C71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859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E2A32022-AEDC-4C53-91E5-E6684DCE0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3528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91BAABCF-C753-4408-9A01-AD8632006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92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E0EAE94A-BB79-4051-97D4-D0B03440A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924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BD6D495C-F390-4C9C-BECF-E2F1DF69A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392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1FD0017D-36F0-4AAA-8969-E6CA661E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92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B0A76389-4DDE-43B4-93EE-65173B7D0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859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0ED8279D-BA93-4470-AAFA-3B9F93871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35288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3" name="Rectangle 60">
            <a:extLst>
              <a:ext uri="{FF2B5EF4-FFF2-40B4-BE49-F238E27FC236}">
                <a16:creationId xmlns:a16="http://schemas.microsoft.com/office/drawing/2014/main" id="{D1C2B339-4DA8-404D-80A7-58A1491F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14925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61">
            <a:extLst>
              <a:ext uri="{FF2B5EF4-FFF2-40B4-BE49-F238E27FC236}">
                <a16:creationId xmlns:a16="http://schemas.microsoft.com/office/drawing/2014/main" id="{69247F16-F918-4C6C-8F6E-62174FE92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68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53448C8F-25A4-4E2A-A6AB-409AFCD07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68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1B76C141-DF66-4299-B371-55EAA980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06888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7" name="Line 64">
            <a:extLst>
              <a:ext uri="{FF2B5EF4-FFF2-40B4-BE49-F238E27FC236}">
                <a16:creationId xmlns:a16="http://schemas.microsoft.com/office/drawing/2014/main" id="{02FA4829-A53F-44A6-917B-8E5765185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29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65">
            <a:extLst>
              <a:ext uri="{FF2B5EF4-FFF2-40B4-BE49-F238E27FC236}">
                <a16:creationId xmlns:a16="http://schemas.microsoft.com/office/drawing/2014/main" id="{B9F39256-0BC1-4F91-A99E-CC093402A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9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66">
            <a:extLst>
              <a:ext uri="{FF2B5EF4-FFF2-40B4-BE49-F238E27FC236}">
                <a16:creationId xmlns:a16="http://schemas.microsoft.com/office/drawing/2014/main" id="{4F0A9073-5DE5-4A89-A02C-B1D8314A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29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67">
            <a:extLst>
              <a:ext uri="{FF2B5EF4-FFF2-40B4-BE49-F238E27FC236}">
                <a16:creationId xmlns:a16="http://schemas.microsoft.com/office/drawing/2014/main" id="{896B6194-EE88-4019-9210-750C0DFF3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2974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68">
            <a:extLst>
              <a:ext uri="{FF2B5EF4-FFF2-40B4-BE49-F238E27FC236}">
                <a16:creationId xmlns:a16="http://schemas.microsoft.com/office/drawing/2014/main" id="{A883E71B-E85A-4C98-A8E8-4901454E5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6116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69">
            <a:extLst>
              <a:ext uri="{FF2B5EF4-FFF2-40B4-BE49-F238E27FC236}">
                <a16:creationId xmlns:a16="http://schemas.microsoft.com/office/drawing/2014/main" id="{3E5D35CC-D976-4D81-89A6-BC7A3B597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64088"/>
            <a:ext cx="76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head</a:t>
            </a:r>
          </a:p>
        </p:txBody>
      </p:sp>
      <p:sp>
        <p:nvSpPr>
          <p:cNvPr id="53" name="Line 70">
            <a:extLst>
              <a:ext uri="{FF2B5EF4-FFF2-40B4-BE49-F238E27FC236}">
                <a16:creationId xmlns:a16="http://schemas.microsoft.com/office/drawing/2014/main" id="{FE331406-047F-43E8-B4DF-C928ACB59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87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1">
            <a:extLst>
              <a:ext uri="{FF2B5EF4-FFF2-40B4-BE49-F238E27FC236}">
                <a16:creationId xmlns:a16="http://schemas.microsoft.com/office/drawing/2014/main" id="{E2CC34D5-1C94-4214-AE69-BA31700DB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2212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72">
            <a:extLst>
              <a:ext uri="{FF2B5EF4-FFF2-40B4-BE49-F238E27FC236}">
                <a16:creationId xmlns:a16="http://schemas.microsoft.com/office/drawing/2014/main" id="{693930BA-2E0D-41BE-B884-33E6CEAE6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212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73">
            <a:extLst>
              <a:ext uri="{FF2B5EF4-FFF2-40B4-BE49-F238E27FC236}">
                <a16:creationId xmlns:a16="http://schemas.microsoft.com/office/drawing/2014/main" id="{833E6D7F-5E5B-4BCF-A399-80A4BBC33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212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74">
            <a:extLst>
              <a:ext uri="{FF2B5EF4-FFF2-40B4-BE49-F238E27FC236}">
                <a16:creationId xmlns:a16="http://schemas.microsoft.com/office/drawing/2014/main" id="{27F81FC2-26D1-445A-89E6-E6648283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687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75">
            <a:extLst>
              <a:ext uri="{FF2B5EF4-FFF2-40B4-BE49-F238E27FC236}">
                <a16:creationId xmlns:a16="http://schemas.microsoft.com/office/drawing/2014/main" id="{33C38C79-524F-4419-B880-B86A9481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64088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59" name="Text Box 77">
            <a:extLst>
              <a:ext uri="{FF2B5EF4-FFF2-40B4-BE49-F238E27FC236}">
                <a16:creationId xmlns:a16="http://schemas.microsoft.com/office/drawing/2014/main" id="{EC5B36BC-6505-429C-B67E-11633F2E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64088"/>
            <a:ext cx="60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6" grpId="0"/>
      <p:bldP spid="42" grpId="0"/>
      <p:bldP spid="43" grpId="0" animBg="1"/>
      <p:bldP spid="44" grpId="0" animBg="1"/>
      <p:bldP spid="45" grpId="0" animBg="1"/>
      <p:bldP spid="46" grpId="0" animBg="1"/>
      <p:bldP spid="52" grpId="0"/>
      <p:bldP spid="58" grpId="0"/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4B2FE58-C987-4FD2-A83F-F03CC24F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46175"/>
            <a:ext cx="5832475" cy="5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>
              <a:spcBef>
                <a:spcPct val="50000"/>
              </a:spcBef>
              <a:defRPr/>
            </a:pPr>
            <a:r>
              <a:rPr kumimoji="0" lang="en-US" altLang="zh-CN" sz="2800" kern="0" dirty="0">
                <a:latin typeface="+mn-lt"/>
                <a:ea typeface="+mn-ea"/>
              </a:rPr>
              <a:t>    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5EBFF724-B1A8-4577-9394-38A0262B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15414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F0439F5-27C5-4E94-9892-FAEEE386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15414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B0D22A97-1164-44BD-BE8D-C1B9E17E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5414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</a:p>
        </p:txBody>
      </p:sp>
      <p:sp>
        <p:nvSpPr>
          <p:cNvPr id="41990" name="Rectangle 7">
            <a:extLst>
              <a:ext uri="{FF2B5EF4-FFF2-40B4-BE49-F238E27FC236}">
                <a16:creationId xmlns:a16="http://schemas.microsoft.com/office/drawing/2014/main" id="{2CC2BE95-4C29-4F33-AAF5-269EE2A0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15414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41991" name="Rectangle 8">
            <a:extLst>
              <a:ext uri="{FF2B5EF4-FFF2-40B4-BE49-F238E27FC236}">
                <a16:creationId xmlns:a16="http://schemas.microsoft.com/office/drawing/2014/main" id="{B20617BE-2DE6-42EE-A8A6-30765B1D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15414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Line 9">
            <a:extLst>
              <a:ext uri="{FF2B5EF4-FFF2-40B4-BE49-F238E27FC236}">
                <a16:creationId xmlns:a16="http://schemas.microsoft.com/office/drawing/2014/main" id="{37F23B81-89CA-4D17-A099-D6FCBCDAB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177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">
            <a:extLst>
              <a:ext uri="{FF2B5EF4-FFF2-40B4-BE49-F238E27FC236}">
                <a16:creationId xmlns:a16="http://schemas.microsoft.com/office/drawing/2014/main" id="{BA301EE4-E4CC-4C68-83F1-3E22B5B9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177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1">
            <a:extLst>
              <a:ext uri="{FF2B5EF4-FFF2-40B4-BE49-F238E27FC236}">
                <a16:creationId xmlns:a16="http://schemas.microsoft.com/office/drawing/2014/main" id="{41A92B61-60D6-4BD1-8E86-0319F9692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177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2">
            <a:extLst>
              <a:ext uri="{FF2B5EF4-FFF2-40B4-BE49-F238E27FC236}">
                <a16:creationId xmlns:a16="http://schemas.microsoft.com/office/drawing/2014/main" id="{F45702ED-E276-4413-A58C-AC1A2887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177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3">
            <a:extLst>
              <a:ext uri="{FF2B5EF4-FFF2-40B4-BE49-F238E27FC236}">
                <a16:creationId xmlns:a16="http://schemas.microsoft.com/office/drawing/2014/main" id="{011B108E-6F0A-4190-97D1-FA7097C68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1770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4">
            <a:extLst>
              <a:ext uri="{FF2B5EF4-FFF2-40B4-BE49-F238E27FC236}">
                <a16:creationId xmlns:a16="http://schemas.microsoft.com/office/drawing/2014/main" id="{6935E541-BD74-4250-85E1-600E6BC31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10842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15">
            <a:extLst>
              <a:ext uri="{FF2B5EF4-FFF2-40B4-BE49-F238E27FC236}">
                <a16:creationId xmlns:a16="http://schemas.microsoft.com/office/drawing/2014/main" id="{9B6D1F7A-C67F-4CB9-88E3-BD3347CAD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1236663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41999" name="Line 16">
            <a:extLst>
              <a:ext uri="{FF2B5EF4-FFF2-40B4-BE49-F238E27FC236}">
                <a16:creationId xmlns:a16="http://schemas.microsoft.com/office/drawing/2014/main" id="{8AD8AC46-26DC-4248-9543-41C8EB4C1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9318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17">
            <a:extLst>
              <a:ext uri="{FF2B5EF4-FFF2-40B4-BE49-F238E27FC236}">
                <a16:creationId xmlns:a16="http://schemas.microsoft.com/office/drawing/2014/main" id="{53C6650A-8DD8-46E2-8A25-CB8E5D459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1604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42001" name="Line 18">
            <a:extLst>
              <a:ext uri="{FF2B5EF4-FFF2-40B4-BE49-F238E27FC236}">
                <a16:creationId xmlns:a16="http://schemas.microsoft.com/office/drawing/2014/main" id="{BAE51152-7D72-4E69-B707-4B302B7ED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1693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9">
            <a:extLst>
              <a:ext uri="{FF2B5EF4-FFF2-40B4-BE49-F238E27FC236}">
                <a16:creationId xmlns:a16="http://schemas.microsoft.com/office/drawing/2014/main" id="{74E36E0B-CF9A-4847-B3D7-EF49B3206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5513" y="16938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0">
            <a:extLst>
              <a:ext uri="{FF2B5EF4-FFF2-40B4-BE49-F238E27FC236}">
                <a16:creationId xmlns:a16="http://schemas.microsoft.com/office/drawing/2014/main" id="{95A40DB5-AF13-4190-84A5-DA0185B19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3" y="16938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1">
            <a:extLst>
              <a:ext uri="{FF2B5EF4-FFF2-40B4-BE49-F238E27FC236}">
                <a16:creationId xmlns:a16="http://schemas.microsoft.com/office/drawing/2014/main" id="{350E4BDD-01CA-40A9-A4B6-2CBA4ED76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16938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2">
            <a:extLst>
              <a:ext uri="{FF2B5EF4-FFF2-40B4-BE49-F238E27FC236}">
                <a16:creationId xmlns:a16="http://schemas.microsoft.com/office/drawing/2014/main" id="{9B056ECC-152D-41F2-9DE8-6980A467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9318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Text Box 24">
            <a:extLst>
              <a:ext uri="{FF2B5EF4-FFF2-40B4-BE49-F238E27FC236}">
                <a16:creationId xmlns:a16="http://schemas.microsoft.com/office/drawing/2014/main" id="{344EFD6A-C712-4F07-9371-5D55DF14B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0842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B34F25CB-17E0-4CD8-A0BF-AF547884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32940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F05982C6-208C-4DA3-A2C7-3D3D9813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32940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45523BD-B6C9-4501-846E-B5015992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940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10BAB9A2-6FEE-47D2-96E9-81897E3B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32940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E32C6186-59A0-4E80-91AF-0B98E39D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2940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869CB861-EF67-4C28-A11D-DF070254F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113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0D1E0B7F-69E8-4065-A883-E729E257A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A885C2-80BC-4FEB-AC4F-266E0FF23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AF61B038-CF23-4498-81C3-C8330C278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9B75A816-198A-4387-9095-35457D296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13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3AC96305-2245-4162-8598-278B261F3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28368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230904FC-5FA9-4086-97D6-1711F722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2989263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61832907-1447-4D22-859B-E3AF83A2E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113" y="29130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6A2CC315-FEF2-43A9-93A1-EAFBE667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9892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32DEB4C9-1599-4707-8DEC-1D9B30767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6313" y="34464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5F5303DB-F549-4C26-B4AD-C15A89519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5513" y="34464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78A354FD-5826-4387-8FC4-DE1FB86C7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3" y="34464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9794F61B-5A8B-4DC1-8279-7F8C66E31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34464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33F1652B-E304-4C22-9536-10196FC66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913" y="26844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5">
            <a:extLst>
              <a:ext uri="{FF2B5EF4-FFF2-40B4-BE49-F238E27FC236}">
                <a16:creationId xmlns:a16="http://schemas.microsoft.com/office/drawing/2014/main" id="{AA11A1F1-98AB-4D96-97A7-3AB5C0AF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8368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75D10F07-BDD9-45FE-992F-B1720A75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50466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A3B4C837-05D9-48EC-89A6-46982D1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50466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</a:t>
            </a: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1364A854-1C19-4F78-9CDB-BDD6F656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50466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02F59F50-CF04-4866-B3B5-59A899D37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5046663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C67A70C-1BE7-46A2-A093-C8ABF33FE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313" y="5275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FC0AEF56-2649-48E4-8B4C-A40A6A419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4513" y="5275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3">
            <a:extLst>
              <a:ext uri="{FF2B5EF4-FFF2-40B4-BE49-F238E27FC236}">
                <a16:creationId xmlns:a16="http://schemas.microsoft.com/office/drawing/2014/main" id="{86FFDCC7-7564-4DD3-9294-B597B3B8E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7513" y="5275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>
            <a:extLst>
              <a:ext uri="{FF2B5EF4-FFF2-40B4-BE49-F238E27FC236}">
                <a16:creationId xmlns:a16="http://schemas.microsoft.com/office/drawing/2014/main" id="{A0DCAAA6-3193-4270-A8A3-FBEDDEF8E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275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>
            <a:extLst>
              <a:ext uri="{FF2B5EF4-FFF2-40B4-BE49-F238E27FC236}">
                <a16:creationId xmlns:a16="http://schemas.microsoft.com/office/drawing/2014/main" id="{99DA31E7-D303-4616-98BF-78658BCD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45894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57">
            <a:extLst>
              <a:ext uri="{FF2B5EF4-FFF2-40B4-BE49-F238E27FC236}">
                <a16:creationId xmlns:a16="http://schemas.microsoft.com/office/drawing/2014/main" id="{47BA1D40-1DEC-449D-85B6-2FEE8771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4741863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53" name="Line 58">
            <a:extLst>
              <a:ext uri="{FF2B5EF4-FFF2-40B4-BE49-F238E27FC236}">
                <a16:creationId xmlns:a16="http://schemas.microsoft.com/office/drawing/2014/main" id="{6D83B273-E9A3-43E3-ABBF-D02856991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46656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9">
            <a:extLst>
              <a:ext uri="{FF2B5EF4-FFF2-40B4-BE49-F238E27FC236}">
                <a16:creationId xmlns:a16="http://schemas.microsoft.com/office/drawing/2014/main" id="{907E8E3A-89DD-45B6-B46C-C5CE3EEE0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4741863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55" name="Line 60">
            <a:extLst>
              <a:ext uri="{FF2B5EF4-FFF2-40B4-BE49-F238E27FC236}">
                <a16:creationId xmlns:a16="http://schemas.microsoft.com/office/drawing/2014/main" id="{C04AABD7-B6DF-44F9-B606-FD7F02488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519906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>
            <a:extLst>
              <a:ext uri="{FF2B5EF4-FFF2-40B4-BE49-F238E27FC236}">
                <a16:creationId xmlns:a16="http://schemas.microsoft.com/office/drawing/2014/main" id="{996B0A2C-7A66-4A1B-9CCD-32206EDDA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51990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62">
            <a:extLst>
              <a:ext uri="{FF2B5EF4-FFF2-40B4-BE49-F238E27FC236}">
                <a16:creationId xmlns:a16="http://schemas.microsoft.com/office/drawing/2014/main" id="{6500A317-EFA1-4619-A53F-82545A520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513" y="51990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1EFBD25E-27AF-45A2-956F-B46C18E4C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44370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66">
            <a:extLst>
              <a:ext uri="{FF2B5EF4-FFF2-40B4-BE49-F238E27FC236}">
                <a16:creationId xmlns:a16="http://schemas.microsoft.com/office/drawing/2014/main" id="{ED9CB629-CD21-49F9-A1E7-E5AB1502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4589463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6" grpId="0"/>
      <p:bldP spid="42" grpId="0"/>
      <p:bldP spid="43" grpId="0" animBg="1"/>
      <p:bldP spid="44" grpId="0" animBg="1"/>
      <p:bldP spid="45" grpId="0" animBg="1"/>
      <p:bldP spid="46" grpId="0" animBg="1"/>
      <p:bldP spid="52" grpId="0"/>
      <p:bldP spid="54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BBD328AE-70A2-44DF-8DCA-5F953B3C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12875"/>
            <a:ext cx="7920038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Public void remove(LinkedListItr itr){</a:t>
            </a:r>
          </a:p>
          <a:p>
            <a:pPr eaLnBrk="1" hangingPunct="1"/>
            <a:r>
              <a:rPr lang="en-US" altLang="zh-CN"/>
              <a:t>              ListNode p=itr.current;</a:t>
            </a:r>
          </a:p>
          <a:p>
            <a:pPr eaLnBrk="1" hangingPunct="1"/>
            <a:r>
              <a:rPr lang="en-US" altLang="zh-CN"/>
              <a:t>              if(p!=head &amp;&amp; p!=tail){ </a:t>
            </a:r>
          </a:p>
          <a:p>
            <a:pPr eaLnBrk="1" hangingPunct="1"/>
            <a:r>
              <a:rPr lang="en-US" altLang="zh-CN"/>
              <a:t>                     if(p.next==tail){/*</a:t>
            </a:r>
            <a:r>
              <a:rPr lang="zh-CN" altLang="en-US"/>
              <a:t>如果</a:t>
            </a:r>
            <a:r>
              <a:rPr lang="en-US" altLang="zh-CN"/>
              <a:t>p</a:t>
            </a:r>
            <a:r>
              <a:rPr lang="zh-CN" altLang="en-US"/>
              <a:t>是最后一个节点*</a:t>
            </a:r>
            <a:r>
              <a:rPr lang="en-US" altLang="zh-CN"/>
              <a:t>/</a:t>
            </a:r>
          </a:p>
          <a:p>
            <a:pPr eaLnBrk="1" hangingPunct="1"/>
            <a:r>
              <a:rPr lang="en-US" altLang="zh-CN"/>
              <a:t>  	                 tail=p;</a:t>
            </a:r>
          </a:p>
          <a:p>
            <a:pPr eaLnBrk="1" hangingPunct="1"/>
            <a:r>
              <a:rPr lang="en-US" altLang="zh-CN"/>
              <a:t>  	                 tail.next=null;</a:t>
            </a:r>
          </a:p>
          <a:p>
            <a:pPr eaLnBrk="1" hangingPunct="1"/>
            <a:r>
              <a:rPr lang="en-US" altLang="zh-CN"/>
              <a:t>                      }</a:t>
            </a:r>
          </a:p>
          <a:p>
            <a:pPr eaLnBrk="1" hangingPunct="1"/>
            <a:r>
              <a:rPr lang="en-US" altLang="zh-CN"/>
              <a:t>                      else{</a:t>
            </a:r>
          </a:p>
          <a:p>
            <a:pPr eaLnBrk="1" hangingPunct="1"/>
            <a:r>
              <a:rPr lang="en-US" altLang="zh-CN"/>
              <a:t>               	       p.element=p.next.element;</a:t>
            </a:r>
          </a:p>
          <a:p>
            <a:pPr eaLnBrk="1" hangingPunct="1"/>
            <a:r>
              <a:rPr lang="en-US" altLang="zh-CN"/>
              <a:t>     	                    p.next=p.next.next;</a:t>
            </a:r>
          </a:p>
          <a:p>
            <a:pPr eaLnBrk="1" hangingPunct="1"/>
            <a:r>
              <a:rPr lang="en-US" altLang="zh-CN"/>
              <a:t>                       }</a:t>
            </a:r>
          </a:p>
          <a:p>
            <a:pPr eaLnBrk="1" hangingPunct="1"/>
            <a:r>
              <a:rPr lang="en-US" altLang="zh-CN"/>
              <a:t>              }</a:t>
            </a:r>
          </a:p>
          <a:p>
            <a:pPr eaLnBrk="1" hangingPunct="1"/>
            <a:r>
              <a:rPr lang="en-US" altLang="zh-CN"/>
              <a:t>  }</a:t>
            </a:r>
            <a:endParaRPr lang="zh-CN" altLang="en-US"/>
          </a:p>
        </p:txBody>
      </p:sp>
      <p:sp>
        <p:nvSpPr>
          <p:cNvPr id="43011" name="TextBox 2">
            <a:extLst>
              <a:ext uri="{FF2B5EF4-FFF2-40B4-BE49-F238E27FC236}">
                <a16:creationId xmlns:a16="http://schemas.microsoft.com/office/drawing/2014/main" id="{8AE27BBE-DF65-48F7-8E6F-23B69552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代码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>
            <a:extLst>
              <a:ext uri="{FF2B5EF4-FFF2-40B4-BE49-F238E27FC236}">
                <a16:creationId xmlns:a16="http://schemas.microsoft.com/office/drawing/2014/main" id="{67423E2C-BC21-47C9-809D-3774FF07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</a:t>
            </a:r>
            <a:endParaRPr lang="zh-CN" altLang="en-US" sz="3200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6ACC050F-F27E-4772-8043-DF35C6FC302F}"/>
              </a:ext>
            </a:extLst>
          </p:cNvPr>
          <p:cNvSpPr txBox="1">
            <a:spLocks/>
          </p:cNvSpPr>
          <p:nvPr/>
        </p:nvSpPr>
        <p:spPr bwMode="auto">
          <a:xfrm>
            <a:off x="711200" y="1395413"/>
            <a:ext cx="77057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     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假设以数组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Q[m]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存放循环队列中的元素，同时以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rear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length 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分别指示环形队列中的队尾位置和队列中所含元素的个数：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）求队列中第一个元素的实际位置。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）给出该循环队列的队空条件和队满条件，并写出相应的插入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(enqueue)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和删除</a:t>
            </a:r>
            <a:r>
              <a:rPr lang="en-US" altLang="zh-CN">
                <a:latin typeface="Franklin Gothic Book" panose="020B0503020102020204" pitchFamily="34" charset="0"/>
                <a:ea typeface="华文楷体" panose="02010600040101010101" pitchFamily="2" charset="-122"/>
              </a:rPr>
              <a:t>(dlqueue)</a:t>
            </a:r>
            <a:r>
              <a:rPr lang="zh-CN" altLang="en-US">
                <a:latin typeface="Franklin Gothic Book" panose="020B0503020102020204" pitchFamily="34" charset="0"/>
                <a:ea typeface="华文楷体" panose="02010600040101010101" pitchFamily="2" charset="-122"/>
              </a:rPr>
              <a:t>元素的操作。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>
              <a:latin typeface="Franklin Gothic Book" panose="020B05030201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C964296-2A12-4F3E-8E1A-CBAC43FE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268413"/>
            <a:ext cx="82296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kern="0" dirty="0">
                <a:latin typeface="+mn-lt"/>
                <a:ea typeface="+mn-ea"/>
              </a:rPr>
              <a:t>求队列中第一个元素的实际位置。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EBBC9F-D657-4CCB-B42F-87FE0813C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087688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BEDE06BB-AE57-4D99-93E0-BF8A2B864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4E44C0B-2BDA-4DAA-9B92-F930B55B6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1F895761-7BF3-4D6B-A029-DFB503C06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50E091D8-2468-4DC4-9819-46396E4CE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30861F5-DD48-4055-A5FF-FFB0A281F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56CBFB1-48C5-4FBE-A898-F761CB09F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A45F167-0FAA-4A35-95A7-530FBBB4C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3087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93BD1BA4-B601-4683-AB6F-2B7940B2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3011488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BC9C021C-D908-48B8-8805-58FF88054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2782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29336F87-3D7C-4CE8-9C00-0DE57746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2782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ED67E61D-D89F-4E40-8E66-98A52372D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2782888"/>
            <a:ext cx="609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135377A1-F6F5-4645-9E3B-542542E3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2782888"/>
            <a:ext cx="609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D5C0970F-0864-4CC0-9F94-88CAF74B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2401888"/>
            <a:ext cx="3962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情况一</a:t>
            </a:r>
            <a:r>
              <a:rPr lang="en-US" altLang="zh-CN" sz="1600"/>
              <a:t>: front=rear-length+1</a:t>
            </a: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40B63E6F-6E59-4E93-A661-9AF1CDBA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4535488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D6DD9715-CDBB-4B83-99CC-9760D1351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7B22041-48FB-4684-86C8-4C4C5B753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F943CE0F-1C38-48BA-AD56-AB9A7715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C1C56535-5BFF-4869-ABD0-DDE67FD1F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9DF45C5D-EBD1-4BDB-BD08-89B566FE9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29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E0D9C2EF-F957-4872-B6EB-DA06AB76A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96097D0-F618-4AC1-BF88-FE949F811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CDCAE33B-E77B-4EE5-A356-A1097003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4459288"/>
            <a:ext cx="8382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010AA6AF-3FF0-428A-A9E9-294DE05BA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23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3A9782F7-BE63-4E81-9ADC-00E716206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525" y="423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DEE6EDC2-0A10-45C3-97D7-6B1D6D23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4230688"/>
            <a:ext cx="609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B18ABBDD-8663-4F1C-A1CE-B0B3D5F6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4230688"/>
            <a:ext cx="609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BAF752DD-C2C6-48F9-B7AD-680051E94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3773488"/>
            <a:ext cx="3962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情况二</a:t>
            </a:r>
            <a:r>
              <a:rPr lang="en-US" altLang="zh-CN" sz="1600"/>
              <a:t>: front=rear-length+1+m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5CD242C1-B746-4DD3-92AE-B931C85C2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5297488"/>
            <a:ext cx="39624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/>
              <a:t>合并</a:t>
            </a:r>
            <a:r>
              <a:rPr lang="en-US" altLang="zh-CN" sz="1600"/>
              <a:t>: front=(rear-length+1+m)%m</a:t>
            </a: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9717FD21-0FFE-40A4-8AFC-ED921E54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535488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FBE16A1D-17CF-4B05-84BC-6D3AF0E79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63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E5582890-8802-4538-B946-360F451C4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8CEBD62F-351F-4FD3-9B8A-E1DE0B05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4535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E3675B03-3891-4113-B918-4A5F67C7F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415448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3A595256-9E16-439B-8498-BA040D892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42306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F7EDFFFC-62E7-4AF3-8AFA-8A381E00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925" y="41544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82B1C503-D812-4BD5-87A8-B0FC4629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230688"/>
            <a:ext cx="609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/>
              <a:t>front’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7" grpId="0"/>
      <p:bldP spid="18" grpId="0" animBg="1"/>
      <p:bldP spid="26" grpId="0"/>
      <p:bldP spid="29" grpId="0"/>
      <p:bldP spid="30" grpId="0"/>
      <p:bldP spid="31" grpId="0"/>
      <p:bldP spid="32" grpId="0"/>
      <p:bldP spid="33" grpId="0" animBg="1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397F0B4F-BF25-4435-AF98-98CE3A9AC1CB}"/>
              </a:ext>
            </a:extLst>
          </p:cNvPr>
          <p:cNvSpPr txBox="1">
            <a:spLocks/>
          </p:cNvSpPr>
          <p:nvPr/>
        </p:nvSpPr>
        <p:spPr bwMode="auto">
          <a:xfrm>
            <a:off x="684213" y="1376363"/>
            <a:ext cx="701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3200">
                <a:latin typeface="Franklin Gothic Book" panose="020B0503020102020204" pitchFamily="34" charset="0"/>
                <a:ea typeface="华文楷体" panose="02010600040101010101" pitchFamily="2" charset="-122"/>
              </a:rPr>
              <a:t>队空情况</a:t>
            </a:r>
            <a:r>
              <a:rPr lang="en-US" altLang="zh-CN" sz="3200">
                <a:latin typeface="Franklin Gothic Book" panose="020B0503020102020204" pitchFamily="34" charset="0"/>
                <a:ea typeface="华文楷体" panose="02010600040101010101" pitchFamily="2" charset="-122"/>
              </a:rPr>
              <a:t>: length==0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zh-CN" altLang="en-US" sz="3200">
                <a:latin typeface="Franklin Gothic Book" panose="020B0503020102020204" pitchFamily="34" charset="0"/>
                <a:ea typeface="华文楷体" panose="02010600040101010101" pitchFamily="2" charset="-122"/>
              </a:rPr>
              <a:t>队满情况</a:t>
            </a:r>
            <a:r>
              <a:rPr lang="en-US" altLang="zh-CN" sz="3200">
                <a:latin typeface="Franklin Gothic Book" panose="020B0503020102020204" pitchFamily="34" charset="0"/>
                <a:ea typeface="华文楷体" panose="02010600040101010101" pitchFamily="2" charset="-122"/>
              </a:rPr>
              <a:t>: length==m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zh-CN" altLang="en-US" sz="3200">
              <a:latin typeface="Franklin Gothic Book" panose="020B05030201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>
            <a:extLst>
              <a:ext uri="{FF2B5EF4-FFF2-40B4-BE49-F238E27FC236}">
                <a16:creationId xmlns:a16="http://schemas.microsoft.com/office/drawing/2014/main" id="{B30748C1-ADA9-4AA8-BFFB-353C8A81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7920038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/>
              <a:t>public void enqueue(Object x) throws Overflow{  /*</a:t>
            </a:r>
            <a:r>
              <a:rPr lang="zh-CN" altLang="en-US" sz="2000"/>
              <a:t>入队*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if(isFull()){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 throws new Overflow();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else{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length++;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rear = (rear+1)%m;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Q[rear] = x;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public Object dequeue() throws Underflow{  /*</a:t>
            </a:r>
            <a:r>
              <a:rPr lang="zh-CN" altLang="en-US" sz="2000"/>
              <a:t>出队*</a:t>
            </a:r>
            <a:r>
              <a:rPr lang="en-US" altLang="zh-CN" sz="2000"/>
              <a:t>/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if(isEmpty()){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throws new Underflow();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else{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length--;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	return Q[(rear-length+1+m)%m];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/>
              <a:t>}</a:t>
            </a: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C4219F77-67F9-4F7A-9739-1AB12C71847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20975"/>
            <a:ext cx="5761037" cy="2452688"/>
            <a:chOff x="566" y="1706"/>
            <a:chExt cx="3629" cy="1545"/>
          </a:xfrm>
        </p:grpSpPr>
        <p:sp>
          <p:nvSpPr>
            <p:cNvPr id="11291" name="Rectangle 44">
              <a:extLst>
                <a:ext uri="{FF2B5EF4-FFF2-40B4-BE49-F238E27FC236}">
                  <a16:creationId xmlns:a16="http://schemas.microsoft.com/office/drawing/2014/main" id="{75764F23-E3CE-4A94-8EAB-069112C7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1706"/>
              <a:ext cx="409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292" name="Group 45">
              <a:extLst>
                <a:ext uri="{FF2B5EF4-FFF2-40B4-BE49-F238E27FC236}">
                  <a16:creationId xmlns:a16="http://schemas.microsoft.com/office/drawing/2014/main" id="{9C5A5794-25D8-46FC-8111-185DCD5BC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706"/>
              <a:ext cx="3629" cy="1545"/>
              <a:chOff x="566" y="1706"/>
              <a:chExt cx="3629" cy="1545"/>
            </a:xfrm>
          </p:grpSpPr>
          <p:sp>
            <p:nvSpPr>
              <p:cNvPr id="11293" name="Rectangle 46">
                <a:extLst>
                  <a:ext uri="{FF2B5EF4-FFF2-40B4-BE49-F238E27FC236}">
                    <a16:creationId xmlns:a16="http://schemas.microsoft.com/office/drawing/2014/main" id="{C744B78B-4633-4713-8D1F-7C75138A0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4" name="Rectangle 47">
                <a:extLst>
                  <a:ext uri="{FF2B5EF4-FFF2-40B4-BE49-F238E27FC236}">
                    <a16:creationId xmlns:a16="http://schemas.microsoft.com/office/drawing/2014/main" id="{C0F31072-E899-46FE-9079-7BF28C73B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5" name="Rectangle 48">
                <a:extLst>
                  <a:ext uri="{FF2B5EF4-FFF2-40B4-BE49-F238E27FC236}">
                    <a16:creationId xmlns:a16="http://schemas.microsoft.com/office/drawing/2014/main" id="{C7D36953-DA16-4C28-8D76-7492AAE6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706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6" name="Line 49">
                <a:extLst>
                  <a:ext uri="{FF2B5EF4-FFF2-40B4-BE49-F238E27FC236}">
                    <a16:creationId xmlns:a16="http://schemas.microsoft.com/office/drawing/2014/main" id="{4E684A7E-9531-40EA-A568-69189FF9A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1933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7" name="Line 50">
                <a:extLst>
                  <a:ext uri="{FF2B5EF4-FFF2-40B4-BE49-F238E27FC236}">
                    <a16:creationId xmlns:a16="http://schemas.microsoft.com/office/drawing/2014/main" id="{F451EA31-85FA-4A59-BF7B-52082463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5" y="1933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8" name="Line 51">
                <a:extLst>
                  <a:ext uri="{FF2B5EF4-FFF2-40B4-BE49-F238E27FC236}">
                    <a16:creationId xmlns:a16="http://schemas.microsoft.com/office/drawing/2014/main" id="{E977DC33-07EA-4D1E-8B29-B67430C46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193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99" name="Text Box 52">
                <a:extLst>
                  <a:ext uri="{FF2B5EF4-FFF2-40B4-BE49-F238E27FC236}">
                    <a16:creationId xmlns:a16="http://schemas.microsoft.com/office/drawing/2014/main" id="{C4B74D66-7AF3-402B-9E6F-9A3F4EF35E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2886"/>
                <a:ext cx="2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latin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11300" name="Text Box 53">
                <a:extLst>
                  <a:ext uri="{FF2B5EF4-FFF2-40B4-BE49-F238E27FC236}">
                    <a16:creationId xmlns:a16="http://schemas.microsoft.com/office/drawing/2014/main" id="{E88B6577-5A8C-4EFD-B3C4-C8A592178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9" y="2886"/>
                <a:ext cx="23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11301" name="Text Box 54">
                <a:extLst>
                  <a:ext uri="{FF2B5EF4-FFF2-40B4-BE49-F238E27FC236}">
                    <a16:creationId xmlns:a16="http://schemas.microsoft.com/office/drawing/2014/main" id="{C883297A-D1F9-4DD3-842C-10BB0F3DA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3" y="2886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1302" name="Text Box 55">
                <a:extLst>
                  <a:ext uri="{FF2B5EF4-FFF2-40B4-BE49-F238E27FC236}">
                    <a16:creationId xmlns:a16="http://schemas.microsoft.com/office/drawing/2014/main" id="{7CD91597-6D4F-4534-9127-450087237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2886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>
                    <a:latin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11303" name="Line 56">
                <a:extLst>
                  <a:ext uri="{FF2B5EF4-FFF2-40B4-BE49-F238E27FC236}">
                    <a16:creationId xmlns:a16="http://schemas.microsoft.com/office/drawing/2014/main" id="{AE2BB05A-534A-41FA-AAD1-54ADB3C7D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04" name="Line 57">
                <a:extLst>
                  <a:ext uri="{FF2B5EF4-FFF2-40B4-BE49-F238E27FC236}">
                    <a16:creationId xmlns:a16="http://schemas.microsoft.com/office/drawing/2014/main" id="{1B251554-EA90-476F-A39F-FBB3477F0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4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05" name="Line 58">
                <a:extLst>
                  <a:ext uri="{FF2B5EF4-FFF2-40B4-BE49-F238E27FC236}">
                    <a16:creationId xmlns:a16="http://schemas.microsoft.com/office/drawing/2014/main" id="{BA7E0AAE-6B54-4EB4-92F7-3C8D24098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2069"/>
                <a:ext cx="4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06" name="Line 59">
                <a:extLst>
                  <a:ext uri="{FF2B5EF4-FFF2-40B4-BE49-F238E27FC236}">
                    <a16:creationId xmlns:a16="http://schemas.microsoft.com/office/drawing/2014/main" id="{6F431D63-6FF7-4721-B87B-963B63E77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06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id="{2AEFE2F7-8960-4B87-93EE-8CE4029C8DEC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936875"/>
            <a:ext cx="215900" cy="288925"/>
            <a:chOff x="1111" y="1842"/>
            <a:chExt cx="136" cy="182"/>
          </a:xfrm>
        </p:grpSpPr>
        <p:sp>
          <p:nvSpPr>
            <p:cNvPr id="11289" name="Line 61">
              <a:extLst>
                <a:ext uri="{FF2B5EF4-FFF2-40B4-BE49-F238E27FC236}">
                  <a16:creationId xmlns:a16="http://schemas.microsoft.com/office/drawing/2014/main" id="{3C6C8D22-7399-43EB-A2D7-94798DCED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842"/>
              <a:ext cx="91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90" name="Line 62">
              <a:extLst>
                <a:ext uri="{FF2B5EF4-FFF2-40B4-BE49-F238E27FC236}">
                  <a16:creationId xmlns:a16="http://schemas.microsoft.com/office/drawing/2014/main" id="{0459ED58-D8BF-4344-9C80-368ECB2AA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1888"/>
              <a:ext cx="136" cy="1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2C75B301-3537-4226-8EC1-00637249C52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85938"/>
            <a:ext cx="3743325" cy="936625"/>
            <a:chOff x="793" y="1117"/>
            <a:chExt cx="2358" cy="590"/>
          </a:xfrm>
        </p:grpSpPr>
        <p:grpSp>
          <p:nvGrpSpPr>
            <p:cNvPr id="11285" name="Group 64">
              <a:extLst>
                <a:ext uri="{FF2B5EF4-FFF2-40B4-BE49-F238E27FC236}">
                  <a16:creationId xmlns:a16="http://schemas.microsoft.com/office/drawing/2014/main" id="{4B09A6B9-BF58-41C7-B9BC-B31A0C665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389"/>
              <a:ext cx="2041" cy="318"/>
              <a:chOff x="1111" y="1389"/>
              <a:chExt cx="2041" cy="318"/>
            </a:xfrm>
          </p:grpSpPr>
          <p:cxnSp>
            <p:nvCxnSpPr>
              <p:cNvPr id="11287" name="AutoShape 65">
                <a:extLst>
                  <a:ext uri="{FF2B5EF4-FFF2-40B4-BE49-F238E27FC236}">
                    <a16:creationId xmlns:a16="http://schemas.microsoft.com/office/drawing/2014/main" id="{573ED1A5-AE69-48D5-86E7-40E6A944F6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2131" y="686"/>
                <a:ext cx="1" cy="2041"/>
              </a:xfrm>
              <a:prstGeom prst="bentConnector3">
                <a:avLst>
                  <a:gd name="adj1" fmla="val -14400005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88" name="Text Box 66">
                <a:extLst>
                  <a:ext uri="{FF2B5EF4-FFF2-40B4-BE49-F238E27FC236}">
                    <a16:creationId xmlns:a16="http://schemas.microsoft.com/office/drawing/2014/main" id="{750C5985-DF72-4741-B5A9-A3C66D6BA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1389"/>
                <a:ext cx="2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>
                    <a:latin typeface="Verdana" panose="020B0604030504040204" pitchFamily="34" charset="0"/>
                  </a:rPr>
                  <a:t>①</a:t>
                </a:r>
              </a:p>
            </p:txBody>
          </p:sp>
        </p:grpSp>
        <p:sp>
          <p:nvSpPr>
            <p:cNvPr id="11286" name="AutoShape 67">
              <a:extLst>
                <a:ext uri="{FF2B5EF4-FFF2-40B4-BE49-F238E27FC236}">
                  <a16:creationId xmlns:a16="http://schemas.microsoft.com/office/drawing/2014/main" id="{22A7D8EA-DC03-4E78-8E6B-39E8C3D7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1360" cy="272"/>
            </a:xfrm>
            <a:prstGeom prst="wedgeRectCallout">
              <a:avLst>
                <a:gd name="adj1" fmla="val -7060"/>
                <a:gd name="adj2" fmla="val 8345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a.next = b.next</a:t>
              </a:r>
            </a:p>
          </p:txBody>
        </p:sp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id="{B032C017-F264-450B-958D-A37FFCEB102A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2936875"/>
            <a:ext cx="215900" cy="288925"/>
            <a:chOff x="2154" y="1842"/>
            <a:chExt cx="136" cy="182"/>
          </a:xfrm>
        </p:grpSpPr>
        <p:sp>
          <p:nvSpPr>
            <p:cNvPr id="11283" name="Line 69">
              <a:extLst>
                <a:ext uri="{FF2B5EF4-FFF2-40B4-BE49-F238E27FC236}">
                  <a16:creationId xmlns:a16="http://schemas.microsoft.com/office/drawing/2014/main" id="{23CD0F27-BEC8-4D57-857B-120F4F76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1842"/>
              <a:ext cx="91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84" name="Line 70">
              <a:extLst>
                <a:ext uri="{FF2B5EF4-FFF2-40B4-BE49-F238E27FC236}">
                  <a16:creationId xmlns:a16="http://schemas.microsoft.com/office/drawing/2014/main" id="{9AAF2711-4421-4CA0-B434-E10CFAF03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1888"/>
              <a:ext cx="136" cy="1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9879D389-C058-403C-BDE1-5449DF0CCBA4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3154363"/>
            <a:ext cx="6105525" cy="1014412"/>
            <a:chOff x="1846" y="1979"/>
            <a:chExt cx="3846" cy="639"/>
          </a:xfrm>
        </p:grpSpPr>
        <p:sp>
          <p:nvSpPr>
            <p:cNvPr id="11280" name="Line 72">
              <a:extLst>
                <a:ext uri="{FF2B5EF4-FFF2-40B4-BE49-F238E27FC236}">
                  <a16:creationId xmlns:a16="http://schemas.microsoft.com/office/drawing/2014/main" id="{5837BD9A-833E-460F-BDE2-571E73A0F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6" y="2568"/>
              <a:ext cx="8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Text Box 73">
              <a:extLst>
                <a:ext uri="{FF2B5EF4-FFF2-40B4-BE49-F238E27FC236}">
                  <a16:creationId xmlns:a16="http://schemas.microsoft.com/office/drawing/2014/main" id="{A1573CB2-69D8-4713-8F63-46EE2D9FC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238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③</a:t>
              </a:r>
              <a:endParaRPr lang="en-US" altLang="zh-CN" sz="1600">
                <a:latin typeface="Verdana" panose="020B0604030504040204" pitchFamily="34" charset="0"/>
              </a:endParaRPr>
            </a:p>
          </p:txBody>
        </p:sp>
        <p:sp>
          <p:nvSpPr>
            <p:cNvPr id="11282" name="AutoShape 74">
              <a:extLst>
                <a:ext uri="{FF2B5EF4-FFF2-40B4-BE49-F238E27FC236}">
                  <a16:creationId xmlns:a16="http://schemas.microsoft.com/office/drawing/2014/main" id="{5193843E-35DD-49E1-BBB6-955AA23D6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979"/>
              <a:ext cx="1497" cy="273"/>
            </a:xfrm>
            <a:prstGeom prst="wedgeRectCallout">
              <a:avLst>
                <a:gd name="adj1" fmla="val -161356"/>
                <a:gd name="adj2" fmla="val 1463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a.next.next = b</a:t>
              </a:r>
            </a:p>
          </p:txBody>
        </p:sp>
      </p:grpSp>
      <p:grpSp>
        <p:nvGrpSpPr>
          <p:cNvPr id="9" name="Group 75">
            <a:extLst>
              <a:ext uri="{FF2B5EF4-FFF2-40B4-BE49-F238E27FC236}">
                <a16:creationId xmlns:a16="http://schemas.microsoft.com/office/drawing/2014/main" id="{1AA9CBF4-2FD6-4E8D-9060-7A5975A049DF}"/>
              </a:ext>
            </a:extLst>
          </p:cNvPr>
          <p:cNvGrpSpPr>
            <a:grpSpLocks/>
          </p:cNvGrpSpPr>
          <p:nvPr/>
        </p:nvGrpSpPr>
        <p:grpSpPr bwMode="auto">
          <a:xfrm>
            <a:off x="4999038" y="2936875"/>
            <a:ext cx="215900" cy="288925"/>
            <a:chOff x="3152" y="1842"/>
            <a:chExt cx="136" cy="182"/>
          </a:xfrm>
        </p:grpSpPr>
        <p:sp>
          <p:nvSpPr>
            <p:cNvPr id="11278" name="Line 76">
              <a:extLst>
                <a:ext uri="{FF2B5EF4-FFF2-40B4-BE49-F238E27FC236}">
                  <a16:creationId xmlns:a16="http://schemas.microsoft.com/office/drawing/2014/main" id="{BAADC768-4EAD-4C55-94E3-7B13ECB2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1842"/>
              <a:ext cx="91" cy="18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79" name="Line 77">
              <a:extLst>
                <a:ext uri="{FF2B5EF4-FFF2-40B4-BE49-F238E27FC236}">
                  <a16:creationId xmlns:a16="http://schemas.microsoft.com/office/drawing/2014/main" id="{ADBC4291-D737-497A-A946-3A949FC14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1888"/>
              <a:ext cx="136" cy="1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78">
            <a:extLst>
              <a:ext uri="{FF2B5EF4-FFF2-40B4-BE49-F238E27FC236}">
                <a16:creationId xmlns:a16="http://schemas.microsoft.com/office/drawing/2014/main" id="{673B7E1E-D5CF-4FBF-BCD9-300D9850D7A5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4305300"/>
            <a:ext cx="4752975" cy="1512888"/>
            <a:chOff x="1746" y="2704"/>
            <a:chExt cx="2994" cy="953"/>
          </a:xfrm>
        </p:grpSpPr>
        <p:cxnSp>
          <p:nvCxnSpPr>
            <p:cNvPr id="11275" name="AutoShape 79">
              <a:extLst>
                <a:ext uri="{FF2B5EF4-FFF2-40B4-BE49-F238E27FC236}">
                  <a16:creationId xmlns:a16="http://schemas.microsoft.com/office/drawing/2014/main" id="{0EF02848-39BE-4836-91FE-2E3219C607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811" y="1685"/>
              <a:ext cx="1" cy="2132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6" name="Text Box 80">
              <a:extLst>
                <a:ext uri="{FF2B5EF4-FFF2-40B4-BE49-F238E27FC236}">
                  <a16:creationId xmlns:a16="http://schemas.microsoft.com/office/drawing/2014/main" id="{7FF05C22-FAF2-4CF7-8661-376EFD018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" y="270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1600">
                <a:latin typeface="Verdana" panose="020B0604030504040204" pitchFamily="34" charset="0"/>
              </a:endParaRPr>
            </a:p>
          </p:txBody>
        </p:sp>
        <p:sp>
          <p:nvSpPr>
            <p:cNvPr id="11277" name="AutoShape 81">
              <a:extLst>
                <a:ext uri="{FF2B5EF4-FFF2-40B4-BE49-F238E27FC236}">
                  <a16:creationId xmlns:a16="http://schemas.microsoft.com/office/drawing/2014/main" id="{9A5C0542-4F3E-4BDC-B2EF-97E9D1BA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385"/>
              <a:ext cx="1748" cy="272"/>
            </a:xfrm>
            <a:prstGeom prst="wedgeRectCallout">
              <a:avLst>
                <a:gd name="adj1" fmla="val -54231"/>
                <a:gd name="adj2" fmla="val -2367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b.next = a.next.next</a:t>
              </a:r>
              <a:endParaRPr lang="en-US" altLang="zh-CN" sz="2000" b="1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C6005FEE-D640-4E46-A928-39E5E861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3005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②</a:t>
            </a:r>
          </a:p>
        </p:txBody>
      </p:sp>
      <p:sp>
        <p:nvSpPr>
          <p:cNvPr id="11274" name="TextBox 42">
            <a:extLst>
              <a:ext uri="{FF2B5EF4-FFF2-40B4-BE49-F238E27FC236}">
                <a16:creationId xmlns:a16="http://schemas.microsoft.com/office/drawing/2014/main" id="{F0FC2B2B-16F3-48F7-A9AE-C8ED1116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单链表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6B86253-F35B-42C8-841F-209B7C9A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12838"/>
            <a:ext cx="8229600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r>
              <a:rPr kumimoji="0" lang="zh-CN" altLang="en-US" sz="2800" kern="0">
                <a:latin typeface="+mn-lt"/>
                <a:ea typeface="+mn-ea"/>
              </a:rPr>
              <a:t>关于</a:t>
            </a:r>
            <a:r>
              <a:rPr kumimoji="0" lang="en-US" altLang="zh-CN" sz="2800" kern="0">
                <a:latin typeface="+mn-lt"/>
                <a:ea typeface="+mn-ea"/>
              </a:rPr>
              <a:t>rear==0,length==0</a:t>
            </a:r>
            <a:r>
              <a:rPr kumimoji="0" lang="zh-CN" altLang="en-US" sz="2800" kern="0">
                <a:latin typeface="+mn-lt"/>
                <a:ea typeface="+mn-ea"/>
              </a:rPr>
              <a:t>的问题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658B8E-7C7E-4D1B-87BE-9729AB55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12838"/>
            <a:ext cx="8229600" cy="57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defRPr/>
            </a:pPr>
            <a:endParaRPr kumimoji="0" lang="zh-CN" altLang="en-US" kern="0" dirty="0">
              <a:latin typeface="+mn-lt"/>
              <a:ea typeface="+mn-ea"/>
            </a:endParaRP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8642382-9AB0-4199-9C42-EFC2966D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408238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465E381E-9B1D-406A-8215-322FE16A1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575" y="2408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8085B995-D3B8-459D-A74E-C60CC285E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2408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6B44A5A2-3127-425A-9FE4-818221860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24082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26DCFC63-92E7-4029-ADBC-96E061EF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0775" y="1951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C5B1FD92-672C-42A2-B1F9-2DD849058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375" y="19510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9BC4A33C-0CEA-4A87-A71B-5A098848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027238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C14F857E-7A71-42E7-8C8B-E509FADA8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2027238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70F0CE6A-5BC8-45C9-BF51-9DA32B7E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2408238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o1</a:t>
            </a: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E009CABD-8B89-42E0-A430-B0A5EE6B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4082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rear==0,length==1</a:t>
            </a: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051EA7B0-B579-45D2-954D-8C0EECC97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575" y="28654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2E5F23A0-5819-4467-9272-591620CC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3094038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/>
              <a:t>O1</a:t>
            </a:r>
            <a:r>
              <a:rPr lang="zh-CN" altLang="en-US" sz="1400"/>
              <a:t>出队</a:t>
            </a: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7C8FCFB0-5CF6-423B-8684-B51FAC3E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4160838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DA997F54-0489-453E-BD71-E69B8B839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775" y="416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434CA784-DB26-4D5E-B2F3-2D1BD5AF6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2775" y="416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9F906F0E-DD7A-459C-9698-BFC56F13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5" y="41608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C092A359-4866-45A6-8EB8-89C46E296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4175" y="3703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63AE1E04-8A75-4B01-8070-C98467CE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5575" y="37036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7D15C41E-204E-4726-A53A-10B4D973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3779838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9AF2B538-498B-47B4-A82E-07E78741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779838"/>
            <a:ext cx="609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1CB2B34D-F0E2-4965-B9AD-E6794F00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05447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rear==0,length==0</a:t>
            </a:r>
          </a:p>
        </p:txBody>
      </p:sp>
      <p:sp>
        <p:nvSpPr>
          <p:cNvPr id="25" name="Text Box 39">
            <a:extLst>
              <a:ext uri="{FF2B5EF4-FFF2-40B4-BE49-F238E27FC236}">
                <a16:creationId xmlns:a16="http://schemas.microsoft.com/office/drawing/2014/main" id="{EEE64763-6C77-4B71-8947-C236C2957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080000"/>
            <a:ext cx="253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出始状态呢</a:t>
            </a:r>
            <a:r>
              <a:rPr lang="en-US" altLang="zh-CN"/>
              <a:t>?</a:t>
            </a:r>
          </a:p>
        </p:txBody>
      </p:sp>
      <p:sp>
        <p:nvSpPr>
          <p:cNvPr id="26" name="Text Box 40">
            <a:extLst>
              <a:ext uri="{FF2B5EF4-FFF2-40B4-BE49-F238E27FC236}">
                <a16:creationId xmlns:a16="http://schemas.microsoft.com/office/drawing/2014/main" id="{C42C9497-0635-44A9-8589-0EC86830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075238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rear= -1, front= 0</a:t>
            </a:r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C6C785F6-12A5-489C-B71B-2288973BB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1775" y="5303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5" grpId="0"/>
      <p:bldP spid="16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>
            <a:extLst>
              <a:ext uri="{FF2B5EF4-FFF2-40B4-BE49-F238E27FC236}">
                <a16:creationId xmlns:a16="http://schemas.microsoft.com/office/drawing/2014/main" id="{C2DD2DDD-0B7F-4901-BBF0-4546B6EE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注意</a:t>
            </a:r>
          </a:p>
        </p:txBody>
      </p:sp>
      <p:sp>
        <p:nvSpPr>
          <p:cNvPr id="49155" name="TextBox 2">
            <a:extLst>
              <a:ext uri="{FF2B5EF4-FFF2-40B4-BE49-F238E27FC236}">
                <a16:creationId xmlns:a16="http://schemas.microsoft.com/office/drawing/2014/main" id="{03C9F147-C32F-4A90-B35A-7C76398BA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34377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在实现出队的操作时，有同学使用</a:t>
            </a:r>
            <a:r>
              <a:rPr lang="en-US" altLang="zh-CN"/>
              <a:t>rear--</a:t>
            </a:r>
            <a:r>
              <a:rPr lang="zh-CN" altLang="en-US"/>
              <a:t>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注意</a:t>
            </a:r>
            <a:r>
              <a:rPr lang="en-US" altLang="zh-CN"/>
              <a:t>rear</a:t>
            </a:r>
            <a:r>
              <a:rPr lang="zh-CN" altLang="en-US"/>
              <a:t>是队尾，队列出队操作是对队首元素进行操作，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所以使用</a:t>
            </a:r>
            <a:r>
              <a:rPr lang="en-US" altLang="zh-CN"/>
              <a:t>length--</a:t>
            </a:r>
            <a:r>
              <a:rPr lang="zh-CN" altLang="en-US"/>
              <a:t>，或者</a:t>
            </a:r>
            <a:r>
              <a:rPr lang="en-US" altLang="zh-CN"/>
              <a:t>front++</a:t>
            </a:r>
            <a:r>
              <a:rPr lang="zh-CN" altLang="en-US"/>
              <a:t>是等价的，因为满足关系，</a:t>
            </a:r>
            <a:r>
              <a:rPr lang="en-US" altLang="zh-CN"/>
              <a:t>front=(rear-length+1+m)%m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>
            <a:extLst>
              <a:ext uri="{FF2B5EF4-FFF2-40B4-BE49-F238E27FC236}">
                <a16:creationId xmlns:a16="http://schemas.microsoft.com/office/drawing/2014/main" id="{60FB53C1-8F8B-4B75-AB65-29340097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700213"/>
            <a:ext cx="22320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/>
              <a:t>谢谢！</a:t>
            </a:r>
            <a:endParaRPr lang="en-US" altLang="zh-CN" sz="7200"/>
          </a:p>
          <a:p>
            <a:pPr algn="ctr" eaLnBrk="1" hangingPunct="1"/>
            <a:endParaRPr lang="en-US" altLang="zh-CN" sz="7200"/>
          </a:p>
          <a:p>
            <a:pPr algn="ctr" eaLnBrk="1" hangingPunct="1"/>
            <a:r>
              <a:rPr lang="en-US" altLang="zh-CN" sz="7200"/>
              <a:t>QA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DD5845A-4600-4CEE-BADF-A1FE902B882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92350"/>
            <a:ext cx="5761038" cy="2452688"/>
            <a:chOff x="884" y="935"/>
            <a:chExt cx="3629" cy="1545"/>
          </a:xfrm>
        </p:grpSpPr>
        <p:sp>
          <p:nvSpPr>
            <p:cNvPr id="12328" name="Text Box 6">
              <a:extLst>
                <a:ext uri="{FF2B5EF4-FFF2-40B4-BE49-F238E27FC236}">
                  <a16:creationId xmlns:a16="http://schemas.microsoft.com/office/drawing/2014/main" id="{CCBB72C8-6ECC-4BD4-8985-41E8C9872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15"/>
              <a:ext cx="2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2329" name="Text Box 7">
              <a:extLst>
                <a:ext uri="{FF2B5EF4-FFF2-40B4-BE49-F238E27FC236}">
                  <a16:creationId xmlns:a16="http://schemas.microsoft.com/office/drawing/2014/main" id="{D49F88FC-69AF-46FA-9C66-A54EEA605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115"/>
              <a:ext cx="2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2330" name="Text Box 8">
              <a:extLst>
                <a:ext uri="{FF2B5EF4-FFF2-40B4-BE49-F238E27FC236}">
                  <a16:creationId xmlns:a16="http://schemas.microsoft.com/office/drawing/2014/main" id="{AA0D0E7D-BE3B-4EB0-B643-BE4834D42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115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FF0000"/>
                  </a:solidFill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2331" name="Text Box 9">
              <a:extLst>
                <a:ext uri="{FF2B5EF4-FFF2-40B4-BE49-F238E27FC236}">
                  <a16:creationId xmlns:a16="http://schemas.microsoft.com/office/drawing/2014/main" id="{F94831E0-36C5-4FE3-BC11-E49AF45AE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1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erdana" panose="020B0604030504040204" pitchFamily="34" charset="0"/>
                </a:rPr>
                <a:t>d</a:t>
              </a:r>
            </a:p>
          </p:txBody>
        </p:sp>
        <p:grpSp>
          <p:nvGrpSpPr>
            <p:cNvPr id="12332" name="Group 10">
              <a:extLst>
                <a:ext uri="{FF2B5EF4-FFF2-40B4-BE49-F238E27FC236}">
                  <a16:creationId xmlns:a16="http://schemas.microsoft.com/office/drawing/2014/main" id="{4C1561B4-A8B6-4D5C-8BA9-F8F502C5D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935"/>
              <a:ext cx="3539" cy="1044"/>
              <a:chOff x="884" y="935"/>
              <a:chExt cx="3539" cy="1044"/>
            </a:xfrm>
          </p:grpSpPr>
          <p:sp>
            <p:nvSpPr>
              <p:cNvPr id="12334" name="Rectangle 11">
                <a:extLst>
                  <a:ext uri="{FF2B5EF4-FFF2-40B4-BE49-F238E27FC236}">
                    <a16:creationId xmlns:a16="http://schemas.microsoft.com/office/drawing/2014/main" id="{A82CE3F3-E433-4F4E-A5CF-DDD9D5DD5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5" name="Rectangle 12">
                <a:extLst>
                  <a:ext uri="{FF2B5EF4-FFF2-40B4-BE49-F238E27FC236}">
                    <a16:creationId xmlns:a16="http://schemas.microsoft.com/office/drawing/2014/main" id="{6326B95E-80AC-45ED-8180-E32C887FA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6" name="Rectangle 13">
                <a:extLst>
                  <a:ext uri="{FF2B5EF4-FFF2-40B4-BE49-F238E27FC236}">
                    <a16:creationId xmlns:a16="http://schemas.microsoft.com/office/drawing/2014/main" id="{12BF1CF7-FE27-4483-A4BD-880306237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7" name="Rectangle 14">
                <a:extLst>
                  <a:ext uri="{FF2B5EF4-FFF2-40B4-BE49-F238E27FC236}">
                    <a16:creationId xmlns:a16="http://schemas.microsoft.com/office/drawing/2014/main" id="{D21D7D6F-5331-445A-80C2-EC4A39B6F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935"/>
                <a:ext cx="409" cy="10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8" name="Line 15">
                <a:extLst>
                  <a:ext uri="{FF2B5EF4-FFF2-40B4-BE49-F238E27FC236}">
                    <a16:creationId xmlns:a16="http://schemas.microsoft.com/office/drawing/2014/main" id="{7614F1C9-2638-4E75-BF85-012CA9C5B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162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39" name="Line 16">
                <a:extLst>
                  <a:ext uri="{FF2B5EF4-FFF2-40B4-BE49-F238E27FC236}">
                    <a16:creationId xmlns:a16="http://schemas.microsoft.com/office/drawing/2014/main" id="{1BDAE43D-9366-4986-8DC3-850797F7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3" y="1162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40" name="Line 17">
                <a:extLst>
                  <a:ext uri="{FF2B5EF4-FFF2-40B4-BE49-F238E27FC236}">
                    <a16:creationId xmlns:a16="http://schemas.microsoft.com/office/drawing/2014/main" id="{D3FDDBC1-8B11-4D99-99E8-167AE9510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5" y="1707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41" name="Line 18">
                <a:extLst>
                  <a:ext uri="{FF2B5EF4-FFF2-40B4-BE49-F238E27FC236}">
                    <a16:creationId xmlns:a16="http://schemas.microsoft.com/office/drawing/2014/main" id="{2E5D2291-9939-46D4-A35D-883C16AEE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0" y="1707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42" name="Line 19">
                <a:extLst>
                  <a:ext uri="{FF2B5EF4-FFF2-40B4-BE49-F238E27FC236}">
                    <a16:creationId xmlns:a16="http://schemas.microsoft.com/office/drawing/2014/main" id="{DDBF3741-7665-45A3-BB10-DAF19EEF3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0" y="1707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33" name="Line 5">
              <a:extLst>
                <a:ext uri="{FF2B5EF4-FFF2-40B4-BE49-F238E27FC236}">
                  <a16:creationId xmlns:a16="http://schemas.microsoft.com/office/drawing/2014/main" id="{96BF4CB2-2EDC-4E0A-8B55-DBCB925F6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116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60CBF91-3C48-4CAF-98D5-DFA42D8CA59F}"/>
              </a:ext>
            </a:extLst>
          </p:cNvPr>
          <p:cNvGrpSpPr>
            <a:grpSpLocks/>
          </p:cNvGrpSpPr>
          <p:nvPr/>
        </p:nvGrpSpPr>
        <p:grpSpPr bwMode="auto">
          <a:xfrm>
            <a:off x="2401888" y="2508250"/>
            <a:ext cx="3384550" cy="288925"/>
            <a:chOff x="1474" y="1071"/>
            <a:chExt cx="2132" cy="182"/>
          </a:xfrm>
        </p:grpSpPr>
        <p:grpSp>
          <p:nvGrpSpPr>
            <p:cNvPr id="12319" name="Group 21">
              <a:extLst>
                <a:ext uri="{FF2B5EF4-FFF2-40B4-BE49-F238E27FC236}">
                  <a16:creationId xmlns:a16="http://schemas.microsoft.com/office/drawing/2014/main" id="{AF942185-B042-4511-A1A6-7B64CAF3C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071"/>
              <a:ext cx="136" cy="182"/>
              <a:chOff x="1111" y="1842"/>
              <a:chExt cx="136" cy="182"/>
            </a:xfrm>
          </p:grpSpPr>
          <p:sp>
            <p:nvSpPr>
              <p:cNvPr id="12326" name="Line 22">
                <a:extLst>
                  <a:ext uri="{FF2B5EF4-FFF2-40B4-BE49-F238E27FC236}">
                    <a16:creationId xmlns:a16="http://schemas.microsoft.com/office/drawing/2014/main" id="{01869936-4CC7-443E-A2FC-EA27FC86E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7" name="Line 23">
                <a:extLst>
                  <a:ext uri="{FF2B5EF4-FFF2-40B4-BE49-F238E27FC236}">
                    <a16:creationId xmlns:a16="http://schemas.microsoft.com/office/drawing/2014/main" id="{EB987B8C-A53C-44F9-AF19-5E9D62A76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320" name="Group 24">
              <a:extLst>
                <a:ext uri="{FF2B5EF4-FFF2-40B4-BE49-F238E27FC236}">
                  <a16:creationId xmlns:a16="http://schemas.microsoft.com/office/drawing/2014/main" id="{B25DEBF8-3747-4446-A3D0-B71E479C3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071"/>
              <a:ext cx="136" cy="182"/>
              <a:chOff x="1111" y="1842"/>
              <a:chExt cx="136" cy="182"/>
            </a:xfrm>
          </p:grpSpPr>
          <p:sp>
            <p:nvSpPr>
              <p:cNvPr id="12324" name="Line 25">
                <a:extLst>
                  <a:ext uri="{FF2B5EF4-FFF2-40B4-BE49-F238E27FC236}">
                    <a16:creationId xmlns:a16="http://schemas.microsoft.com/office/drawing/2014/main" id="{766BB2F7-A849-424F-9CFE-C38F36BB5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5" name="Line 26">
                <a:extLst>
                  <a:ext uri="{FF2B5EF4-FFF2-40B4-BE49-F238E27FC236}">
                    <a16:creationId xmlns:a16="http://schemas.microsoft.com/office/drawing/2014/main" id="{705F397B-0E2B-4CBE-9F2F-A092CA353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321" name="Group 27">
              <a:extLst>
                <a:ext uri="{FF2B5EF4-FFF2-40B4-BE49-F238E27FC236}">
                  <a16:creationId xmlns:a16="http://schemas.microsoft.com/office/drawing/2014/main" id="{1CE79298-7926-4B31-8C14-91A13A82D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071"/>
              <a:ext cx="136" cy="182"/>
              <a:chOff x="1111" y="1842"/>
              <a:chExt cx="136" cy="182"/>
            </a:xfrm>
          </p:grpSpPr>
          <p:sp>
            <p:nvSpPr>
              <p:cNvPr id="12322" name="Line 28">
                <a:extLst>
                  <a:ext uri="{FF2B5EF4-FFF2-40B4-BE49-F238E27FC236}">
                    <a16:creationId xmlns:a16="http://schemas.microsoft.com/office/drawing/2014/main" id="{64EF626D-C135-4B92-9F09-4431C7BE4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23" name="Line 29">
                <a:extLst>
                  <a:ext uri="{FF2B5EF4-FFF2-40B4-BE49-F238E27FC236}">
                    <a16:creationId xmlns:a16="http://schemas.microsoft.com/office/drawing/2014/main" id="{0E8FD8FA-313B-445A-824A-86865D982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F7662F04-4787-4E91-9B92-337E08719B1D}"/>
              </a:ext>
            </a:extLst>
          </p:cNvPr>
          <p:cNvGrpSpPr>
            <a:grpSpLocks/>
          </p:cNvGrpSpPr>
          <p:nvPr/>
        </p:nvGrpSpPr>
        <p:grpSpPr bwMode="auto">
          <a:xfrm>
            <a:off x="1728788" y="1500188"/>
            <a:ext cx="4930775" cy="985837"/>
            <a:chOff x="1089" y="436"/>
            <a:chExt cx="3106" cy="621"/>
          </a:xfrm>
        </p:grpSpPr>
        <p:cxnSp>
          <p:nvCxnSpPr>
            <p:cNvPr id="12313" name="AutoShape 31">
              <a:extLst>
                <a:ext uri="{FF2B5EF4-FFF2-40B4-BE49-F238E27FC236}">
                  <a16:creationId xmlns:a16="http://schemas.microsoft.com/office/drawing/2014/main" id="{C99B39A0-68C4-4A84-AEFB-B421CDDA19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2109" y="-85"/>
              <a:ext cx="1" cy="2041"/>
            </a:xfrm>
            <a:prstGeom prst="bentConnector3">
              <a:avLst>
                <a:gd name="adj1" fmla="val -26400009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32">
              <a:extLst>
                <a:ext uri="{FF2B5EF4-FFF2-40B4-BE49-F238E27FC236}">
                  <a16:creationId xmlns:a16="http://schemas.microsoft.com/office/drawing/2014/main" id="{0ADE1EC8-5175-42A3-8556-04D531413B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3174" y="-85"/>
              <a:ext cx="1" cy="2041"/>
            </a:xfrm>
            <a:prstGeom prst="bentConnector3">
              <a:avLst>
                <a:gd name="adj1" fmla="val -14400005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5" name="Text Box 33">
              <a:extLst>
                <a:ext uri="{FF2B5EF4-FFF2-40B4-BE49-F238E27FC236}">
                  <a16:creationId xmlns:a16="http://schemas.microsoft.com/office/drawing/2014/main" id="{0873E194-A8BB-47BC-B6F4-30F1BDD0E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436"/>
              <a:ext cx="227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160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①</a:t>
              </a:r>
            </a:p>
          </p:txBody>
        </p:sp>
        <p:sp>
          <p:nvSpPr>
            <p:cNvPr id="12316" name="Text Box 34">
              <a:extLst>
                <a:ext uri="{FF2B5EF4-FFF2-40B4-BE49-F238E27FC236}">
                  <a16:creationId xmlns:a16="http://schemas.microsoft.com/office/drawing/2014/main" id="{99C2AA77-E093-4D6C-A480-6339E166D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573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②</a:t>
              </a:r>
            </a:p>
          </p:txBody>
        </p:sp>
        <p:sp>
          <p:nvSpPr>
            <p:cNvPr id="12317" name="Text Box 35">
              <a:extLst>
                <a:ext uri="{FF2B5EF4-FFF2-40B4-BE49-F238E27FC236}">
                  <a16:creationId xmlns:a16="http://schemas.microsoft.com/office/drawing/2014/main" id="{CEB9055C-7F24-415D-A51B-E64A7CA30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845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③</a:t>
              </a:r>
            </a:p>
          </p:txBody>
        </p:sp>
        <p:sp>
          <p:nvSpPr>
            <p:cNvPr id="12318" name="Line 36">
              <a:extLst>
                <a:ext uri="{FF2B5EF4-FFF2-40B4-BE49-F238E27FC236}">
                  <a16:creationId xmlns:a16="http://schemas.microsoft.com/office/drawing/2014/main" id="{271BA66E-862D-4641-96FD-759A97FC3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5" y="1026"/>
              <a:ext cx="7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769EDC12-E2CC-4523-AF0F-A0C641EC9C2B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516313"/>
            <a:ext cx="5113338" cy="839787"/>
            <a:chOff x="1020" y="1706"/>
            <a:chExt cx="3221" cy="529"/>
          </a:xfrm>
        </p:grpSpPr>
        <p:cxnSp>
          <p:nvCxnSpPr>
            <p:cNvPr id="12307" name="AutoShape 38">
              <a:extLst>
                <a:ext uri="{FF2B5EF4-FFF2-40B4-BE49-F238E27FC236}">
                  <a16:creationId xmlns:a16="http://schemas.microsoft.com/office/drawing/2014/main" id="{DA9B63B7-541A-499E-B5C7-2514E59A08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174" y="913"/>
              <a:ext cx="1" cy="2132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Line 39">
              <a:extLst>
                <a:ext uri="{FF2B5EF4-FFF2-40B4-BE49-F238E27FC236}">
                  <a16:creationId xmlns:a16="http://schemas.microsoft.com/office/drawing/2014/main" id="{8F1E7C70-E4E0-4949-AF61-444F80D2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4" y="1932"/>
              <a:ext cx="77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2309" name="AutoShape 40">
              <a:extLst>
                <a:ext uri="{FF2B5EF4-FFF2-40B4-BE49-F238E27FC236}">
                  <a16:creationId xmlns:a16="http://schemas.microsoft.com/office/drawing/2014/main" id="{D5747007-C852-45AE-BBD5-05926B9801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85" y="913"/>
              <a:ext cx="1" cy="2132"/>
            </a:xfrm>
            <a:prstGeom prst="bentConnector3">
              <a:avLst>
                <a:gd name="adj1" fmla="val 27200009"/>
              </a:avLst>
            </a:prstGeom>
            <a:noFill/>
            <a:ln w="9525">
              <a:solidFill>
                <a:srgbClr val="3366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 Box 41">
              <a:extLst>
                <a:ext uri="{FF2B5EF4-FFF2-40B4-BE49-F238E27FC236}">
                  <a16:creationId xmlns:a16="http://schemas.microsoft.com/office/drawing/2014/main" id="{1C336BB5-0A8E-4BE6-8C38-44A36E034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706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⑥</a:t>
              </a:r>
            </a:p>
          </p:txBody>
        </p:sp>
        <p:sp>
          <p:nvSpPr>
            <p:cNvPr id="12311" name="Text Box 42">
              <a:extLst>
                <a:ext uri="{FF2B5EF4-FFF2-40B4-BE49-F238E27FC236}">
                  <a16:creationId xmlns:a16="http://schemas.microsoft.com/office/drawing/2014/main" id="{18BEBF89-F868-49A9-BBD1-12DC7171C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023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⑤</a:t>
              </a:r>
            </a:p>
          </p:txBody>
        </p:sp>
        <p:sp>
          <p:nvSpPr>
            <p:cNvPr id="12312" name="Text Box 43">
              <a:extLst>
                <a:ext uri="{FF2B5EF4-FFF2-40B4-BE49-F238E27FC236}">
                  <a16:creationId xmlns:a16="http://schemas.microsoft.com/office/drawing/2014/main" id="{2B707245-AA22-457D-842D-72C6D3DB4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887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>
                  <a:latin typeface="Verdana" panose="020B0604030504040204" pitchFamily="34" charset="0"/>
                </a:rPr>
                <a:t>④</a:t>
              </a:r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id="{EC47EA6D-49EA-41DB-AB87-A9ABB5E0F618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373438"/>
            <a:ext cx="3455987" cy="288925"/>
            <a:chOff x="1565" y="1616"/>
            <a:chExt cx="2177" cy="182"/>
          </a:xfrm>
        </p:grpSpPr>
        <p:grpSp>
          <p:nvGrpSpPr>
            <p:cNvPr id="12298" name="Group 45">
              <a:extLst>
                <a:ext uri="{FF2B5EF4-FFF2-40B4-BE49-F238E27FC236}">
                  <a16:creationId xmlns:a16="http://schemas.microsoft.com/office/drawing/2014/main" id="{C2DBA3E0-8133-480C-AFEF-0FC26A9AB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16"/>
              <a:ext cx="136" cy="182"/>
              <a:chOff x="1111" y="1842"/>
              <a:chExt cx="136" cy="182"/>
            </a:xfrm>
          </p:grpSpPr>
          <p:sp>
            <p:nvSpPr>
              <p:cNvPr id="12305" name="Line 46">
                <a:extLst>
                  <a:ext uri="{FF2B5EF4-FFF2-40B4-BE49-F238E27FC236}">
                    <a16:creationId xmlns:a16="http://schemas.microsoft.com/office/drawing/2014/main" id="{F7CE4086-A7F7-46C8-99BD-B3B31C1E6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6" name="Line 47">
                <a:extLst>
                  <a:ext uri="{FF2B5EF4-FFF2-40B4-BE49-F238E27FC236}">
                    <a16:creationId xmlns:a16="http://schemas.microsoft.com/office/drawing/2014/main" id="{43529908-50CA-4DDD-8AB2-C8152EEF2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99" name="Group 48">
              <a:extLst>
                <a:ext uri="{FF2B5EF4-FFF2-40B4-BE49-F238E27FC236}">
                  <a16:creationId xmlns:a16="http://schemas.microsoft.com/office/drawing/2014/main" id="{31B0E71A-7673-4D77-A133-EB4227667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616"/>
              <a:ext cx="136" cy="182"/>
              <a:chOff x="1111" y="1842"/>
              <a:chExt cx="136" cy="182"/>
            </a:xfrm>
          </p:grpSpPr>
          <p:sp>
            <p:nvSpPr>
              <p:cNvPr id="12303" name="Line 49">
                <a:extLst>
                  <a:ext uri="{FF2B5EF4-FFF2-40B4-BE49-F238E27FC236}">
                    <a16:creationId xmlns:a16="http://schemas.microsoft.com/office/drawing/2014/main" id="{235C054F-0310-43D9-B896-804542739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4" name="Line 50">
                <a:extLst>
                  <a:ext uri="{FF2B5EF4-FFF2-40B4-BE49-F238E27FC236}">
                    <a16:creationId xmlns:a16="http://schemas.microsoft.com/office/drawing/2014/main" id="{11FFA89E-75E1-4E41-B401-6C57C7F77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300" name="Group 51">
              <a:extLst>
                <a:ext uri="{FF2B5EF4-FFF2-40B4-BE49-F238E27FC236}">
                  <a16:creationId xmlns:a16="http://schemas.microsoft.com/office/drawing/2014/main" id="{313F4BED-D468-4300-8426-2E75D1863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616"/>
              <a:ext cx="136" cy="182"/>
              <a:chOff x="1111" y="1842"/>
              <a:chExt cx="136" cy="182"/>
            </a:xfrm>
          </p:grpSpPr>
          <p:sp>
            <p:nvSpPr>
              <p:cNvPr id="12301" name="Line 52">
                <a:extLst>
                  <a:ext uri="{FF2B5EF4-FFF2-40B4-BE49-F238E27FC236}">
                    <a16:creationId xmlns:a16="http://schemas.microsoft.com/office/drawing/2014/main" id="{9C0F97B3-222A-44DB-BC6D-530AD58AD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842"/>
                <a:ext cx="91" cy="18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02" name="Line 53">
                <a:extLst>
                  <a:ext uri="{FF2B5EF4-FFF2-40B4-BE49-F238E27FC236}">
                    <a16:creationId xmlns:a16="http://schemas.microsoft.com/office/drawing/2014/main" id="{B19D7192-3FE2-4B19-BDBF-919BE3C59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888"/>
                <a:ext cx="136" cy="1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24" name="Text Box 54">
            <a:extLst>
              <a:ext uri="{FF2B5EF4-FFF2-40B4-BE49-F238E27FC236}">
                <a16:creationId xmlns:a16="http://schemas.microsoft.com/office/drawing/2014/main" id="{68062BDC-6B4F-4135-AB0D-4C5F5A52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014913"/>
            <a:ext cx="3743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1. a.right = b.right</a:t>
            </a:r>
            <a:r>
              <a:rPr lang="zh-CN" altLang="en-US" b="1"/>
              <a:t>；</a:t>
            </a:r>
          </a:p>
          <a:p>
            <a:pPr eaLnBrk="1" hangingPunct="1"/>
            <a:r>
              <a:rPr lang="en-US" altLang="zh-CN" b="1"/>
              <a:t>2. b.right = a.right.right</a:t>
            </a:r>
            <a:r>
              <a:rPr lang="zh-CN" altLang="en-US" b="1"/>
              <a:t>；</a:t>
            </a:r>
          </a:p>
          <a:p>
            <a:pPr eaLnBrk="1" hangingPunct="1"/>
            <a:r>
              <a:rPr lang="en-US" altLang="zh-CN" b="1"/>
              <a:t>3. a.right.right = b</a:t>
            </a:r>
            <a:r>
              <a:rPr lang="zh-CN" altLang="en-US" b="1"/>
              <a:t>；</a:t>
            </a:r>
          </a:p>
        </p:txBody>
      </p:sp>
      <p:sp>
        <p:nvSpPr>
          <p:cNvPr id="125" name="Text Box 55">
            <a:extLst>
              <a:ext uri="{FF2B5EF4-FFF2-40B4-BE49-F238E27FC236}">
                <a16:creationId xmlns:a16="http://schemas.microsoft.com/office/drawing/2014/main" id="{77BEED34-DC90-46CE-A6F7-332197FF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5014913"/>
            <a:ext cx="381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 b.right.left = b;</a:t>
            </a:r>
          </a:p>
          <a:p>
            <a:pPr eaLnBrk="1" hangingPunct="1"/>
            <a:r>
              <a:rPr lang="en-US" altLang="zh-CN" b="1"/>
              <a:t>5. a.right.left = a;</a:t>
            </a:r>
          </a:p>
          <a:p>
            <a:pPr eaLnBrk="1" hangingPunct="1"/>
            <a:r>
              <a:rPr lang="en-US" altLang="zh-CN" b="1"/>
              <a:t>6. b.left = a.right;</a:t>
            </a:r>
            <a:endParaRPr lang="en-US" altLang="zh-CN"/>
          </a:p>
        </p:txBody>
      </p:sp>
      <p:sp>
        <p:nvSpPr>
          <p:cNvPr id="12297" name="TextBox 54">
            <a:extLst>
              <a:ext uri="{FF2B5EF4-FFF2-40B4-BE49-F238E27FC236}">
                <a16:creationId xmlns:a16="http://schemas.microsoft.com/office/drawing/2014/main" id="{7E37AC2B-8F53-43F0-B75B-F824E6A2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双链表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AD254090-D0A7-4067-A20D-7F05657A95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4213" y="1557338"/>
            <a:ext cx="7981950" cy="4643437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赋值某个链后，原链已经不存在，不能使用原链来获得节点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修改链表不完全，遗漏</a:t>
            </a:r>
            <a:endParaRPr lang="en-US" altLang="zh-CN">
              <a:solidFill>
                <a:schemeClr val="tx1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</a:rPr>
              <a:t>只画图，没代码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/>
            <a:endParaRPr lang="en-US" altLang="zh-CN" sz="2800">
              <a:solidFill>
                <a:schemeClr val="tx1"/>
              </a:solidFill>
            </a:endParaRPr>
          </a:p>
          <a:p>
            <a:pPr eaLnBrk="1" hangingPunct="1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315" name="TextBox 3">
            <a:extLst>
              <a:ext uri="{FF2B5EF4-FFF2-40B4-BE49-F238E27FC236}">
                <a16:creationId xmlns:a16="http://schemas.microsoft.com/office/drawing/2014/main" id="{9207A9A2-1386-4144-B6BE-EEAD455BA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注意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B9D1BE55-2B3B-4A5D-A86D-91BF720D9B4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557338"/>
            <a:ext cx="7815262" cy="4103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Given two sorted lists L1 and L2,write a procedure 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to compute L1∩L2 using only the basic list operations. </a:t>
            </a:r>
          </a:p>
          <a:p>
            <a:pPr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3.2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给定两个已排序的表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L2,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只使用基本的链表操作编写计算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L1∩L2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的过程。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39" name="TextBox 3">
            <a:extLst>
              <a:ext uri="{FF2B5EF4-FFF2-40B4-BE49-F238E27FC236}">
                <a16:creationId xmlns:a16="http://schemas.microsoft.com/office/drawing/2014/main" id="{12A4C040-EBD4-4E64-9951-463727C3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3.2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7">
            <a:extLst>
              <a:ext uri="{FF2B5EF4-FFF2-40B4-BE49-F238E27FC236}">
                <a16:creationId xmlns:a16="http://schemas.microsoft.com/office/drawing/2014/main" id="{1BDA6ED7-44DD-483F-8FDD-9BB3442952D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4213" y="1341438"/>
            <a:ext cx="8001000" cy="44291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假设链表节点已按照节点值从小到大排列。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新建链表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，存放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∩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的结果，故返回值类型为链表。</a:t>
            </a:r>
            <a:endParaRPr lang="en-US" altLang="zh-CN" sz="2400">
              <a:solidFill>
                <a:schemeClr val="tx1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遍历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，比较</a:t>
            </a:r>
            <a:r>
              <a:rPr lang="en-US" altLang="zh-CN" sz="2400">
                <a:solidFill>
                  <a:schemeClr val="tx1"/>
                </a:solidFill>
              </a:rPr>
              <a:t>L1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L2</a:t>
            </a:r>
            <a:r>
              <a:rPr lang="zh-CN" altLang="en-US" sz="2400">
                <a:solidFill>
                  <a:schemeClr val="tx1"/>
                </a:solidFill>
              </a:rPr>
              <a:t>当前节点的值</a:t>
            </a:r>
            <a:endParaRPr lang="en-US" altLang="zh-CN" sz="2400">
              <a:solidFill>
                <a:schemeClr val="tx1"/>
              </a:solidFill>
            </a:endParaRPr>
          </a:p>
          <a:p>
            <a:pPr lvl="1"/>
            <a:r>
              <a:rPr lang="en-US" altLang="zh-CN" sz="2400"/>
              <a:t>L1</a:t>
            </a:r>
            <a:r>
              <a:rPr lang="zh-CN" altLang="en-US" sz="2400"/>
              <a:t>当前节点值</a:t>
            </a:r>
            <a:r>
              <a:rPr lang="en-US" altLang="zh-CN" sz="2400"/>
              <a:t>=L2</a:t>
            </a:r>
            <a:r>
              <a:rPr lang="zh-CN" altLang="en-US" sz="2400"/>
              <a:t>当前节点值，把该节点加入</a:t>
            </a:r>
            <a:r>
              <a:rPr lang="en-US" altLang="zh-CN" sz="2400"/>
              <a:t>L</a:t>
            </a:r>
            <a:r>
              <a:rPr lang="zh-CN" altLang="en-US" sz="2400"/>
              <a:t>，同时</a:t>
            </a:r>
            <a:r>
              <a:rPr lang="en-US" altLang="zh-CN" sz="2400"/>
              <a:t>L1</a:t>
            </a:r>
            <a:r>
              <a:rPr lang="zh-CN" altLang="en-US" sz="2400"/>
              <a:t>、</a:t>
            </a:r>
            <a:r>
              <a:rPr lang="en-US" altLang="zh-CN" sz="2400"/>
              <a:t>L2</a:t>
            </a:r>
            <a:r>
              <a:rPr lang="zh-CN" altLang="en-US" sz="2400"/>
              <a:t>前进</a:t>
            </a:r>
            <a:endParaRPr lang="en-US" altLang="zh-CN" sz="2400"/>
          </a:p>
          <a:p>
            <a:pPr lvl="1"/>
            <a:r>
              <a:rPr lang="en-US" altLang="zh-CN" sz="2400"/>
              <a:t>L1</a:t>
            </a:r>
            <a:r>
              <a:rPr lang="zh-CN" altLang="en-US" sz="2400"/>
              <a:t>当前节点值</a:t>
            </a:r>
            <a:r>
              <a:rPr lang="en-US" altLang="zh-CN" sz="2400"/>
              <a:t>&lt;L2</a:t>
            </a:r>
            <a:r>
              <a:rPr lang="zh-CN" altLang="en-US" sz="2400"/>
              <a:t>当前节点值，</a:t>
            </a:r>
            <a:r>
              <a:rPr lang="en-US" altLang="zh-CN" sz="2400"/>
              <a:t>L1</a:t>
            </a:r>
            <a:r>
              <a:rPr lang="zh-CN" altLang="en-US" sz="2400"/>
              <a:t>前进</a:t>
            </a:r>
            <a:endParaRPr lang="en-US" altLang="zh-CN" sz="2400"/>
          </a:p>
          <a:p>
            <a:pPr lvl="1"/>
            <a:r>
              <a:rPr lang="en-US" altLang="zh-CN" sz="2400"/>
              <a:t>L1</a:t>
            </a:r>
            <a:r>
              <a:rPr lang="zh-CN" altLang="en-US" sz="2400"/>
              <a:t>当前节点值</a:t>
            </a:r>
            <a:r>
              <a:rPr lang="en-US" altLang="zh-CN" sz="2400"/>
              <a:t>&gt;L2</a:t>
            </a:r>
            <a:r>
              <a:rPr lang="zh-CN" altLang="en-US" sz="2400"/>
              <a:t>当前节点值，</a:t>
            </a:r>
            <a:r>
              <a:rPr lang="en-US" altLang="zh-CN" sz="2400"/>
              <a:t>L2</a:t>
            </a:r>
            <a:r>
              <a:rPr lang="zh-CN" altLang="en-US" sz="2400"/>
              <a:t>前进</a:t>
            </a:r>
            <a:endParaRPr lang="en-US" altLang="zh-CN" sz="2400"/>
          </a:p>
          <a:p>
            <a:pPr lvl="1"/>
            <a:r>
              <a:rPr lang="zh-CN" altLang="en-US" sz="2400"/>
              <a:t>若</a:t>
            </a:r>
            <a:r>
              <a:rPr lang="en-US" altLang="zh-CN" sz="2400"/>
              <a:t>L1</a:t>
            </a:r>
            <a:r>
              <a:rPr lang="zh-CN" altLang="en-US" sz="2400"/>
              <a:t>或者</a:t>
            </a:r>
            <a:r>
              <a:rPr lang="en-US" altLang="zh-CN" sz="2400"/>
              <a:t>L2</a:t>
            </a:r>
            <a:r>
              <a:rPr lang="zh-CN" altLang="en-US" sz="2400"/>
              <a:t>为空，停止遍历</a:t>
            </a:r>
            <a:endParaRPr lang="en-US" altLang="zh-CN" sz="240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返回</a:t>
            </a:r>
            <a:r>
              <a:rPr lang="en-US" altLang="zh-CN" sz="2400">
                <a:solidFill>
                  <a:schemeClr val="tx1"/>
                </a:solidFill>
              </a:rPr>
              <a:t>L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95F2F27A-AED6-4768-A839-7E357BAA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07B810E4-CC4C-453B-9C06-48C62041F46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052513"/>
            <a:ext cx="7929562" cy="36147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6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public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intersection (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L1,LinkedList L2){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itr1 = L1.first();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itr2 = L2.first();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L = new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LinkedListItr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itr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L.zeroth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();   </a:t>
            </a:r>
            <a:r>
              <a:rPr lang="en-US" altLang="zh-CN" sz="16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+mn-ea"/>
              </a:rPr>
              <a:t>返回</a:t>
            </a:r>
            <a:r>
              <a:rPr lang="en-US" altLang="zh-CN" sz="1600" b="1" dirty="0">
                <a:solidFill>
                  <a:srgbClr val="00B050"/>
                </a:solidFill>
                <a:latin typeface="+mn-ea"/>
              </a:rPr>
              <a:t>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while(!itr1.isPastEnd() &amp;&amp; !itr2.isPastEnd()){   </a:t>
            </a:r>
            <a:r>
              <a:rPr lang="en-US" altLang="zh-CN" sz="16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+mn-ea"/>
              </a:rPr>
              <a:t>当前节点是否为空</a:t>
            </a:r>
            <a:endParaRPr lang="en-US" altLang="zh-CN" sz="16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 if(itr1.retrive() == itr2.retrive()){	</a:t>
            </a:r>
            <a:r>
              <a:rPr lang="en-US" altLang="zh-CN" sz="1600" b="1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+mn-ea"/>
              </a:rPr>
              <a:t>若两个链表当前节点值相等</a:t>
            </a:r>
            <a:endParaRPr lang="en-US" altLang="zh-CN" sz="1600" b="1" dirty="0">
              <a:solidFill>
                <a:srgbClr val="00B050"/>
              </a:solidFill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	</a:t>
            </a:r>
            <a:r>
              <a:rPr lang="en-US" altLang="zh-CN" sz="1600" b="1" dirty="0" err="1">
                <a:latin typeface="Times New Roman" pitchFamily="18" charset="0"/>
                <a:ea typeface="楷体_GB2312" pitchFamily="49" charset="-122"/>
              </a:rPr>
              <a:t>L.insert</a:t>
            </a: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(itr1.current,itr);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	itr1.advance();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	itr2.advance();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else if(itr1.retrive() &lt; itr2.retrive())						itr1.advance();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else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	itr2.advance();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	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	return 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6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B64A3E07-076F-4D8A-8223-EBCBD03A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0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代码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6290</TotalTime>
  <Words>1689</Words>
  <Application>Microsoft Office PowerPoint</Application>
  <PresentationFormat>全屏显示(4:3)</PresentationFormat>
  <Paragraphs>386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Times New Roman</vt:lpstr>
      <vt:lpstr>宋体</vt:lpstr>
      <vt:lpstr>Arial</vt:lpstr>
      <vt:lpstr>Franklin Gothic Medium</vt:lpstr>
      <vt:lpstr>隶书</vt:lpstr>
      <vt:lpstr>Franklin Gothic Book</vt:lpstr>
      <vt:lpstr>华文楷体</vt:lpstr>
      <vt:lpstr>Wingdings 2</vt:lpstr>
      <vt:lpstr>Calibri</vt:lpstr>
      <vt:lpstr>Wingdings</vt:lpstr>
      <vt:lpstr>楷体_GB2312</vt:lpstr>
      <vt:lpstr>Verdana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交互式计算机图形学</dc:title>
  <dc:creator>yry</dc:creator>
  <cp:lastModifiedBy>幽弥狂</cp:lastModifiedBy>
  <cp:revision>386</cp:revision>
  <dcterms:created xsi:type="dcterms:W3CDTF">1999-04-21T14:12:07Z</dcterms:created>
  <dcterms:modified xsi:type="dcterms:W3CDTF">2019-09-17T17:36:08Z</dcterms:modified>
</cp:coreProperties>
</file>