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8" r:id="rId10"/>
    <p:sldId id="287" r:id="rId11"/>
    <p:sldId id="272" r:id="rId12"/>
    <p:sldId id="273" r:id="rId13"/>
    <p:sldId id="274" r:id="rId14"/>
    <p:sldId id="275" r:id="rId15"/>
    <p:sldId id="276" r:id="rId16"/>
    <p:sldId id="27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7A5CDAF-5A6E-43F5-84E4-DA6E8FC68CAB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8"/>
            <p14:sldId id="287"/>
            <p14:sldId id="272"/>
            <p14:sldId id="273"/>
            <p14:sldId id="274"/>
            <p14:sldId id="275"/>
            <p14:sldId id="276"/>
            <p14:sldId id="27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08" autoAdjust="0"/>
    <p:restoredTop sz="94660"/>
  </p:normalViewPr>
  <p:slideViewPr>
    <p:cSldViewPr>
      <p:cViewPr varScale="1">
        <p:scale>
          <a:sx n="81" d="100"/>
          <a:sy n="81" d="100"/>
        </p:scale>
        <p:origin x="124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E68DF-A67D-40DD-8F42-587F4FBA2308}" type="datetimeFigureOut">
              <a:rPr lang="zh-CN" altLang="en-US" smtClean="0"/>
              <a:pPr/>
              <a:t>2019/9/18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5BDA6-18D4-4902-8044-94D22EA43E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31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5BDA6-18D4-4902-8044-94D22EA43E3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73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f1332089@software.nju.edu.cn" TargetMode="External"/><Relationship Id="rId2" Type="http://schemas.openxmlformats.org/officeDocument/2006/relationships/hyperlink" Target="mailto:mf1332090@software.nj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习题讲解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张源 </a:t>
            </a:r>
            <a:r>
              <a:rPr lang="en-US" altLang="zh-CN" dirty="0">
                <a:hlinkClick r:id="rId2"/>
              </a:rPr>
              <a:t>mf1332090@software.nju.edu.cn</a:t>
            </a:r>
            <a:endParaRPr lang="en-US" altLang="zh-CN" dirty="0"/>
          </a:p>
          <a:p>
            <a:r>
              <a:rPr lang="zh-CN" altLang="en-US" dirty="0"/>
              <a:t>张仁涛 </a:t>
            </a:r>
            <a:r>
              <a:rPr lang="en-US" altLang="zh-CN" dirty="0">
                <a:hlinkClick r:id="rId3"/>
              </a:rPr>
              <a:t>mf1332089@software.nju.edu.cn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4217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2</a:t>
            </a:r>
            <a:r>
              <a:rPr lang="zh-CN" altLang="en-US" b="1" dirty="0"/>
              <a:t>）若在一维数组</a:t>
            </a:r>
            <a:r>
              <a:rPr lang="en-US" altLang="zh-CN" b="1" dirty="0"/>
              <a:t>B</a:t>
            </a:r>
            <a:r>
              <a:rPr lang="zh-CN" altLang="en-US" b="1" dirty="0"/>
              <a:t>中从</a:t>
            </a:r>
            <a:r>
              <a:rPr lang="en-US" altLang="zh-CN" b="1" dirty="0"/>
              <a:t>0</a:t>
            </a:r>
            <a:r>
              <a:rPr lang="zh-CN" altLang="en-US" b="1" dirty="0"/>
              <a:t>号位置开始存放，则如图</a:t>
            </a:r>
            <a:r>
              <a:rPr lang="en-US" altLang="zh-CN" b="1" dirty="0"/>
              <a:t>(a)</a:t>
            </a:r>
            <a:r>
              <a:rPr lang="zh-CN" altLang="en-US" b="1" dirty="0"/>
              <a:t>所示的对称矩阵中的任一元素</a:t>
            </a:r>
            <a:r>
              <a:rPr lang="en-US" altLang="zh-CN" b="1" dirty="0" err="1"/>
              <a:t>a</a:t>
            </a:r>
            <a:r>
              <a:rPr lang="en-US" altLang="zh-CN" b="1" baseline="-25000" dirty="0" err="1"/>
              <a:t>ij</a:t>
            </a:r>
            <a:r>
              <a:rPr lang="zh-CN" altLang="en-US" b="1" dirty="0"/>
              <a:t>在只存上三角部分的情形下</a:t>
            </a:r>
            <a:r>
              <a:rPr lang="en-US" altLang="zh-CN" b="1" dirty="0"/>
              <a:t>(</a:t>
            </a:r>
            <a:r>
              <a:rPr lang="zh-CN" altLang="en-US" b="1" dirty="0"/>
              <a:t>图</a:t>
            </a:r>
            <a:r>
              <a:rPr lang="en-US" altLang="zh-CN" b="1" dirty="0"/>
              <a:t>(b))</a:t>
            </a:r>
            <a:r>
              <a:rPr lang="zh-CN" altLang="en-US" b="1" dirty="0"/>
              <a:t>应存于一维数组的什么下标位置？给出计算公式。</a:t>
            </a:r>
            <a:endParaRPr lang="en-US" altLang="zh-CN" dirty="0"/>
          </a:p>
          <a:p>
            <a:r>
              <a:rPr lang="zh-CN" altLang="en-US" b="1" dirty="0"/>
              <a:t>直接交换第</a:t>
            </a:r>
            <a:r>
              <a:rPr lang="en-US" altLang="zh-CN" b="1" dirty="0"/>
              <a:t>(3)</a:t>
            </a:r>
            <a:r>
              <a:rPr lang="zh-CN" altLang="en-US" b="1" dirty="0"/>
              <a:t>问的</a:t>
            </a:r>
            <a:r>
              <a:rPr lang="en-US" altLang="zh-CN" b="1" dirty="0"/>
              <a:t>i</a:t>
            </a:r>
            <a:r>
              <a:rPr lang="zh-CN" altLang="en-US" b="1" dirty="0"/>
              <a:t>与</a:t>
            </a:r>
            <a:r>
              <a:rPr lang="en-US" altLang="zh-CN" b="1" dirty="0"/>
              <a:t>j</a:t>
            </a:r>
          </a:p>
          <a:p>
            <a:r>
              <a:rPr lang="zh-CN" altLang="en-US" b="1" dirty="0"/>
              <a:t>下标</a:t>
            </a:r>
            <a:r>
              <a:rPr lang="en-US" altLang="zh-CN" b="1" dirty="0"/>
              <a:t>:j(j-1)/2+i-1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14385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2009</a:t>
            </a:r>
            <a:r>
              <a:rPr lang="zh-CN" altLang="en-US" dirty="0"/>
              <a:t>年统考题 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给定二叉树如下图所示</a:t>
            </a:r>
            <a:r>
              <a:rPr lang="en-US" altLang="zh-CN" dirty="0"/>
              <a:t>. </a:t>
            </a:r>
            <a:r>
              <a:rPr lang="zh-CN" altLang="en-US" dirty="0"/>
              <a:t>设</a:t>
            </a:r>
            <a:r>
              <a:rPr lang="en-US" altLang="zh-CN" dirty="0"/>
              <a:t>N </a:t>
            </a:r>
            <a:r>
              <a:rPr lang="zh-CN" altLang="en-US" dirty="0"/>
              <a:t>代表二叉树的根</a:t>
            </a:r>
            <a:r>
              <a:rPr lang="en-US" altLang="zh-CN" dirty="0"/>
              <a:t>,  L </a:t>
            </a:r>
            <a:r>
              <a:rPr lang="zh-CN" altLang="en-US" dirty="0"/>
              <a:t>代表二叉树的左子树</a:t>
            </a:r>
            <a:r>
              <a:rPr lang="en-US" altLang="zh-CN" dirty="0"/>
              <a:t>,  R </a:t>
            </a:r>
            <a:r>
              <a:rPr lang="zh-CN" altLang="en-US" dirty="0"/>
              <a:t>代表根结点的右子树</a:t>
            </a:r>
            <a:r>
              <a:rPr lang="en-US" altLang="zh-CN" dirty="0"/>
              <a:t>.  </a:t>
            </a:r>
            <a:r>
              <a:rPr lang="zh-CN" altLang="en-US" dirty="0"/>
              <a:t>若遍历后的结点序列为 </a:t>
            </a:r>
            <a:r>
              <a:rPr lang="en-US" altLang="zh-CN" dirty="0"/>
              <a:t>3, 1, 7, 5, 6, 2, 4, </a:t>
            </a:r>
            <a:r>
              <a:rPr lang="zh-CN" altLang="en-US" dirty="0"/>
              <a:t>则其遍历方式是</a:t>
            </a:r>
            <a:r>
              <a:rPr lang="en-US" altLang="zh-CN" dirty="0"/>
              <a:t>(</a:t>
            </a:r>
            <a:r>
              <a:rPr lang="zh-CN" altLang="en-US" dirty="0"/>
              <a:t>右</a:t>
            </a:r>
            <a:r>
              <a:rPr lang="en-US" altLang="zh-CN" dirty="0"/>
              <a:t>3</a:t>
            </a:r>
            <a:r>
              <a:rPr lang="zh-CN" altLang="en-US" dirty="0"/>
              <a:t>中</a:t>
            </a:r>
            <a:r>
              <a:rPr lang="en-US" altLang="zh-CN" dirty="0"/>
              <a:t>1)</a:t>
            </a:r>
            <a:endParaRPr lang="zh-CN" altLang="en-US" dirty="0"/>
          </a:p>
          <a:p>
            <a:r>
              <a:rPr lang="zh-CN" altLang="en-US" dirty="0"/>
              <a:t>     </a:t>
            </a:r>
            <a:r>
              <a:rPr lang="en-US" altLang="zh-CN" dirty="0"/>
              <a:t>A. LRN        B.  NRL     C.  RLN      </a:t>
            </a:r>
            <a:r>
              <a:rPr lang="en-US" altLang="zh-CN" dirty="0">
                <a:solidFill>
                  <a:srgbClr val="FF0000"/>
                </a:solidFill>
              </a:rPr>
              <a:t>D.  RNL</a:t>
            </a:r>
          </a:p>
        </p:txBody>
      </p:sp>
      <p:pic>
        <p:nvPicPr>
          <p:cNvPr id="1026" name="Picture 2" descr="C:\Users\zyy7259\Desktop\tt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348163"/>
            <a:ext cx="225742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594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2009</a:t>
            </a:r>
            <a:r>
              <a:rPr lang="zh-CN" altLang="en-US" dirty="0"/>
              <a:t>年统考题 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已知一棵完全二叉树的第</a:t>
            </a:r>
            <a:r>
              <a:rPr lang="en-US" altLang="zh-CN" dirty="0"/>
              <a:t>6 </a:t>
            </a:r>
            <a:r>
              <a:rPr lang="zh-CN" altLang="en-US" dirty="0"/>
              <a:t>层</a:t>
            </a:r>
            <a:r>
              <a:rPr lang="en-US" altLang="zh-CN" dirty="0"/>
              <a:t>(</a:t>
            </a:r>
            <a:r>
              <a:rPr lang="zh-CN" altLang="en-US" dirty="0"/>
              <a:t>设根为第</a:t>
            </a:r>
            <a:r>
              <a:rPr lang="en-US" altLang="zh-CN" dirty="0"/>
              <a:t>1</a:t>
            </a:r>
            <a:r>
              <a:rPr lang="zh-CN" altLang="en-US" dirty="0"/>
              <a:t>层</a:t>
            </a:r>
            <a:r>
              <a:rPr lang="en-US" altLang="zh-CN" dirty="0"/>
              <a:t>) </a:t>
            </a:r>
            <a:r>
              <a:rPr lang="zh-CN" altLang="en-US" dirty="0"/>
              <a:t>有</a:t>
            </a:r>
            <a:r>
              <a:rPr lang="en-US" altLang="zh-CN" dirty="0"/>
              <a:t>8</a:t>
            </a:r>
            <a:r>
              <a:rPr lang="zh-CN" altLang="en-US" dirty="0"/>
              <a:t>个叶结点</a:t>
            </a:r>
            <a:r>
              <a:rPr lang="en-US" altLang="zh-CN" dirty="0"/>
              <a:t>,  </a:t>
            </a:r>
            <a:r>
              <a:rPr lang="zh-CN" altLang="en-US" dirty="0"/>
              <a:t>则该完全二叉树的结点个数最多是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A.  39        B.   52       </a:t>
            </a:r>
            <a:r>
              <a:rPr lang="en-US" altLang="zh-CN" dirty="0">
                <a:solidFill>
                  <a:srgbClr val="FF0000"/>
                </a:solidFill>
              </a:rPr>
              <a:t>C.  111      </a:t>
            </a:r>
            <a:r>
              <a:rPr lang="en-US" altLang="zh-CN" dirty="0"/>
              <a:t>D.  119</a:t>
            </a:r>
          </a:p>
          <a:p>
            <a:endParaRPr lang="en-US" altLang="zh-CN" dirty="0"/>
          </a:p>
        </p:txBody>
      </p:sp>
      <p:sp>
        <p:nvSpPr>
          <p:cNvPr id="4" name="椭圆 3"/>
          <p:cNvSpPr/>
          <p:nvPr/>
        </p:nvSpPr>
        <p:spPr>
          <a:xfrm>
            <a:off x="3419872" y="3933056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987824" y="4437112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851920" y="4437112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267744" y="5373216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923928" y="5373216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427984" y="5373216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9"/>
              <p:cNvSpPr/>
              <p:nvPr/>
            </p:nvSpPr>
            <p:spPr>
              <a:xfrm>
                <a:off x="5004048" y="3843046"/>
                <a:ext cx="1584176" cy="396044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level 1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圆角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3843046"/>
                <a:ext cx="1584176" cy="396044"/>
              </a:xfrm>
              <a:prstGeom prst="roundRect">
                <a:avLst/>
              </a:prstGeom>
              <a:blipFill rotWithShape="1">
                <a:blip r:embed="rId2"/>
                <a:stretch>
                  <a:fillRect t="-1449" b="-15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 10"/>
              <p:cNvSpPr/>
              <p:nvPr/>
            </p:nvSpPr>
            <p:spPr>
              <a:xfrm>
                <a:off x="5004048" y="4347102"/>
                <a:ext cx="1584176" cy="396044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level 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圆角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4347102"/>
                <a:ext cx="1584176" cy="396044"/>
              </a:xfrm>
              <a:prstGeom prst="roundRect">
                <a:avLst/>
              </a:prstGeom>
              <a:blipFill rotWithShape="1">
                <a:blip r:embed="rId3"/>
                <a:stretch>
                  <a:fillRect t="-1449" b="-15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圆角矩形 11"/>
              <p:cNvSpPr/>
              <p:nvPr/>
            </p:nvSpPr>
            <p:spPr>
              <a:xfrm>
                <a:off x="5004048" y="5283206"/>
                <a:ext cx="1584176" cy="396044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level 6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圆角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5283206"/>
                <a:ext cx="1584176" cy="396044"/>
              </a:xfrm>
              <a:prstGeom prst="roundRect">
                <a:avLst/>
              </a:prstGeom>
              <a:blipFill rotWithShape="1">
                <a:blip r:embed="rId4"/>
                <a:stretch>
                  <a:fillRect t="-1449" b="-15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/>
          <p:cNvCxnSpPr>
            <a:stCxn id="22" idx="0"/>
            <a:endCxn id="8" idx="4"/>
          </p:cNvCxnSpPr>
          <p:nvPr/>
        </p:nvCxnSpPr>
        <p:spPr>
          <a:xfrm flipH="1" flipV="1">
            <a:off x="4031940" y="5589240"/>
            <a:ext cx="279031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2" idx="0"/>
            <a:endCxn id="9" idx="4"/>
          </p:cNvCxnSpPr>
          <p:nvPr/>
        </p:nvCxnSpPr>
        <p:spPr>
          <a:xfrm flipV="1">
            <a:off x="4310971" y="5589240"/>
            <a:ext cx="225025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4139952" y="6021288"/>
            <a:ext cx="342038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27" idx="2"/>
            <a:endCxn id="7" idx="7"/>
          </p:cNvCxnSpPr>
          <p:nvPr/>
        </p:nvCxnSpPr>
        <p:spPr>
          <a:xfrm flipH="1">
            <a:off x="2452132" y="5157192"/>
            <a:ext cx="616701" cy="247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7" idx="2"/>
            <a:endCxn id="38" idx="0"/>
          </p:cNvCxnSpPr>
          <p:nvPr/>
        </p:nvCxnSpPr>
        <p:spPr>
          <a:xfrm>
            <a:off x="3068833" y="5157192"/>
            <a:ext cx="675075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2789802" y="4797152"/>
            <a:ext cx="558062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2051720" y="5877272"/>
            <a:ext cx="216024" cy="21602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483768" y="5877272"/>
            <a:ext cx="216024" cy="21602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491880" y="5877272"/>
            <a:ext cx="216024" cy="21602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851920" y="5877272"/>
            <a:ext cx="216024" cy="21602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635896" y="5373216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>
            <a:stCxn id="36" idx="0"/>
            <a:endCxn id="38" idx="4"/>
          </p:cNvCxnSpPr>
          <p:nvPr/>
        </p:nvCxnSpPr>
        <p:spPr>
          <a:xfrm flipV="1">
            <a:off x="3599892" y="5589240"/>
            <a:ext cx="144016" cy="28803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7" idx="0"/>
            <a:endCxn id="38" idx="4"/>
          </p:cNvCxnSpPr>
          <p:nvPr/>
        </p:nvCxnSpPr>
        <p:spPr>
          <a:xfrm flipH="1" flipV="1">
            <a:off x="3743908" y="5589240"/>
            <a:ext cx="216024" cy="28803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4" idx="0"/>
            <a:endCxn id="7" idx="4"/>
          </p:cNvCxnSpPr>
          <p:nvPr/>
        </p:nvCxnSpPr>
        <p:spPr>
          <a:xfrm flipV="1">
            <a:off x="2159732" y="5589240"/>
            <a:ext cx="216024" cy="28803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35" idx="0"/>
            <a:endCxn id="7" idx="4"/>
          </p:cNvCxnSpPr>
          <p:nvPr/>
        </p:nvCxnSpPr>
        <p:spPr>
          <a:xfrm flipH="1" flipV="1">
            <a:off x="2375756" y="5589240"/>
            <a:ext cx="216024" cy="28803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2717794" y="6381328"/>
            <a:ext cx="756084" cy="36004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48" idx="0"/>
            <a:endCxn id="34" idx="4"/>
          </p:cNvCxnSpPr>
          <p:nvPr/>
        </p:nvCxnSpPr>
        <p:spPr>
          <a:xfrm flipH="1" flipV="1">
            <a:off x="2159732" y="6093296"/>
            <a:ext cx="936104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8" idx="0"/>
            <a:endCxn id="37" idx="4"/>
          </p:cNvCxnSpPr>
          <p:nvPr/>
        </p:nvCxnSpPr>
        <p:spPr>
          <a:xfrm flipV="1">
            <a:off x="3095836" y="6093296"/>
            <a:ext cx="864096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圆角矩形 52"/>
              <p:cNvSpPr/>
              <p:nvPr/>
            </p:nvSpPr>
            <p:spPr>
              <a:xfrm>
                <a:off x="4860032" y="6237312"/>
                <a:ext cx="4032448" cy="46805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6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 −1+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/>
                            </a:rPr>
                            <m:t> −8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 ∗2=111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圆角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6237312"/>
                <a:ext cx="4032448" cy="468052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3318247" y="4797152"/>
            <a:ext cx="461665" cy="26545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580112" y="4869160"/>
            <a:ext cx="461665" cy="26545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1794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2009</a:t>
            </a:r>
            <a:r>
              <a:rPr lang="zh-CN" altLang="en-US" dirty="0"/>
              <a:t>年统考题 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将森林转换为对应的二叉树</a:t>
            </a:r>
            <a:r>
              <a:rPr lang="en-US" altLang="zh-CN" dirty="0"/>
              <a:t>,  </a:t>
            </a:r>
            <a:r>
              <a:rPr lang="zh-CN" altLang="en-US" dirty="0"/>
              <a:t>若在二叉树中</a:t>
            </a:r>
            <a:r>
              <a:rPr lang="en-US" altLang="zh-CN" dirty="0"/>
              <a:t>, </a:t>
            </a:r>
            <a:r>
              <a:rPr lang="zh-CN" altLang="en-US" dirty="0"/>
              <a:t>结点</a:t>
            </a:r>
            <a:r>
              <a:rPr lang="en-US" altLang="zh-CN" dirty="0"/>
              <a:t>u</a:t>
            </a:r>
            <a:r>
              <a:rPr lang="zh-CN" altLang="en-US" dirty="0"/>
              <a:t>是结点</a:t>
            </a:r>
            <a:r>
              <a:rPr lang="en-US" altLang="zh-CN" dirty="0"/>
              <a:t>v</a:t>
            </a:r>
            <a:r>
              <a:rPr lang="zh-CN" altLang="en-US" dirty="0"/>
              <a:t>的父结点的父结点</a:t>
            </a:r>
            <a:r>
              <a:rPr lang="en-US" altLang="zh-CN" dirty="0"/>
              <a:t>,  </a:t>
            </a:r>
            <a:r>
              <a:rPr lang="zh-CN" altLang="en-US" dirty="0"/>
              <a:t>则在原来的森林中</a:t>
            </a:r>
            <a:r>
              <a:rPr lang="en-US" altLang="zh-CN" dirty="0"/>
              <a:t>,  u </a:t>
            </a:r>
            <a:r>
              <a:rPr lang="zh-CN" altLang="en-US" dirty="0"/>
              <a:t>和</a:t>
            </a:r>
            <a:r>
              <a:rPr lang="en-US" altLang="zh-CN" dirty="0"/>
              <a:t>v </a:t>
            </a:r>
            <a:r>
              <a:rPr lang="zh-CN" altLang="en-US" dirty="0"/>
              <a:t>可能具有的关系是：</a:t>
            </a:r>
            <a:endParaRPr lang="en-US" altLang="zh-CN" dirty="0"/>
          </a:p>
          <a:p>
            <a:pPr lvl="1"/>
            <a:r>
              <a:rPr lang="en-US" altLang="zh-CN" dirty="0"/>
              <a:t>1)</a:t>
            </a:r>
            <a:r>
              <a:rPr lang="zh-CN" altLang="en-US" dirty="0"/>
              <a:t>父子关系</a:t>
            </a:r>
            <a:endParaRPr lang="en-US" altLang="zh-CN" dirty="0"/>
          </a:p>
          <a:p>
            <a:pPr lvl="1"/>
            <a:r>
              <a:rPr lang="en-US" altLang="zh-CN" dirty="0"/>
              <a:t>2)</a:t>
            </a:r>
            <a:r>
              <a:rPr lang="zh-CN" altLang="en-US" dirty="0"/>
              <a:t>兄弟关系</a:t>
            </a:r>
            <a:endParaRPr lang="en-US" altLang="zh-CN" dirty="0"/>
          </a:p>
          <a:p>
            <a:pPr lvl="1"/>
            <a:r>
              <a:rPr lang="en-US" altLang="zh-CN" dirty="0"/>
              <a:t>3) u </a:t>
            </a:r>
            <a:r>
              <a:rPr lang="zh-CN" altLang="en-US" dirty="0"/>
              <a:t>的父结点与</a:t>
            </a:r>
            <a:r>
              <a:rPr lang="en-US" altLang="zh-CN" dirty="0"/>
              <a:t>v </a:t>
            </a:r>
            <a:r>
              <a:rPr lang="zh-CN" altLang="en-US" dirty="0"/>
              <a:t>的父结点是兄弟关系</a:t>
            </a:r>
          </a:p>
          <a:p>
            <a:r>
              <a:rPr lang="en-US" altLang="zh-CN" dirty="0"/>
              <a:t>A. 2)    </a:t>
            </a:r>
            <a:r>
              <a:rPr lang="en-US" altLang="zh-CN" dirty="0">
                <a:solidFill>
                  <a:srgbClr val="FF0000"/>
                </a:solidFill>
              </a:rPr>
              <a:t>B. 1)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2)    </a:t>
            </a:r>
            <a:r>
              <a:rPr lang="en-US" altLang="zh-CN" dirty="0"/>
              <a:t>C. 1)</a:t>
            </a:r>
            <a:r>
              <a:rPr lang="zh-CN" altLang="en-US" dirty="0"/>
              <a:t>和</a:t>
            </a:r>
            <a:r>
              <a:rPr lang="en-US" altLang="zh-CN" dirty="0"/>
              <a:t>3)    D. 1), 2)</a:t>
            </a:r>
            <a:r>
              <a:rPr lang="zh-CN" altLang="en-US" dirty="0"/>
              <a:t>和</a:t>
            </a:r>
            <a:r>
              <a:rPr lang="en-US" altLang="zh-CN" dirty="0"/>
              <a:t>3)</a:t>
            </a:r>
          </a:p>
        </p:txBody>
      </p:sp>
      <p:pic>
        <p:nvPicPr>
          <p:cNvPr id="2051" name="Picture 3" descr="C:\Users\zyy7259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925" y="3933056"/>
            <a:ext cx="3926571" cy="281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zyy7259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97" y="4437112"/>
            <a:ext cx="4559143" cy="175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箭头连接符 4"/>
          <p:cNvCxnSpPr/>
          <p:nvPr/>
        </p:nvCxnSpPr>
        <p:spPr>
          <a:xfrm>
            <a:off x="5364088" y="4077072"/>
            <a:ext cx="576064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5364088" y="5013176"/>
            <a:ext cx="432048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6876256" y="4221088"/>
            <a:ext cx="648072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5148064" y="4221088"/>
            <a:ext cx="360040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5436096" y="5589240"/>
            <a:ext cx="360040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7596336" y="4005064"/>
            <a:ext cx="360040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224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2010</a:t>
            </a:r>
            <a:r>
              <a:rPr lang="zh-CN" altLang="en-US" dirty="0"/>
              <a:t>年全国考研题 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下列线索二叉树中（用虚线表示线索），符合后序线索树定义的是（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zh-CN" altLang="en-US" dirty="0"/>
              <a:t>）</a:t>
            </a:r>
          </a:p>
        </p:txBody>
      </p:sp>
      <p:pic>
        <p:nvPicPr>
          <p:cNvPr id="4" name="Picture 2" descr="W0201001123891075015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52936"/>
            <a:ext cx="4796314" cy="379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6588224" y="5589240"/>
            <a:ext cx="2232248" cy="576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PostOrder</a:t>
            </a:r>
            <a:r>
              <a:rPr lang="zh-CN" altLang="en-US" dirty="0"/>
              <a:t>：</a:t>
            </a:r>
            <a:r>
              <a:rPr lang="en-US" altLang="zh-CN" dirty="0" err="1"/>
              <a:t>dbca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783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在一棵度为</a:t>
            </a:r>
            <a:r>
              <a:rPr lang="en-US" altLang="zh-CN" dirty="0"/>
              <a:t>4</a:t>
            </a:r>
            <a:r>
              <a:rPr lang="zh-CN" altLang="en-US" dirty="0"/>
              <a:t>的树</a:t>
            </a:r>
            <a:r>
              <a:rPr lang="en-US" altLang="zh-CN" dirty="0"/>
              <a:t>T</a:t>
            </a:r>
            <a:r>
              <a:rPr lang="zh-CN" altLang="en-US" dirty="0"/>
              <a:t>中，若有</a:t>
            </a:r>
            <a:r>
              <a:rPr lang="en-US" altLang="zh-CN" dirty="0"/>
              <a:t>20</a:t>
            </a:r>
            <a:r>
              <a:rPr lang="zh-CN" altLang="en-US" dirty="0"/>
              <a:t>个度为</a:t>
            </a:r>
            <a:r>
              <a:rPr lang="en-US" altLang="zh-CN" dirty="0"/>
              <a:t>4</a:t>
            </a:r>
            <a:r>
              <a:rPr lang="zh-CN" altLang="en-US" dirty="0"/>
              <a:t>的结点，</a:t>
            </a:r>
            <a:r>
              <a:rPr lang="en-US" altLang="zh-CN" dirty="0"/>
              <a:t>10</a:t>
            </a:r>
            <a:r>
              <a:rPr lang="zh-CN" altLang="en-US" dirty="0"/>
              <a:t>个度为</a:t>
            </a:r>
            <a:r>
              <a:rPr lang="en-US" altLang="zh-CN" dirty="0"/>
              <a:t>3</a:t>
            </a:r>
            <a:r>
              <a:rPr lang="zh-CN" altLang="en-US" dirty="0"/>
              <a:t>的结点，</a:t>
            </a:r>
            <a:r>
              <a:rPr lang="en-US" altLang="zh-CN" dirty="0"/>
              <a:t>1</a:t>
            </a:r>
            <a:r>
              <a:rPr lang="zh-CN" altLang="en-US" dirty="0"/>
              <a:t>个度为</a:t>
            </a:r>
            <a:r>
              <a:rPr lang="en-US" altLang="zh-CN" dirty="0"/>
              <a:t>2</a:t>
            </a:r>
            <a:r>
              <a:rPr lang="zh-CN" altLang="en-US" dirty="0"/>
              <a:t>的结点，</a:t>
            </a:r>
            <a:r>
              <a:rPr lang="en-US" altLang="zh-CN" dirty="0"/>
              <a:t>10</a:t>
            </a:r>
            <a:r>
              <a:rPr lang="zh-CN" altLang="en-US" dirty="0"/>
              <a:t>个度为</a:t>
            </a:r>
            <a:r>
              <a:rPr lang="en-US" altLang="zh-CN" dirty="0"/>
              <a:t>1</a:t>
            </a:r>
            <a:r>
              <a:rPr lang="zh-CN" altLang="en-US" dirty="0"/>
              <a:t>的结点，则树</a:t>
            </a:r>
            <a:r>
              <a:rPr lang="en-US" altLang="zh-CN" dirty="0"/>
              <a:t>T</a:t>
            </a:r>
            <a:r>
              <a:rPr lang="zh-CN" altLang="en-US" dirty="0"/>
              <a:t>的叶节点个数是：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41     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82</a:t>
            </a:r>
            <a:r>
              <a:rPr lang="en-US" altLang="zh-CN" dirty="0"/>
              <a:t>   C</a:t>
            </a:r>
            <a:r>
              <a:rPr lang="zh-CN" altLang="en-US" dirty="0"/>
              <a:t>：</a:t>
            </a:r>
            <a:r>
              <a:rPr lang="en-US" altLang="zh-CN" dirty="0"/>
              <a:t>113   D</a:t>
            </a:r>
            <a:r>
              <a:rPr lang="zh-CN" altLang="en-US" dirty="0"/>
              <a:t>：</a:t>
            </a:r>
            <a:r>
              <a:rPr lang="en-US" altLang="zh-CN" dirty="0"/>
              <a:t>122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331640" y="4293096"/>
            <a:ext cx="6624736" cy="10081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节点数 </a:t>
            </a:r>
            <a:r>
              <a:rPr lang="en-US" altLang="zh-CN" dirty="0"/>
              <a:t>= </a:t>
            </a:r>
            <a:r>
              <a:rPr lang="zh-CN" altLang="en-US" dirty="0"/>
              <a:t>边数 </a:t>
            </a:r>
            <a:r>
              <a:rPr lang="en-US" altLang="zh-CN" dirty="0"/>
              <a:t>+ 1</a:t>
            </a:r>
          </a:p>
          <a:p>
            <a:pPr algn="ctr"/>
            <a:r>
              <a:rPr lang="en-US" altLang="zh-CN" dirty="0"/>
              <a:t>20 + 10 +1 +10 + n = 20*4 + 10*3 + 1*2 + 10*1 + 1   n=82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2282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</a:t>
            </a:r>
            <a:r>
              <a:rPr lang="en-US" altLang="zh-CN" dirty="0"/>
              <a:t>n(n</a:t>
            </a:r>
            <a:r>
              <a:rPr lang="zh-CN" altLang="en-US" dirty="0"/>
              <a:t>大于等于</a:t>
            </a:r>
            <a:r>
              <a:rPr lang="en-US" altLang="zh-CN" dirty="0"/>
              <a:t>2)</a:t>
            </a:r>
            <a:r>
              <a:rPr lang="zh-CN" altLang="en-US" dirty="0"/>
              <a:t>个权值均不相同的字符构成哈夫曼树，关于该树的叙述中，错误的是（）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：该树一定是一棵完全二叉树 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B</a:t>
            </a:r>
            <a:r>
              <a:rPr lang="zh-CN" altLang="en-US" dirty="0"/>
              <a:t>：树中一定没有度为</a:t>
            </a:r>
            <a:r>
              <a:rPr lang="en-US" altLang="zh-CN" dirty="0"/>
              <a:t>1</a:t>
            </a:r>
            <a:r>
              <a:rPr lang="zh-CN" altLang="en-US" dirty="0"/>
              <a:t>的结点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：树中两个权值最小的结点一定是兄弟结点  </a:t>
            </a:r>
            <a:endParaRPr lang="en-US" altLang="zh-CN" dirty="0"/>
          </a:p>
          <a:p>
            <a:pPr lvl="1"/>
            <a:r>
              <a:rPr lang="en-US" altLang="zh-CN" dirty="0"/>
              <a:t>D</a:t>
            </a:r>
            <a:r>
              <a:rPr lang="zh-CN" altLang="en-US" dirty="0"/>
              <a:t>：树中任一非叶结点的权值一定不小于下一层任一结点的权值</a:t>
            </a:r>
          </a:p>
        </p:txBody>
      </p:sp>
    </p:spTree>
    <p:extLst>
      <p:ext uri="{BB962C8B-B14F-4D97-AF65-F5344CB8AC3E}">
        <p14:creationId xmlns:p14="http://schemas.microsoft.com/office/powerpoint/2010/main" val="4024041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给出如下各表达式的二叉树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方法一：中缀表达式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zh-CN" altLang="en-US" dirty="0"/>
                  <a:t>后缀表达式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→</m:t>
                    </m:r>
                  </m:oMath>
                </a14:m>
                <a:r>
                  <a:rPr lang="zh-CN" altLang="en-US" dirty="0"/>
                  <a:t>二叉树</a:t>
                </a:r>
                <a:endParaRPr lang="en-US" altLang="zh-CN" dirty="0"/>
              </a:p>
              <a:p>
                <a:r>
                  <a:rPr lang="zh-CN" altLang="en-US" dirty="0"/>
                  <a:t>编程时使用</a:t>
                </a:r>
                <a:endParaRPr lang="en-US" altLang="zh-CN" dirty="0"/>
              </a:p>
              <a:p>
                <a:r>
                  <a:rPr lang="zh-CN" altLang="en-US" dirty="0"/>
                  <a:t>方法二：根据计算的顺序写出二叉树</a:t>
                </a:r>
                <a:endParaRPr lang="en-US" altLang="zh-CN" dirty="0"/>
              </a:p>
              <a:p>
                <a:r>
                  <a:rPr lang="zh-CN" altLang="en-US" dirty="0"/>
                  <a:t>做题时使用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t="-1752" r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707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a+b</a:t>
            </a:r>
            <a:r>
              <a:rPr lang="en-US" altLang="zh-CN" dirty="0"/>
              <a:t>)/(c-d*e)+e+g*h/a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5397545" y="1268760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+</a:t>
            </a:r>
            <a:endParaRPr lang="zh-CN" altLang="en-US" sz="3200" dirty="0"/>
          </a:p>
        </p:txBody>
      </p:sp>
      <p:sp>
        <p:nvSpPr>
          <p:cNvPr id="6" name="椭圆 5"/>
          <p:cNvSpPr/>
          <p:nvPr/>
        </p:nvSpPr>
        <p:spPr>
          <a:xfrm>
            <a:off x="3953835" y="206084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+</a:t>
            </a:r>
            <a:endParaRPr lang="zh-CN" altLang="en-US" sz="3200" dirty="0"/>
          </a:p>
        </p:txBody>
      </p:sp>
      <p:sp>
        <p:nvSpPr>
          <p:cNvPr id="7" name="椭圆 6"/>
          <p:cNvSpPr/>
          <p:nvPr/>
        </p:nvSpPr>
        <p:spPr>
          <a:xfrm>
            <a:off x="7308304" y="206084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/</a:t>
            </a:r>
            <a:endParaRPr lang="zh-CN" altLang="en-US" sz="3200" dirty="0"/>
          </a:p>
        </p:txBody>
      </p:sp>
      <p:sp>
        <p:nvSpPr>
          <p:cNvPr id="8" name="椭圆 7"/>
          <p:cNvSpPr/>
          <p:nvPr/>
        </p:nvSpPr>
        <p:spPr>
          <a:xfrm>
            <a:off x="3037947" y="3099559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/</a:t>
            </a:r>
            <a:endParaRPr lang="zh-CN" altLang="en-US" sz="3200" dirty="0"/>
          </a:p>
        </p:txBody>
      </p:sp>
      <p:sp>
        <p:nvSpPr>
          <p:cNvPr id="9" name="椭圆 8"/>
          <p:cNvSpPr/>
          <p:nvPr/>
        </p:nvSpPr>
        <p:spPr>
          <a:xfrm>
            <a:off x="6648356" y="3099559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*</a:t>
            </a:r>
            <a:endParaRPr lang="zh-CN" altLang="en-US" sz="3200" dirty="0"/>
          </a:p>
        </p:txBody>
      </p:sp>
      <p:sp>
        <p:nvSpPr>
          <p:cNvPr id="10" name="椭圆 9"/>
          <p:cNvSpPr/>
          <p:nvPr/>
        </p:nvSpPr>
        <p:spPr>
          <a:xfrm>
            <a:off x="1807096" y="4124090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+</a:t>
            </a:r>
            <a:endParaRPr lang="zh-CN" altLang="en-US" sz="3200" dirty="0"/>
          </a:p>
        </p:txBody>
      </p:sp>
      <p:sp>
        <p:nvSpPr>
          <p:cNvPr id="11" name="椭圆 10"/>
          <p:cNvSpPr/>
          <p:nvPr/>
        </p:nvSpPr>
        <p:spPr>
          <a:xfrm>
            <a:off x="4355976" y="4153793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-</a:t>
            </a:r>
            <a:endParaRPr lang="zh-CN" altLang="en-US" sz="3200" dirty="0"/>
          </a:p>
        </p:txBody>
      </p:sp>
      <p:sp>
        <p:nvSpPr>
          <p:cNvPr id="12" name="椭圆 11"/>
          <p:cNvSpPr/>
          <p:nvPr/>
        </p:nvSpPr>
        <p:spPr>
          <a:xfrm>
            <a:off x="5141205" y="5190329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*</a:t>
            </a:r>
            <a:endParaRPr lang="zh-CN" altLang="en-US" sz="3200" dirty="0"/>
          </a:p>
        </p:txBody>
      </p:sp>
      <p:sp>
        <p:nvSpPr>
          <p:cNvPr id="13" name="椭圆 12"/>
          <p:cNvSpPr/>
          <p:nvPr/>
        </p:nvSpPr>
        <p:spPr>
          <a:xfrm>
            <a:off x="1231032" y="5190329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a</a:t>
            </a:r>
            <a:endParaRPr lang="zh-CN" altLang="en-US" sz="3200" dirty="0"/>
          </a:p>
        </p:txBody>
      </p:sp>
      <p:sp>
        <p:nvSpPr>
          <p:cNvPr id="14" name="椭圆 13"/>
          <p:cNvSpPr/>
          <p:nvPr/>
        </p:nvSpPr>
        <p:spPr>
          <a:xfrm>
            <a:off x="2383160" y="5190329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b</a:t>
            </a:r>
            <a:endParaRPr lang="zh-CN" altLang="en-US" sz="3200" dirty="0"/>
          </a:p>
        </p:txBody>
      </p:sp>
      <p:cxnSp>
        <p:nvCxnSpPr>
          <p:cNvPr id="16" name="直接箭头连接符 15"/>
          <p:cNvCxnSpPr>
            <a:stCxn id="10" idx="3"/>
            <a:endCxn id="13" idx="0"/>
          </p:cNvCxnSpPr>
          <p:nvPr/>
        </p:nvCxnSpPr>
        <p:spPr>
          <a:xfrm flipH="1">
            <a:off x="1519064" y="4615791"/>
            <a:ext cx="372395" cy="574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5"/>
            <a:endCxn id="14" idx="0"/>
          </p:cNvCxnSpPr>
          <p:nvPr/>
        </p:nvCxnSpPr>
        <p:spPr>
          <a:xfrm>
            <a:off x="2298797" y="4615791"/>
            <a:ext cx="372395" cy="574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3644527" y="5190329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c</a:t>
            </a:r>
            <a:endParaRPr lang="zh-CN" altLang="en-US" sz="3200" dirty="0"/>
          </a:p>
        </p:txBody>
      </p:sp>
      <p:sp>
        <p:nvSpPr>
          <p:cNvPr id="22" name="椭圆 21"/>
          <p:cNvSpPr/>
          <p:nvPr/>
        </p:nvSpPr>
        <p:spPr>
          <a:xfrm>
            <a:off x="4565141" y="5982417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d</a:t>
            </a:r>
            <a:endParaRPr lang="zh-CN" altLang="en-US" sz="3200" dirty="0"/>
          </a:p>
        </p:txBody>
      </p:sp>
      <p:sp>
        <p:nvSpPr>
          <p:cNvPr id="23" name="椭圆 22"/>
          <p:cNvSpPr/>
          <p:nvPr/>
        </p:nvSpPr>
        <p:spPr>
          <a:xfrm>
            <a:off x="5708457" y="5982417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e</a:t>
            </a:r>
            <a:endParaRPr lang="zh-CN" altLang="en-US" sz="3200" dirty="0"/>
          </a:p>
        </p:txBody>
      </p:sp>
      <p:sp>
        <p:nvSpPr>
          <p:cNvPr id="24" name="椭圆 23"/>
          <p:cNvSpPr/>
          <p:nvPr/>
        </p:nvSpPr>
        <p:spPr>
          <a:xfrm>
            <a:off x="4853173" y="3099559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e</a:t>
            </a:r>
            <a:endParaRPr lang="zh-CN" altLang="en-US" sz="3200" dirty="0"/>
          </a:p>
        </p:txBody>
      </p:sp>
      <p:sp>
        <p:nvSpPr>
          <p:cNvPr id="25" name="椭圆 24"/>
          <p:cNvSpPr/>
          <p:nvPr/>
        </p:nvSpPr>
        <p:spPr>
          <a:xfrm>
            <a:off x="7890799" y="3099559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a</a:t>
            </a:r>
            <a:endParaRPr lang="zh-CN" altLang="en-US" sz="3200" dirty="0"/>
          </a:p>
        </p:txBody>
      </p:sp>
      <p:sp>
        <p:nvSpPr>
          <p:cNvPr id="26" name="椭圆 25"/>
          <p:cNvSpPr/>
          <p:nvPr/>
        </p:nvSpPr>
        <p:spPr>
          <a:xfrm>
            <a:off x="6072292" y="4039727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g</a:t>
            </a:r>
            <a:endParaRPr lang="zh-CN" altLang="en-US" sz="3200" dirty="0"/>
          </a:p>
        </p:txBody>
      </p:sp>
      <p:sp>
        <p:nvSpPr>
          <p:cNvPr id="27" name="椭圆 26"/>
          <p:cNvSpPr/>
          <p:nvPr/>
        </p:nvSpPr>
        <p:spPr>
          <a:xfrm>
            <a:off x="7224420" y="4039727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h</a:t>
            </a:r>
            <a:endParaRPr lang="zh-CN" altLang="en-US" sz="3200" dirty="0"/>
          </a:p>
        </p:txBody>
      </p:sp>
      <p:cxnSp>
        <p:nvCxnSpPr>
          <p:cNvPr id="29" name="直接箭头连接符 28"/>
          <p:cNvCxnSpPr>
            <a:stCxn id="12" idx="3"/>
            <a:endCxn id="22" idx="0"/>
          </p:cNvCxnSpPr>
          <p:nvPr/>
        </p:nvCxnSpPr>
        <p:spPr>
          <a:xfrm flipH="1">
            <a:off x="4853173" y="5682030"/>
            <a:ext cx="372395" cy="300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5"/>
            <a:endCxn id="23" idx="0"/>
          </p:cNvCxnSpPr>
          <p:nvPr/>
        </p:nvCxnSpPr>
        <p:spPr>
          <a:xfrm>
            <a:off x="5632906" y="5682030"/>
            <a:ext cx="363583" cy="300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1" idx="3"/>
            <a:endCxn id="21" idx="0"/>
          </p:cNvCxnSpPr>
          <p:nvPr/>
        </p:nvCxnSpPr>
        <p:spPr>
          <a:xfrm flipH="1">
            <a:off x="3932559" y="4645494"/>
            <a:ext cx="507780" cy="544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1" idx="5"/>
            <a:endCxn id="12" idx="0"/>
          </p:cNvCxnSpPr>
          <p:nvPr/>
        </p:nvCxnSpPr>
        <p:spPr>
          <a:xfrm>
            <a:off x="4847677" y="4645494"/>
            <a:ext cx="581560" cy="544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8" idx="3"/>
            <a:endCxn id="10" idx="0"/>
          </p:cNvCxnSpPr>
          <p:nvPr/>
        </p:nvCxnSpPr>
        <p:spPr>
          <a:xfrm flipH="1">
            <a:off x="2095128" y="3591260"/>
            <a:ext cx="1027182" cy="532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8" idx="5"/>
            <a:endCxn id="11" idx="0"/>
          </p:cNvCxnSpPr>
          <p:nvPr/>
        </p:nvCxnSpPr>
        <p:spPr>
          <a:xfrm>
            <a:off x="3529648" y="3591260"/>
            <a:ext cx="1114360" cy="5625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6" idx="3"/>
            <a:endCxn id="8" idx="0"/>
          </p:cNvCxnSpPr>
          <p:nvPr/>
        </p:nvCxnSpPr>
        <p:spPr>
          <a:xfrm flipH="1">
            <a:off x="3325979" y="2552549"/>
            <a:ext cx="712219" cy="547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5"/>
            <a:endCxn id="24" idx="0"/>
          </p:cNvCxnSpPr>
          <p:nvPr/>
        </p:nvCxnSpPr>
        <p:spPr>
          <a:xfrm>
            <a:off x="4445536" y="2552549"/>
            <a:ext cx="695669" cy="547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9" idx="3"/>
            <a:endCxn id="26" idx="0"/>
          </p:cNvCxnSpPr>
          <p:nvPr/>
        </p:nvCxnSpPr>
        <p:spPr>
          <a:xfrm flipH="1">
            <a:off x="6360324" y="3591260"/>
            <a:ext cx="372395" cy="448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9" idx="5"/>
            <a:endCxn id="27" idx="0"/>
          </p:cNvCxnSpPr>
          <p:nvPr/>
        </p:nvCxnSpPr>
        <p:spPr>
          <a:xfrm>
            <a:off x="7140057" y="3591260"/>
            <a:ext cx="372395" cy="448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7" idx="3"/>
            <a:endCxn id="9" idx="0"/>
          </p:cNvCxnSpPr>
          <p:nvPr/>
        </p:nvCxnSpPr>
        <p:spPr>
          <a:xfrm flipH="1">
            <a:off x="6936388" y="2552549"/>
            <a:ext cx="456279" cy="547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7" idx="5"/>
            <a:endCxn id="25" idx="0"/>
          </p:cNvCxnSpPr>
          <p:nvPr/>
        </p:nvCxnSpPr>
        <p:spPr>
          <a:xfrm>
            <a:off x="7800005" y="2552549"/>
            <a:ext cx="378826" cy="547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" idx="2"/>
            <a:endCxn id="6" idx="0"/>
          </p:cNvCxnSpPr>
          <p:nvPr/>
        </p:nvCxnSpPr>
        <p:spPr>
          <a:xfrm flipH="1">
            <a:off x="4241867" y="1556792"/>
            <a:ext cx="1155678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" idx="6"/>
            <a:endCxn id="7" idx="0"/>
          </p:cNvCxnSpPr>
          <p:nvPr/>
        </p:nvCxnSpPr>
        <p:spPr>
          <a:xfrm>
            <a:off x="5973609" y="1556792"/>
            <a:ext cx="1622727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112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-x-y*z+(</a:t>
            </a:r>
            <a:r>
              <a:rPr lang="en-US" altLang="zh-CN" dirty="0" err="1"/>
              <a:t>a+b+c</a:t>
            </a:r>
            <a:r>
              <a:rPr lang="en-US" altLang="zh-CN" dirty="0"/>
              <a:t>/d*e)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3347864" y="1285495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+</a:t>
            </a:r>
            <a:endParaRPr lang="zh-CN" altLang="en-US" sz="3200" dirty="0"/>
          </a:p>
        </p:txBody>
      </p:sp>
      <p:sp>
        <p:nvSpPr>
          <p:cNvPr id="4" name="椭圆 3"/>
          <p:cNvSpPr/>
          <p:nvPr/>
        </p:nvSpPr>
        <p:spPr>
          <a:xfrm>
            <a:off x="1835696" y="2348880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-</a:t>
            </a:r>
            <a:endParaRPr lang="zh-CN" altLang="en-US" sz="3200" dirty="0"/>
          </a:p>
        </p:txBody>
      </p:sp>
      <p:sp>
        <p:nvSpPr>
          <p:cNvPr id="5" name="椭圆 4"/>
          <p:cNvSpPr/>
          <p:nvPr/>
        </p:nvSpPr>
        <p:spPr>
          <a:xfrm>
            <a:off x="6189633" y="2348880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+</a:t>
            </a:r>
            <a:endParaRPr lang="zh-CN" altLang="en-US" sz="3200" dirty="0"/>
          </a:p>
        </p:txBody>
      </p:sp>
      <p:sp>
        <p:nvSpPr>
          <p:cNvPr id="6" name="椭圆 5"/>
          <p:cNvSpPr/>
          <p:nvPr/>
        </p:nvSpPr>
        <p:spPr>
          <a:xfrm>
            <a:off x="899592" y="3429000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-</a:t>
            </a:r>
            <a:endParaRPr lang="zh-CN" altLang="en-US" sz="3200" dirty="0"/>
          </a:p>
        </p:txBody>
      </p:sp>
      <p:sp>
        <p:nvSpPr>
          <p:cNvPr id="7" name="椭圆 6"/>
          <p:cNvSpPr/>
          <p:nvPr/>
        </p:nvSpPr>
        <p:spPr>
          <a:xfrm>
            <a:off x="2699792" y="3429000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*</a:t>
            </a:r>
            <a:endParaRPr lang="zh-CN" altLang="en-US" sz="3200" dirty="0"/>
          </a:p>
        </p:txBody>
      </p:sp>
      <p:sp>
        <p:nvSpPr>
          <p:cNvPr id="8" name="椭圆 7"/>
          <p:cNvSpPr/>
          <p:nvPr/>
        </p:nvSpPr>
        <p:spPr>
          <a:xfrm>
            <a:off x="5364088" y="3429000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+</a:t>
            </a:r>
            <a:endParaRPr lang="zh-CN" altLang="en-US" sz="3200" dirty="0"/>
          </a:p>
        </p:txBody>
      </p:sp>
      <p:sp>
        <p:nvSpPr>
          <p:cNvPr id="9" name="椭圆 8"/>
          <p:cNvSpPr/>
          <p:nvPr/>
        </p:nvSpPr>
        <p:spPr>
          <a:xfrm>
            <a:off x="7668344" y="3429000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*</a:t>
            </a:r>
            <a:endParaRPr lang="zh-CN" altLang="en-US" sz="3200" dirty="0"/>
          </a:p>
        </p:txBody>
      </p:sp>
      <p:sp>
        <p:nvSpPr>
          <p:cNvPr id="10" name="椭圆 9"/>
          <p:cNvSpPr/>
          <p:nvPr/>
        </p:nvSpPr>
        <p:spPr>
          <a:xfrm>
            <a:off x="1475656" y="4509120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x</a:t>
            </a:r>
            <a:endParaRPr lang="zh-CN" altLang="en-US" sz="3200" dirty="0"/>
          </a:p>
        </p:txBody>
      </p:sp>
      <p:sp>
        <p:nvSpPr>
          <p:cNvPr id="11" name="椭圆 10"/>
          <p:cNvSpPr/>
          <p:nvPr/>
        </p:nvSpPr>
        <p:spPr>
          <a:xfrm>
            <a:off x="2123728" y="4509120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y</a:t>
            </a:r>
            <a:endParaRPr lang="zh-CN" altLang="en-US" sz="3200" dirty="0"/>
          </a:p>
        </p:txBody>
      </p:sp>
      <p:sp>
        <p:nvSpPr>
          <p:cNvPr id="12" name="椭圆 11"/>
          <p:cNvSpPr/>
          <p:nvPr/>
        </p:nvSpPr>
        <p:spPr>
          <a:xfrm>
            <a:off x="3275856" y="4509120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z</a:t>
            </a:r>
            <a:endParaRPr lang="zh-CN" altLang="en-US" sz="3200" dirty="0"/>
          </a:p>
        </p:txBody>
      </p:sp>
      <p:sp>
        <p:nvSpPr>
          <p:cNvPr id="13" name="椭圆 12"/>
          <p:cNvSpPr/>
          <p:nvPr/>
        </p:nvSpPr>
        <p:spPr>
          <a:xfrm>
            <a:off x="4788024" y="4509120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a</a:t>
            </a:r>
            <a:endParaRPr lang="zh-CN" altLang="en-US" sz="3200" dirty="0"/>
          </a:p>
        </p:txBody>
      </p:sp>
      <p:sp>
        <p:nvSpPr>
          <p:cNvPr id="14" name="椭圆 13"/>
          <p:cNvSpPr/>
          <p:nvPr/>
        </p:nvSpPr>
        <p:spPr>
          <a:xfrm>
            <a:off x="5940152" y="4509120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b</a:t>
            </a:r>
            <a:endParaRPr lang="zh-CN" altLang="en-US" sz="3200" dirty="0"/>
          </a:p>
        </p:txBody>
      </p:sp>
      <p:sp>
        <p:nvSpPr>
          <p:cNvPr id="15" name="椭圆 14"/>
          <p:cNvSpPr/>
          <p:nvPr/>
        </p:nvSpPr>
        <p:spPr>
          <a:xfrm>
            <a:off x="7092280" y="4509120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/</a:t>
            </a:r>
            <a:endParaRPr lang="zh-CN" altLang="en-US" sz="3200" dirty="0"/>
          </a:p>
        </p:txBody>
      </p:sp>
      <p:sp>
        <p:nvSpPr>
          <p:cNvPr id="16" name="椭圆 15"/>
          <p:cNvSpPr/>
          <p:nvPr/>
        </p:nvSpPr>
        <p:spPr>
          <a:xfrm>
            <a:off x="8244408" y="4509120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e</a:t>
            </a:r>
            <a:endParaRPr lang="zh-CN" altLang="en-US" sz="3200" dirty="0"/>
          </a:p>
        </p:txBody>
      </p:sp>
      <p:sp>
        <p:nvSpPr>
          <p:cNvPr id="17" name="椭圆 16"/>
          <p:cNvSpPr/>
          <p:nvPr/>
        </p:nvSpPr>
        <p:spPr>
          <a:xfrm>
            <a:off x="6516216" y="573325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c</a:t>
            </a:r>
            <a:endParaRPr lang="zh-CN" altLang="en-US" sz="3200" dirty="0"/>
          </a:p>
        </p:txBody>
      </p:sp>
      <p:sp>
        <p:nvSpPr>
          <p:cNvPr id="18" name="椭圆 17"/>
          <p:cNvSpPr/>
          <p:nvPr/>
        </p:nvSpPr>
        <p:spPr>
          <a:xfrm>
            <a:off x="7668344" y="573325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d</a:t>
            </a:r>
            <a:endParaRPr lang="zh-CN" altLang="en-US" sz="3200" dirty="0"/>
          </a:p>
        </p:txBody>
      </p:sp>
      <p:cxnSp>
        <p:nvCxnSpPr>
          <p:cNvPr id="20" name="直接箭头连接符 19"/>
          <p:cNvCxnSpPr>
            <a:stCxn id="6" idx="5"/>
            <a:endCxn id="10" idx="0"/>
          </p:cNvCxnSpPr>
          <p:nvPr/>
        </p:nvCxnSpPr>
        <p:spPr>
          <a:xfrm>
            <a:off x="1391293" y="3920701"/>
            <a:ext cx="372395" cy="588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3"/>
            <a:endCxn id="11" idx="0"/>
          </p:cNvCxnSpPr>
          <p:nvPr/>
        </p:nvCxnSpPr>
        <p:spPr>
          <a:xfrm flipH="1">
            <a:off x="2411760" y="3920701"/>
            <a:ext cx="372395" cy="588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5"/>
            <a:endCxn id="12" idx="0"/>
          </p:cNvCxnSpPr>
          <p:nvPr/>
        </p:nvCxnSpPr>
        <p:spPr>
          <a:xfrm>
            <a:off x="3191493" y="3920701"/>
            <a:ext cx="372395" cy="588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4" idx="3"/>
            <a:endCxn id="6" idx="0"/>
          </p:cNvCxnSpPr>
          <p:nvPr/>
        </p:nvCxnSpPr>
        <p:spPr>
          <a:xfrm flipH="1">
            <a:off x="1187624" y="2840581"/>
            <a:ext cx="732435" cy="588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4" idx="5"/>
            <a:endCxn id="7" idx="0"/>
          </p:cNvCxnSpPr>
          <p:nvPr/>
        </p:nvCxnSpPr>
        <p:spPr>
          <a:xfrm>
            <a:off x="2327397" y="2840581"/>
            <a:ext cx="660427" cy="588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" idx="2"/>
            <a:endCxn id="4" idx="0"/>
          </p:cNvCxnSpPr>
          <p:nvPr/>
        </p:nvCxnSpPr>
        <p:spPr>
          <a:xfrm flipH="1">
            <a:off x="2123728" y="1573527"/>
            <a:ext cx="1224136" cy="775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8" idx="3"/>
            <a:endCxn id="13" idx="0"/>
          </p:cNvCxnSpPr>
          <p:nvPr/>
        </p:nvCxnSpPr>
        <p:spPr>
          <a:xfrm flipH="1">
            <a:off x="5076056" y="3920701"/>
            <a:ext cx="372395" cy="588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8" idx="5"/>
            <a:endCxn id="14" idx="0"/>
          </p:cNvCxnSpPr>
          <p:nvPr/>
        </p:nvCxnSpPr>
        <p:spPr>
          <a:xfrm>
            <a:off x="5855789" y="3920701"/>
            <a:ext cx="372395" cy="588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5" idx="3"/>
            <a:endCxn id="8" idx="0"/>
          </p:cNvCxnSpPr>
          <p:nvPr/>
        </p:nvCxnSpPr>
        <p:spPr>
          <a:xfrm flipH="1">
            <a:off x="5652120" y="2840581"/>
            <a:ext cx="621876" cy="588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5" idx="5"/>
            <a:endCxn id="9" idx="0"/>
          </p:cNvCxnSpPr>
          <p:nvPr/>
        </p:nvCxnSpPr>
        <p:spPr>
          <a:xfrm>
            <a:off x="6681334" y="2840581"/>
            <a:ext cx="1275042" cy="588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5" idx="3"/>
            <a:endCxn id="17" idx="0"/>
          </p:cNvCxnSpPr>
          <p:nvPr/>
        </p:nvCxnSpPr>
        <p:spPr>
          <a:xfrm flipH="1">
            <a:off x="6804248" y="5000821"/>
            <a:ext cx="372395" cy="732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5" idx="5"/>
            <a:endCxn id="18" idx="0"/>
          </p:cNvCxnSpPr>
          <p:nvPr/>
        </p:nvCxnSpPr>
        <p:spPr>
          <a:xfrm>
            <a:off x="7583981" y="5000821"/>
            <a:ext cx="372395" cy="732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9" idx="3"/>
            <a:endCxn id="15" idx="0"/>
          </p:cNvCxnSpPr>
          <p:nvPr/>
        </p:nvCxnSpPr>
        <p:spPr>
          <a:xfrm flipH="1">
            <a:off x="7380312" y="3920701"/>
            <a:ext cx="372395" cy="588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9" idx="5"/>
            <a:endCxn id="16" idx="0"/>
          </p:cNvCxnSpPr>
          <p:nvPr/>
        </p:nvCxnSpPr>
        <p:spPr>
          <a:xfrm>
            <a:off x="8160045" y="3920701"/>
            <a:ext cx="372395" cy="588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" idx="6"/>
            <a:endCxn id="5" idx="0"/>
          </p:cNvCxnSpPr>
          <p:nvPr/>
        </p:nvCxnSpPr>
        <p:spPr>
          <a:xfrm>
            <a:off x="3923928" y="1573527"/>
            <a:ext cx="2553737" cy="775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689745" y="5554742"/>
            <a:ext cx="2147886" cy="7200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r>
              <a:rPr lang="zh-CN" altLang="en-US" dirty="0"/>
              <a:t>是</a:t>
            </a:r>
            <a:r>
              <a:rPr lang="en-US" altLang="zh-CN" dirty="0"/>
              <a:t>-</a:t>
            </a:r>
            <a:r>
              <a:rPr lang="zh-CN" altLang="en-US" dirty="0"/>
              <a:t>的右节点，可以按</a:t>
            </a:r>
            <a:r>
              <a:rPr lang="en-US" altLang="zh-CN" dirty="0"/>
              <a:t>0-x</a:t>
            </a:r>
            <a:r>
              <a:rPr lang="zh-CN" altLang="en-US" dirty="0"/>
              <a:t>来理解</a:t>
            </a:r>
          </a:p>
        </p:txBody>
      </p:sp>
    </p:spTree>
    <p:extLst>
      <p:ext uri="{BB962C8B-B14F-4D97-AF65-F5344CB8AC3E}">
        <p14:creationId xmlns:p14="http://schemas.microsoft.com/office/powerpoint/2010/main" val="29853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Chapter3.1 2010</a:t>
            </a:r>
            <a:r>
              <a:rPr lang="zh-CN" altLang="en-US" dirty="0"/>
              <a:t>年全国考研统考题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设将</a:t>
            </a:r>
            <a:r>
              <a:rPr lang="en-US" altLang="zh-CN" dirty="0"/>
              <a:t>n(n,1)</a:t>
            </a:r>
            <a:r>
              <a:rPr lang="zh-CN" altLang="zh-CN" dirty="0"/>
              <a:t>个整数存放到一维数组</a:t>
            </a:r>
            <a:r>
              <a:rPr lang="en-US" altLang="zh-CN" dirty="0"/>
              <a:t>R</a:t>
            </a:r>
            <a:r>
              <a:rPr lang="zh-CN" altLang="zh-CN" dirty="0"/>
              <a:t>中，试设计一个在时间和空间两方面尽可能有效的算法，将</a:t>
            </a:r>
            <a:r>
              <a:rPr lang="en-US" altLang="zh-CN" dirty="0"/>
              <a:t>R</a:t>
            </a:r>
            <a:r>
              <a:rPr lang="zh-CN" altLang="zh-CN" dirty="0"/>
              <a:t>中保有的序列循环左移</a:t>
            </a:r>
            <a:r>
              <a:rPr lang="en-US" altLang="zh-CN" dirty="0"/>
              <a:t>P</a:t>
            </a:r>
            <a:r>
              <a:rPr lang="zh-CN" altLang="zh-CN" dirty="0"/>
              <a:t>（</a:t>
            </a:r>
            <a:r>
              <a:rPr lang="en-US" altLang="zh-CN" dirty="0"/>
              <a:t>0</a:t>
            </a:r>
            <a:r>
              <a:rPr lang="zh-CN" altLang="zh-CN" dirty="0"/>
              <a:t>﹤</a:t>
            </a:r>
            <a:r>
              <a:rPr lang="en-US" altLang="zh-CN" dirty="0"/>
              <a:t>P</a:t>
            </a:r>
            <a:r>
              <a:rPr lang="zh-CN" altLang="zh-CN" dirty="0"/>
              <a:t>﹤</a:t>
            </a:r>
            <a:r>
              <a:rPr lang="en-US" altLang="zh-CN" dirty="0"/>
              <a:t>n</a:t>
            </a:r>
            <a:r>
              <a:rPr lang="zh-CN" altLang="zh-CN" dirty="0"/>
              <a:t>）个位置，即将</a:t>
            </a:r>
            <a:r>
              <a:rPr lang="en-US" altLang="zh-CN" dirty="0"/>
              <a:t>R</a:t>
            </a:r>
            <a:r>
              <a:rPr lang="zh-CN" altLang="zh-CN" dirty="0"/>
              <a:t>中的数据由（</a:t>
            </a:r>
            <a:r>
              <a:rPr lang="en-US" altLang="zh-CN" dirty="0"/>
              <a:t>X0 X1 ……Xn-1</a:t>
            </a:r>
            <a:r>
              <a:rPr lang="zh-CN" altLang="zh-CN" dirty="0"/>
              <a:t>）变换为（</a:t>
            </a:r>
            <a:r>
              <a:rPr lang="en-US" altLang="zh-CN" dirty="0" err="1"/>
              <a:t>Xp</a:t>
            </a:r>
            <a:r>
              <a:rPr lang="en-US" altLang="zh-CN" dirty="0"/>
              <a:t> Xp+1 ……Xn-1  X0  X1 …Xp-1)</a:t>
            </a:r>
          </a:p>
          <a:p>
            <a:endParaRPr lang="en-US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）给出算法的基本设计思想。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）根据设计思想，采用</a:t>
            </a:r>
            <a:r>
              <a:rPr lang="en-US" altLang="zh-CN" dirty="0"/>
              <a:t>C</a:t>
            </a:r>
            <a:r>
              <a:rPr lang="zh-CN" altLang="zh-CN" dirty="0"/>
              <a:t>或</a:t>
            </a:r>
            <a:r>
              <a:rPr lang="en-US" altLang="zh-CN" dirty="0"/>
              <a:t>C++</a:t>
            </a:r>
            <a:r>
              <a:rPr lang="zh-CN" altLang="zh-CN" dirty="0"/>
              <a:t>或</a:t>
            </a:r>
            <a:r>
              <a:rPr lang="en-US" altLang="zh-CN" dirty="0"/>
              <a:t>JAVA</a:t>
            </a:r>
            <a:r>
              <a:rPr lang="zh-CN" altLang="zh-CN" dirty="0"/>
              <a:t>语言表述算法，关键之处给出注释。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）说明你所设计算法的时间复杂度和空间复杂度</a:t>
            </a:r>
          </a:p>
        </p:txBody>
      </p:sp>
    </p:spTree>
    <p:extLst>
      <p:ext uri="{BB962C8B-B14F-4D97-AF65-F5344CB8AC3E}">
        <p14:creationId xmlns:p14="http://schemas.microsoft.com/office/powerpoint/2010/main" val="4031798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altLang="zh-CN" sz="3600" dirty="0"/>
              <a:t>((a+b)&gt;(c-d))||a&lt;f&amp;&amp;(x&lt;y||y&gt;z)</a:t>
            </a:r>
          </a:p>
        </p:txBody>
      </p:sp>
      <p:sp>
        <p:nvSpPr>
          <p:cNvPr id="3" name="椭圆 2"/>
          <p:cNvSpPr/>
          <p:nvPr/>
        </p:nvSpPr>
        <p:spPr>
          <a:xfrm>
            <a:off x="4067944" y="1285495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||</a:t>
            </a:r>
            <a:endParaRPr lang="zh-CN" altLang="en-US" sz="2000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&gt;</a:t>
            </a:r>
            <a:endParaRPr lang="zh-CN" altLang="en-US" sz="3200" dirty="0"/>
          </a:p>
        </p:txBody>
      </p:sp>
      <p:sp>
        <p:nvSpPr>
          <p:cNvPr id="5" name="椭圆 4"/>
          <p:cNvSpPr/>
          <p:nvPr/>
        </p:nvSpPr>
        <p:spPr>
          <a:xfrm>
            <a:off x="5652120" y="213285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&amp;&amp;</a:t>
            </a:r>
            <a:endParaRPr lang="zh-CN" altLang="en-US" sz="1100" dirty="0"/>
          </a:p>
        </p:txBody>
      </p:sp>
      <p:sp>
        <p:nvSpPr>
          <p:cNvPr id="6" name="椭圆 5"/>
          <p:cNvSpPr/>
          <p:nvPr/>
        </p:nvSpPr>
        <p:spPr>
          <a:xfrm>
            <a:off x="611560" y="3284984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+</a:t>
            </a:r>
            <a:endParaRPr lang="zh-CN" altLang="en-US" sz="3200" dirty="0"/>
          </a:p>
        </p:txBody>
      </p:sp>
      <p:sp>
        <p:nvSpPr>
          <p:cNvPr id="7" name="椭圆 6"/>
          <p:cNvSpPr/>
          <p:nvPr/>
        </p:nvSpPr>
        <p:spPr>
          <a:xfrm>
            <a:off x="2555776" y="3284984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-</a:t>
            </a:r>
            <a:endParaRPr lang="zh-CN" altLang="en-US" sz="3200" dirty="0"/>
          </a:p>
        </p:txBody>
      </p:sp>
      <p:sp>
        <p:nvSpPr>
          <p:cNvPr id="8" name="椭圆 7"/>
          <p:cNvSpPr/>
          <p:nvPr/>
        </p:nvSpPr>
        <p:spPr>
          <a:xfrm>
            <a:off x="4644008" y="3284984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&lt;</a:t>
            </a:r>
            <a:endParaRPr lang="zh-CN" altLang="en-US" sz="3200" dirty="0"/>
          </a:p>
        </p:txBody>
      </p:sp>
      <p:sp>
        <p:nvSpPr>
          <p:cNvPr id="9" name="椭圆 8"/>
          <p:cNvSpPr/>
          <p:nvPr/>
        </p:nvSpPr>
        <p:spPr>
          <a:xfrm>
            <a:off x="7092280" y="3284984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||</a:t>
            </a:r>
            <a:endParaRPr lang="zh-CN" altLang="en-US" sz="2000" dirty="0"/>
          </a:p>
        </p:txBody>
      </p:sp>
      <p:sp>
        <p:nvSpPr>
          <p:cNvPr id="10" name="椭圆 9"/>
          <p:cNvSpPr/>
          <p:nvPr/>
        </p:nvSpPr>
        <p:spPr>
          <a:xfrm>
            <a:off x="35496" y="4617894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a</a:t>
            </a:r>
            <a:endParaRPr lang="zh-CN" altLang="en-US" sz="3200" dirty="0"/>
          </a:p>
        </p:txBody>
      </p:sp>
      <p:sp>
        <p:nvSpPr>
          <p:cNvPr id="11" name="椭圆 10"/>
          <p:cNvSpPr/>
          <p:nvPr/>
        </p:nvSpPr>
        <p:spPr>
          <a:xfrm>
            <a:off x="1187624" y="4617894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b</a:t>
            </a:r>
            <a:endParaRPr lang="zh-CN" altLang="en-US" sz="3200" dirty="0"/>
          </a:p>
        </p:txBody>
      </p:sp>
      <p:sp>
        <p:nvSpPr>
          <p:cNvPr id="12" name="椭圆 11"/>
          <p:cNvSpPr/>
          <p:nvPr/>
        </p:nvSpPr>
        <p:spPr>
          <a:xfrm>
            <a:off x="1979712" y="4617894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c</a:t>
            </a:r>
            <a:endParaRPr lang="zh-CN" altLang="en-US" sz="3200" dirty="0"/>
          </a:p>
        </p:txBody>
      </p:sp>
      <p:sp>
        <p:nvSpPr>
          <p:cNvPr id="13" name="椭圆 12"/>
          <p:cNvSpPr/>
          <p:nvPr/>
        </p:nvSpPr>
        <p:spPr>
          <a:xfrm>
            <a:off x="3127543" y="4618421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d</a:t>
            </a:r>
            <a:endParaRPr lang="zh-CN" altLang="en-US" sz="3200" dirty="0"/>
          </a:p>
        </p:txBody>
      </p:sp>
      <p:sp>
        <p:nvSpPr>
          <p:cNvPr id="14" name="椭圆 13"/>
          <p:cNvSpPr/>
          <p:nvPr/>
        </p:nvSpPr>
        <p:spPr>
          <a:xfrm>
            <a:off x="4067944" y="461894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a</a:t>
            </a:r>
            <a:endParaRPr lang="zh-CN" altLang="en-US" sz="3200" dirty="0"/>
          </a:p>
        </p:txBody>
      </p:sp>
      <p:sp>
        <p:nvSpPr>
          <p:cNvPr id="15" name="椭圆 14"/>
          <p:cNvSpPr/>
          <p:nvPr/>
        </p:nvSpPr>
        <p:spPr>
          <a:xfrm>
            <a:off x="5220072" y="461894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f</a:t>
            </a:r>
            <a:endParaRPr lang="zh-CN" altLang="en-US" sz="3200" dirty="0"/>
          </a:p>
        </p:txBody>
      </p:sp>
      <p:sp>
        <p:nvSpPr>
          <p:cNvPr id="16" name="椭圆 15"/>
          <p:cNvSpPr/>
          <p:nvPr/>
        </p:nvSpPr>
        <p:spPr>
          <a:xfrm>
            <a:off x="6251558" y="4599634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&lt;</a:t>
            </a:r>
            <a:endParaRPr lang="zh-CN" altLang="en-US" sz="3200" dirty="0"/>
          </a:p>
        </p:txBody>
      </p:sp>
      <p:sp>
        <p:nvSpPr>
          <p:cNvPr id="17" name="椭圆 16"/>
          <p:cNvSpPr/>
          <p:nvPr/>
        </p:nvSpPr>
        <p:spPr>
          <a:xfrm>
            <a:off x="8028384" y="458112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&gt;</a:t>
            </a:r>
            <a:endParaRPr lang="zh-CN" altLang="en-US" sz="3200" dirty="0"/>
          </a:p>
        </p:txBody>
      </p:sp>
      <p:sp>
        <p:nvSpPr>
          <p:cNvPr id="18" name="椭圆 17"/>
          <p:cNvSpPr/>
          <p:nvPr/>
        </p:nvSpPr>
        <p:spPr>
          <a:xfrm>
            <a:off x="5675494" y="5949280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x</a:t>
            </a:r>
            <a:endParaRPr lang="zh-CN" altLang="en-US" sz="3200" dirty="0"/>
          </a:p>
        </p:txBody>
      </p:sp>
      <p:sp>
        <p:nvSpPr>
          <p:cNvPr id="19" name="椭圆 18"/>
          <p:cNvSpPr/>
          <p:nvPr/>
        </p:nvSpPr>
        <p:spPr>
          <a:xfrm>
            <a:off x="6827622" y="5949280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y</a:t>
            </a:r>
            <a:endParaRPr lang="zh-CN" altLang="en-US" sz="3200" dirty="0"/>
          </a:p>
        </p:txBody>
      </p:sp>
      <p:sp>
        <p:nvSpPr>
          <p:cNvPr id="20" name="椭圆 19"/>
          <p:cNvSpPr/>
          <p:nvPr/>
        </p:nvSpPr>
        <p:spPr>
          <a:xfrm>
            <a:off x="7452320" y="5954681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y</a:t>
            </a:r>
            <a:endParaRPr lang="zh-CN" altLang="en-US" sz="3200" dirty="0"/>
          </a:p>
        </p:txBody>
      </p:sp>
      <p:sp>
        <p:nvSpPr>
          <p:cNvPr id="21" name="椭圆 20"/>
          <p:cNvSpPr/>
          <p:nvPr/>
        </p:nvSpPr>
        <p:spPr>
          <a:xfrm>
            <a:off x="8567936" y="596242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z</a:t>
            </a:r>
            <a:endParaRPr lang="zh-CN" altLang="en-US" sz="3200" dirty="0"/>
          </a:p>
        </p:txBody>
      </p:sp>
      <p:cxnSp>
        <p:nvCxnSpPr>
          <p:cNvPr id="23" name="直接箭头连接符 22"/>
          <p:cNvCxnSpPr>
            <a:stCxn id="6" idx="3"/>
            <a:endCxn id="10" idx="0"/>
          </p:cNvCxnSpPr>
          <p:nvPr/>
        </p:nvCxnSpPr>
        <p:spPr>
          <a:xfrm flipH="1">
            <a:off x="323528" y="3776685"/>
            <a:ext cx="372395" cy="8412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5"/>
            <a:endCxn id="11" idx="0"/>
          </p:cNvCxnSpPr>
          <p:nvPr/>
        </p:nvCxnSpPr>
        <p:spPr>
          <a:xfrm>
            <a:off x="1103261" y="3776685"/>
            <a:ext cx="372395" cy="8412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3" idx="2"/>
            <a:endCxn id="4" idx="0"/>
          </p:cNvCxnSpPr>
          <p:nvPr/>
        </p:nvCxnSpPr>
        <p:spPr>
          <a:xfrm flipH="1">
            <a:off x="1979712" y="1573527"/>
            <a:ext cx="2088232" cy="559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" idx="6"/>
            <a:endCxn id="5" idx="0"/>
          </p:cNvCxnSpPr>
          <p:nvPr/>
        </p:nvCxnSpPr>
        <p:spPr>
          <a:xfrm>
            <a:off x="4644008" y="1573527"/>
            <a:ext cx="1296144" cy="559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4" idx="2"/>
            <a:endCxn id="6" idx="0"/>
          </p:cNvCxnSpPr>
          <p:nvPr/>
        </p:nvCxnSpPr>
        <p:spPr>
          <a:xfrm flipH="1">
            <a:off x="899592" y="2420888"/>
            <a:ext cx="792088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4" idx="6"/>
            <a:endCxn id="7" idx="0"/>
          </p:cNvCxnSpPr>
          <p:nvPr/>
        </p:nvCxnSpPr>
        <p:spPr>
          <a:xfrm>
            <a:off x="2267744" y="2420888"/>
            <a:ext cx="576064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7" idx="3"/>
            <a:endCxn id="12" idx="0"/>
          </p:cNvCxnSpPr>
          <p:nvPr/>
        </p:nvCxnSpPr>
        <p:spPr>
          <a:xfrm flipH="1">
            <a:off x="2267744" y="3776685"/>
            <a:ext cx="372395" cy="8412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7" idx="5"/>
            <a:endCxn id="13" idx="0"/>
          </p:cNvCxnSpPr>
          <p:nvPr/>
        </p:nvCxnSpPr>
        <p:spPr>
          <a:xfrm>
            <a:off x="3047477" y="3776685"/>
            <a:ext cx="368098" cy="8417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5" idx="2"/>
            <a:endCxn id="8" idx="0"/>
          </p:cNvCxnSpPr>
          <p:nvPr/>
        </p:nvCxnSpPr>
        <p:spPr>
          <a:xfrm flipH="1">
            <a:off x="4932040" y="2420888"/>
            <a:ext cx="720080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5" idx="6"/>
            <a:endCxn id="9" idx="0"/>
          </p:cNvCxnSpPr>
          <p:nvPr/>
        </p:nvCxnSpPr>
        <p:spPr>
          <a:xfrm>
            <a:off x="6228184" y="2420888"/>
            <a:ext cx="1152128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8" idx="3"/>
            <a:endCxn id="14" idx="0"/>
          </p:cNvCxnSpPr>
          <p:nvPr/>
        </p:nvCxnSpPr>
        <p:spPr>
          <a:xfrm flipH="1">
            <a:off x="4355976" y="3776685"/>
            <a:ext cx="372395" cy="842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8" idx="5"/>
            <a:endCxn id="15" idx="0"/>
          </p:cNvCxnSpPr>
          <p:nvPr/>
        </p:nvCxnSpPr>
        <p:spPr>
          <a:xfrm>
            <a:off x="5135709" y="3776685"/>
            <a:ext cx="372395" cy="842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9" idx="3"/>
            <a:endCxn id="16" idx="0"/>
          </p:cNvCxnSpPr>
          <p:nvPr/>
        </p:nvCxnSpPr>
        <p:spPr>
          <a:xfrm flipH="1">
            <a:off x="6539590" y="3776685"/>
            <a:ext cx="637053" cy="822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9" idx="5"/>
            <a:endCxn id="17" idx="0"/>
          </p:cNvCxnSpPr>
          <p:nvPr/>
        </p:nvCxnSpPr>
        <p:spPr>
          <a:xfrm>
            <a:off x="7583981" y="3776685"/>
            <a:ext cx="732435" cy="8044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6" idx="3"/>
            <a:endCxn id="18" idx="0"/>
          </p:cNvCxnSpPr>
          <p:nvPr/>
        </p:nvCxnSpPr>
        <p:spPr>
          <a:xfrm flipH="1">
            <a:off x="5963526" y="5091335"/>
            <a:ext cx="372395" cy="8579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6" idx="5"/>
            <a:endCxn id="19" idx="0"/>
          </p:cNvCxnSpPr>
          <p:nvPr/>
        </p:nvCxnSpPr>
        <p:spPr>
          <a:xfrm>
            <a:off x="6743259" y="5091335"/>
            <a:ext cx="372395" cy="8579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7" idx="3"/>
            <a:endCxn id="20" idx="0"/>
          </p:cNvCxnSpPr>
          <p:nvPr/>
        </p:nvCxnSpPr>
        <p:spPr>
          <a:xfrm flipH="1">
            <a:off x="7740352" y="5072829"/>
            <a:ext cx="372395" cy="881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7" idx="5"/>
            <a:endCxn id="21" idx="0"/>
          </p:cNvCxnSpPr>
          <p:nvPr/>
        </p:nvCxnSpPr>
        <p:spPr>
          <a:xfrm>
            <a:off x="8520085" y="5072829"/>
            <a:ext cx="335883" cy="889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6444208" y="1556792"/>
            <a:ext cx="2327905" cy="576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&amp;&amp;</a:t>
            </a:r>
            <a:r>
              <a:rPr lang="zh-CN" altLang="en-US" dirty="0"/>
              <a:t>的优先级比</a:t>
            </a:r>
            <a:r>
              <a:rPr lang="en-US" altLang="zh-CN" dirty="0"/>
              <a:t>||</a:t>
            </a:r>
            <a:r>
              <a:rPr lang="zh-CN" altLang="en-US" dirty="0"/>
              <a:t>高</a:t>
            </a:r>
          </a:p>
        </p:txBody>
      </p:sp>
    </p:spTree>
    <p:extLst>
      <p:ext uri="{BB962C8B-B14F-4D97-AF65-F5344CB8AC3E}">
        <p14:creationId xmlns:p14="http://schemas.microsoft.com/office/powerpoint/2010/main" val="2527243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260648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2. </a:t>
            </a:r>
            <a:r>
              <a:rPr lang="zh-CN" altLang="en-US" sz="3200" dirty="0"/>
              <a:t>如果一棵树有</a:t>
            </a:r>
            <a:r>
              <a:rPr lang="en-US" altLang="zh-CN" sz="3200" dirty="0"/>
              <a:t>n1</a:t>
            </a:r>
            <a:r>
              <a:rPr lang="zh-CN" altLang="en-US" sz="3200" dirty="0"/>
              <a:t>个度为</a:t>
            </a:r>
            <a:r>
              <a:rPr lang="en-US" altLang="zh-CN" sz="3200" dirty="0"/>
              <a:t>1</a:t>
            </a:r>
            <a:r>
              <a:rPr lang="zh-CN" altLang="en-US" sz="3200" dirty="0"/>
              <a:t>的结点，有</a:t>
            </a:r>
            <a:r>
              <a:rPr lang="en-US" altLang="zh-CN" sz="3200" dirty="0"/>
              <a:t>n2</a:t>
            </a:r>
            <a:r>
              <a:rPr lang="zh-CN" altLang="en-US" sz="3200" dirty="0"/>
              <a:t>个度为</a:t>
            </a:r>
            <a:r>
              <a:rPr lang="en-US" altLang="zh-CN" sz="3200" dirty="0"/>
              <a:t>2</a:t>
            </a:r>
            <a:r>
              <a:rPr lang="zh-CN" altLang="en-US" sz="3200" dirty="0"/>
              <a:t>的结点，</a:t>
            </a:r>
            <a:r>
              <a:rPr lang="en-US" altLang="zh-CN" sz="3200" dirty="0"/>
              <a:t>……</a:t>
            </a:r>
            <a:r>
              <a:rPr lang="zh-CN" altLang="en-US" sz="3200" dirty="0"/>
              <a:t>，</a:t>
            </a:r>
            <a:r>
              <a:rPr lang="en-US" altLang="zh-CN" sz="3200" dirty="0"/>
              <a:t>nm</a:t>
            </a:r>
            <a:r>
              <a:rPr lang="zh-CN" altLang="en-US" sz="3200" dirty="0"/>
              <a:t>个度为</a:t>
            </a:r>
            <a:r>
              <a:rPr lang="en-US" altLang="zh-CN" sz="3200" dirty="0"/>
              <a:t>m</a:t>
            </a:r>
            <a:r>
              <a:rPr lang="zh-CN" altLang="en-US" sz="3200" dirty="0"/>
              <a:t>的结点，试问有多少个度为</a:t>
            </a:r>
            <a:r>
              <a:rPr lang="en-US" altLang="zh-CN" sz="3200" dirty="0"/>
              <a:t>0</a:t>
            </a:r>
            <a:r>
              <a:rPr lang="zh-CN" altLang="en-US" sz="3200" dirty="0"/>
              <a:t>的结点？写出推导过程。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2015716" y="2636912"/>
            <a:ext cx="4968552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节点数 </a:t>
            </a:r>
            <a:r>
              <a:rPr lang="en-US" altLang="zh-CN" dirty="0"/>
              <a:t>= </a:t>
            </a:r>
            <a:r>
              <a:rPr lang="zh-CN" altLang="en-US" dirty="0"/>
              <a:t>边数 </a:t>
            </a:r>
            <a:r>
              <a:rPr lang="en-US" altLang="zh-CN" dirty="0"/>
              <a:t>+ 1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圆角矩形 5"/>
              <p:cNvSpPr/>
              <p:nvPr/>
            </p:nvSpPr>
            <p:spPr>
              <a:xfrm>
                <a:off x="467544" y="3284984"/>
                <a:ext cx="8280920" cy="50405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+ …+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+2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+3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+ … +</m:t>
                      </m:r>
                      <m:r>
                        <a:rPr lang="en-US" altLang="zh-CN" i="1">
                          <a:latin typeface="Cambria Math"/>
                        </a:rPr>
                        <m:t>𝑚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" name="圆角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284984"/>
                <a:ext cx="8280920" cy="504056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圆角矩形 6"/>
              <p:cNvSpPr/>
              <p:nvPr/>
            </p:nvSpPr>
            <p:spPr>
              <a:xfrm>
                <a:off x="467544" y="3933056"/>
                <a:ext cx="8280920" cy="50405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+2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+3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+ … 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圆角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933056"/>
                <a:ext cx="8280920" cy="504056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670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分别找出满足以下条件的所有二叉树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）二叉树的前序序列与中序序列相同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）二叉树的中序序列与后序序列相同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）二叉树的前序序列与后序序列相同</a:t>
            </a:r>
            <a:endParaRPr lang="en-US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3239852" y="2204864"/>
            <a:ext cx="2808312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r>
              <a:rPr lang="en-US" altLang="zh-CN" strike="sngStrike" dirty="0">
                <a:solidFill>
                  <a:srgbClr val="FF0000"/>
                </a:solidFill>
              </a:rPr>
              <a:t>L</a:t>
            </a:r>
            <a:r>
              <a:rPr lang="en-US" altLang="zh-CN" dirty="0"/>
              <a:t>R===</a:t>
            </a:r>
            <a:r>
              <a:rPr lang="en-US" altLang="zh-CN" strike="sngStrike" dirty="0">
                <a:solidFill>
                  <a:srgbClr val="FF0000"/>
                </a:solidFill>
              </a:rPr>
              <a:t>L</a:t>
            </a:r>
            <a:r>
              <a:rPr lang="en-US" altLang="zh-CN" dirty="0"/>
              <a:t>NR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043608" y="2708920"/>
            <a:ext cx="7200800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</a:t>
            </a:r>
            <a:r>
              <a:rPr lang="zh-CN" altLang="en-US" dirty="0"/>
              <a:t>：所有节点都没有左节点、只有根节点、空树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239852" y="4005064"/>
            <a:ext cx="2808312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LN</a:t>
            </a:r>
            <a:r>
              <a:rPr lang="en-US" altLang="zh-CN" strike="sngStrike" dirty="0">
                <a:solidFill>
                  <a:srgbClr val="FF0000"/>
                </a:solidFill>
              </a:rPr>
              <a:t>R</a:t>
            </a:r>
            <a:r>
              <a:rPr lang="en-US" altLang="zh-CN" dirty="0"/>
              <a:t>===L</a:t>
            </a:r>
            <a:r>
              <a:rPr lang="en-US" altLang="zh-CN" strike="sngStrike" dirty="0">
                <a:solidFill>
                  <a:srgbClr val="FF0000"/>
                </a:solidFill>
              </a:rPr>
              <a:t>R</a:t>
            </a:r>
            <a:r>
              <a:rPr lang="en-US" altLang="zh-CN" dirty="0"/>
              <a:t>N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043608" y="4509120"/>
            <a:ext cx="7200800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</a:t>
            </a:r>
            <a:r>
              <a:rPr lang="zh-CN" altLang="en-US" dirty="0"/>
              <a:t>：所有节点都没有右节点、只有根节点、空树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239852" y="5733256"/>
            <a:ext cx="2808312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r>
              <a:rPr lang="en-US" altLang="zh-CN" strike="sngStrike" dirty="0">
                <a:solidFill>
                  <a:srgbClr val="FF0000"/>
                </a:solidFill>
              </a:rPr>
              <a:t>LR</a:t>
            </a:r>
            <a:r>
              <a:rPr lang="en-US" altLang="zh-CN" dirty="0"/>
              <a:t>===</a:t>
            </a:r>
            <a:r>
              <a:rPr lang="en-US" altLang="zh-CN" strike="sngStrike" dirty="0">
                <a:solidFill>
                  <a:srgbClr val="FF0000"/>
                </a:solidFill>
              </a:rPr>
              <a:t>LR</a:t>
            </a:r>
            <a:r>
              <a:rPr lang="en-US" altLang="zh-CN" dirty="0"/>
              <a:t>N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043608" y="6237312"/>
            <a:ext cx="7200800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</a:t>
            </a:r>
            <a:r>
              <a:rPr lang="zh-CN" altLang="en-US" dirty="0"/>
              <a:t>：只有根节点、空树</a:t>
            </a:r>
          </a:p>
        </p:txBody>
      </p:sp>
    </p:spTree>
    <p:extLst>
      <p:ext uri="{BB962C8B-B14F-4D97-AF65-F5344CB8AC3E}">
        <p14:creationId xmlns:p14="http://schemas.microsoft.com/office/powerpoint/2010/main" val="74187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若用二叉链表作为二叉树的存储表示，试对以下问题编写递归算法。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）统计二叉树中叶结点的个数。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7F0055"/>
                </a:solidFill>
                <a:latin typeface="YaHei Consolas Hybrid"/>
                <a:ea typeface="YaHei Consolas Hybrid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YaHei Consolas Hybrid"/>
                <a:ea typeface="YaHei Consolas Hybrid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sz="2000" b="1" dirty="0" err="1">
                <a:solidFill>
                  <a:srgbClr val="7F0055"/>
                </a:solidFill>
                <a:latin typeface="YaHei Consolas Hybrid"/>
                <a:ea typeface="YaHei Consolas Hybrid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leafNum</a:t>
            </a:r>
            <a:r>
              <a:rPr lang="en-US" altLang="zh-CN" sz="2000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BinaryNode</a:t>
            </a:r>
            <a:r>
              <a:rPr lang="en-US" altLang="zh-CN" sz="2000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 root) {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7F0055"/>
                </a:solidFill>
                <a:latin typeface="YaHei Consolas Hybrid"/>
                <a:ea typeface="YaHei Consolas Hybrid"/>
              </a:rPr>
              <a:t>    if</a:t>
            </a:r>
            <a:r>
              <a:rPr lang="en-US" altLang="zh-CN" sz="2000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 (root == </a:t>
            </a:r>
            <a:r>
              <a:rPr lang="en-US" altLang="zh-CN" sz="2000" b="1" dirty="0">
                <a:solidFill>
                  <a:srgbClr val="7F0055"/>
                </a:solidFill>
                <a:latin typeface="YaHei Consolas Hybrid"/>
                <a:ea typeface="YaHei Consolas Hybrid"/>
              </a:rPr>
              <a:t>null</a:t>
            </a:r>
            <a:r>
              <a:rPr lang="en-US" altLang="zh-CN" sz="2000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)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7F0055"/>
                </a:solidFill>
                <a:latin typeface="YaHei Consolas Hybrid"/>
                <a:ea typeface="YaHei Consolas Hybrid"/>
              </a:rPr>
              <a:t>        return</a:t>
            </a:r>
            <a:r>
              <a:rPr lang="en-US" altLang="zh-CN" sz="2000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 0;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7F0055"/>
                </a:solidFill>
                <a:latin typeface="YaHei Consolas Hybrid"/>
                <a:ea typeface="YaHei Consolas Hybrid"/>
              </a:rPr>
              <a:t>    if</a:t>
            </a:r>
            <a:r>
              <a:rPr lang="en-US" altLang="zh-CN" sz="2000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 (</a:t>
            </a:r>
            <a:r>
              <a:rPr lang="en-US" altLang="zh-CN" sz="2000" b="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root.</a:t>
            </a:r>
            <a:r>
              <a:rPr lang="en-US" altLang="zh-CN" sz="2000" b="1" dirty="0" err="1">
                <a:solidFill>
                  <a:srgbClr val="0000C0"/>
                </a:solidFill>
                <a:latin typeface="YaHei Consolas Hybrid"/>
                <a:ea typeface="YaHei Consolas Hybrid"/>
              </a:rPr>
              <a:t>left</a:t>
            </a:r>
            <a:r>
              <a:rPr lang="en-US" altLang="zh-CN" sz="2000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 == </a:t>
            </a:r>
            <a:r>
              <a:rPr lang="en-US" altLang="zh-CN" sz="2000" b="1" dirty="0">
                <a:solidFill>
                  <a:srgbClr val="7F0055"/>
                </a:solidFill>
                <a:latin typeface="YaHei Consolas Hybrid"/>
                <a:ea typeface="YaHei Consolas Hybrid"/>
              </a:rPr>
              <a:t>null</a:t>
            </a:r>
            <a:r>
              <a:rPr lang="en-US" altLang="zh-CN" sz="2000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 &amp;&amp; </a:t>
            </a:r>
            <a:r>
              <a:rPr lang="en-US" altLang="zh-CN" sz="2000" b="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root.</a:t>
            </a:r>
            <a:r>
              <a:rPr lang="en-US" altLang="zh-CN" sz="2000" b="1" dirty="0" err="1">
                <a:solidFill>
                  <a:srgbClr val="0000C0"/>
                </a:solidFill>
                <a:latin typeface="YaHei Consolas Hybrid"/>
                <a:ea typeface="YaHei Consolas Hybrid"/>
              </a:rPr>
              <a:t>right</a:t>
            </a:r>
            <a:r>
              <a:rPr lang="en-US" altLang="zh-CN" sz="2000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 == </a:t>
            </a:r>
            <a:r>
              <a:rPr lang="en-US" altLang="zh-CN" sz="2000" b="1" dirty="0">
                <a:solidFill>
                  <a:srgbClr val="7F0055"/>
                </a:solidFill>
                <a:latin typeface="YaHei Consolas Hybrid"/>
                <a:ea typeface="YaHei Consolas Hybrid"/>
              </a:rPr>
              <a:t>null</a:t>
            </a:r>
            <a:r>
              <a:rPr lang="en-US" altLang="zh-CN" sz="2000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)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7F0055"/>
                </a:solidFill>
                <a:latin typeface="YaHei Consolas Hybrid"/>
                <a:ea typeface="YaHei Consolas Hybrid"/>
              </a:rPr>
              <a:t>        return</a:t>
            </a:r>
            <a:r>
              <a:rPr lang="en-US" altLang="zh-CN" sz="2000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 1;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7F0055"/>
                </a:solidFill>
                <a:latin typeface="YaHei Consolas Hybrid"/>
                <a:ea typeface="YaHei Consolas Hybrid"/>
              </a:rPr>
              <a:t>    return</a:t>
            </a:r>
            <a:r>
              <a:rPr lang="en-US" altLang="zh-CN" sz="2000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sz="2000" b="1" i="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leafNum</a:t>
            </a:r>
            <a:r>
              <a:rPr lang="en-US" altLang="zh-CN" sz="2000" b="1" i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(</a:t>
            </a:r>
            <a:r>
              <a:rPr lang="en-US" altLang="zh-CN" sz="2000" b="1" i="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root.</a:t>
            </a:r>
            <a:r>
              <a:rPr lang="en-US" altLang="zh-CN" sz="2000" b="1" i="1" dirty="0" err="1">
                <a:solidFill>
                  <a:srgbClr val="0000C0"/>
                </a:solidFill>
                <a:latin typeface="YaHei Consolas Hybrid"/>
                <a:ea typeface="YaHei Consolas Hybrid"/>
              </a:rPr>
              <a:t>left</a:t>
            </a:r>
            <a:r>
              <a:rPr lang="en-US" altLang="zh-CN" sz="2000" b="1" i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) + </a:t>
            </a:r>
            <a:r>
              <a:rPr lang="en-US" altLang="zh-CN" sz="2000" b="1" i="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leafNum</a:t>
            </a:r>
            <a:r>
              <a:rPr lang="en-US" altLang="zh-CN" sz="2000" b="1" i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(</a:t>
            </a:r>
            <a:r>
              <a:rPr lang="en-US" altLang="zh-CN" sz="2000" b="1" i="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root.</a:t>
            </a:r>
            <a:r>
              <a:rPr lang="en-US" altLang="zh-CN" sz="2000" b="1" i="1" dirty="0" err="1">
                <a:solidFill>
                  <a:srgbClr val="0000C0"/>
                </a:solidFill>
                <a:latin typeface="YaHei Consolas Hybrid"/>
                <a:ea typeface="YaHei Consolas Hybrid"/>
              </a:rPr>
              <a:t>right</a:t>
            </a:r>
            <a:r>
              <a:rPr lang="en-US" altLang="zh-CN" sz="2000" b="1" i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YaHei Consolas Hybrid"/>
                <a:ea typeface="YaHei Consolas Hybrid"/>
              </a:rPr>
              <a:t>}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000000"/>
              </a:solidFill>
              <a:latin typeface="YaHei Consolas Hybrid"/>
            </a:endParaRPr>
          </a:p>
        </p:txBody>
      </p:sp>
    </p:spTree>
    <p:extLst>
      <p:ext uri="{BB962C8B-B14F-4D97-AF65-F5344CB8AC3E}">
        <p14:creationId xmlns:p14="http://schemas.microsoft.com/office/powerpoint/2010/main" val="2805912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）以二叉树为参数，交换每个结点的左子女和右子女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3100" b="1" dirty="0">
                <a:solidFill>
                  <a:srgbClr val="7F0055"/>
                </a:solidFill>
                <a:latin typeface="YaHei Consolas Hybrid"/>
                <a:ea typeface="YaHei Consolas Hybrid"/>
              </a:rPr>
              <a:t>public</a:t>
            </a:r>
            <a:r>
              <a:rPr lang="en-US" altLang="zh-CN" sz="3100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sz="3100" b="1" dirty="0">
                <a:solidFill>
                  <a:srgbClr val="7F0055"/>
                </a:solidFill>
                <a:latin typeface="YaHei Consolas Hybrid"/>
                <a:ea typeface="YaHei Consolas Hybrid"/>
              </a:rPr>
              <a:t>static</a:t>
            </a:r>
            <a:r>
              <a:rPr lang="en-US" altLang="zh-CN" sz="3100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sz="3100" b="1" dirty="0">
                <a:solidFill>
                  <a:srgbClr val="7F0055"/>
                </a:solidFill>
                <a:latin typeface="YaHei Consolas Hybrid"/>
                <a:ea typeface="YaHei Consolas Hybrid"/>
              </a:rPr>
              <a:t>void</a:t>
            </a:r>
            <a:r>
              <a:rPr lang="en-US" altLang="zh-CN" sz="3100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sz="3100" b="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switchLR</a:t>
            </a:r>
            <a:r>
              <a:rPr lang="en-US" altLang="zh-CN" sz="3100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(</a:t>
            </a:r>
            <a:r>
              <a:rPr lang="en-US" altLang="zh-CN" sz="3100" b="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BinaryNode</a:t>
            </a:r>
            <a:r>
              <a:rPr lang="en-US" altLang="zh-CN" sz="3100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 root) {</a:t>
            </a:r>
          </a:p>
          <a:p>
            <a:pPr marL="0" indent="0">
              <a:buNone/>
            </a:pPr>
            <a:r>
              <a:rPr lang="en-US" altLang="zh-CN" sz="3100" b="1" dirty="0">
                <a:solidFill>
                  <a:srgbClr val="7F0055"/>
                </a:solidFill>
                <a:latin typeface="YaHei Consolas Hybrid"/>
                <a:ea typeface="YaHei Consolas Hybrid"/>
              </a:rPr>
              <a:t>    if</a:t>
            </a:r>
            <a:r>
              <a:rPr lang="en-US" altLang="zh-CN" sz="3100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 (root == </a:t>
            </a:r>
            <a:r>
              <a:rPr lang="en-US" altLang="zh-CN" sz="3100" b="1" dirty="0">
                <a:solidFill>
                  <a:srgbClr val="7F0055"/>
                </a:solidFill>
                <a:latin typeface="YaHei Consolas Hybrid"/>
                <a:ea typeface="YaHei Consolas Hybrid"/>
              </a:rPr>
              <a:t>null</a:t>
            </a:r>
            <a:r>
              <a:rPr lang="en-US" altLang="zh-CN" sz="3100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)</a:t>
            </a:r>
          </a:p>
          <a:p>
            <a:pPr marL="0" indent="0">
              <a:buNone/>
            </a:pPr>
            <a:r>
              <a:rPr lang="en-US" altLang="zh-CN" sz="3100" b="1" dirty="0">
                <a:solidFill>
                  <a:srgbClr val="7F0055"/>
                </a:solidFill>
                <a:latin typeface="YaHei Consolas Hybrid"/>
                <a:ea typeface="YaHei Consolas Hybrid"/>
              </a:rPr>
              <a:t>        return</a:t>
            </a:r>
            <a:r>
              <a:rPr lang="en-US" altLang="zh-CN" sz="3100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;</a:t>
            </a:r>
          </a:p>
          <a:p>
            <a:pPr marL="0" indent="0">
              <a:buNone/>
            </a:pPr>
            <a:r>
              <a:rPr lang="en-US" altLang="zh-CN" sz="3100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altLang="zh-CN" sz="3100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BinaryNode</a:t>
            </a:r>
            <a:r>
              <a:rPr lang="en-US" altLang="zh-CN" sz="3100" dirty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sz="3100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tmp</a:t>
            </a:r>
            <a:r>
              <a:rPr lang="en-US" altLang="zh-CN" sz="3100" dirty="0">
                <a:solidFill>
                  <a:srgbClr val="000000"/>
                </a:solidFill>
                <a:latin typeface="YaHei Consolas Hybrid"/>
                <a:ea typeface="YaHei Consolas Hybrid"/>
              </a:rPr>
              <a:t> = </a:t>
            </a:r>
            <a:r>
              <a:rPr lang="en-US" altLang="zh-CN" sz="3100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root.</a:t>
            </a:r>
            <a:r>
              <a:rPr lang="en-US" altLang="zh-CN" sz="3100" dirty="0" err="1">
                <a:solidFill>
                  <a:srgbClr val="0000C0"/>
                </a:solidFill>
                <a:latin typeface="YaHei Consolas Hybrid"/>
                <a:ea typeface="YaHei Consolas Hybrid"/>
              </a:rPr>
              <a:t>left</a:t>
            </a:r>
            <a:r>
              <a:rPr lang="en-US" altLang="zh-CN" sz="3100" dirty="0">
                <a:solidFill>
                  <a:srgbClr val="000000"/>
                </a:solidFill>
                <a:latin typeface="YaHei Consolas Hybrid"/>
                <a:ea typeface="YaHei Consolas Hybrid"/>
              </a:rPr>
              <a:t>;</a:t>
            </a:r>
          </a:p>
          <a:p>
            <a:pPr marL="0" indent="0">
              <a:buNone/>
            </a:pPr>
            <a:r>
              <a:rPr lang="en-US" altLang="zh-CN" sz="3100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altLang="zh-CN" sz="3100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root.</a:t>
            </a:r>
            <a:r>
              <a:rPr lang="en-US" altLang="zh-CN" sz="3100" dirty="0" err="1">
                <a:solidFill>
                  <a:srgbClr val="0000C0"/>
                </a:solidFill>
                <a:latin typeface="YaHei Consolas Hybrid"/>
                <a:ea typeface="YaHei Consolas Hybrid"/>
              </a:rPr>
              <a:t>left</a:t>
            </a:r>
            <a:r>
              <a:rPr lang="en-US" altLang="zh-CN" sz="3100" dirty="0">
                <a:solidFill>
                  <a:srgbClr val="000000"/>
                </a:solidFill>
                <a:latin typeface="YaHei Consolas Hybrid"/>
                <a:ea typeface="YaHei Consolas Hybrid"/>
              </a:rPr>
              <a:t> = </a:t>
            </a:r>
            <a:r>
              <a:rPr lang="en-US" altLang="zh-CN" sz="3100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root.</a:t>
            </a:r>
            <a:r>
              <a:rPr lang="en-US" altLang="zh-CN" sz="3100" dirty="0" err="1">
                <a:solidFill>
                  <a:srgbClr val="0000C0"/>
                </a:solidFill>
                <a:latin typeface="YaHei Consolas Hybrid"/>
                <a:ea typeface="YaHei Consolas Hybrid"/>
              </a:rPr>
              <a:t>right</a:t>
            </a:r>
            <a:r>
              <a:rPr lang="en-US" altLang="zh-CN" sz="3100" dirty="0">
                <a:solidFill>
                  <a:srgbClr val="000000"/>
                </a:solidFill>
                <a:latin typeface="YaHei Consolas Hybrid"/>
                <a:ea typeface="YaHei Consolas Hybrid"/>
              </a:rPr>
              <a:t>;</a:t>
            </a:r>
          </a:p>
          <a:p>
            <a:pPr marL="0" indent="0">
              <a:buNone/>
            </a:pPr>
            <a:r>
              <a:rPr lang="en-US" altLang="zh-CN" sz="3100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altLang="zh-CN" sz="3100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root.</a:t>
            </a:r>
            <a:r>
              <a:rPr lang="en-US" altLang="zh-CN" sz="3100" dirty="0" err="1">
                <a:solidFill>
                  <a:srgbClr val="0000C0"/>
                </a:solidFill>
                <a:latin typeface="YaHei Consolas Hybrid"/>
                <a:ea typeface="YaHei Consolas Hybrid"/>
              </a:rPr>
              <a:t>right</a:t>
            </a:r>
            <a:r>
              <a:rPr lang="en-US" altLang="zh-CN" sz="3100" dirty="0">
                <a:solidFill>
                  <a:srgbClr val="000000"/>
                </a:solidFill>
                <a:latin typeface="YaHei Consolas Hybrid"/>
                <a:ea typeface="YaHei Consolas Hybrid"/>
              </a:rPr>
              <a:t> = </a:t>
            </a:r>
            <a:r>
              <a:rPr lang="en-US" altLang="zh-CN" sz="3100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tmp</a:t>
            </a:r>
            <a:r>
              <a:rPr lang="en-US" altLang="zh-CN" sz="3100" dirty="0">
                <a:solidFill>
                  <a:srgbClr val="000000"/>
                </a:solidFill>
                <a:latin typeface="YaHei Consolas Hybrid"/>
                <a:ea typeface="YaHei Consolas Hybrid"/>
              </a:rPr>
              <a:t>;</a:t>
            </a:r>
          </a:p>
          <a:p>
            <a:pPr marL="0" indent="0">
              <a:buNone/>
            </a:pPr>
            <a:r>
              <a:rPr lang="en-US" altLang="zh-CN" sz="3100" i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altLang="zh-CN" sz="3100" i="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switchLR</a:t>
            </a:r>
            <a:r>
              <a:rPr lang="en-US" altLang="zh-CN" sz="3100" i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(</a:t>
            </a:r>
            <a:r>
              <a:rPr lang="en-US" altLang="zh-CN" sz="3100" i="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root.</a:t>
            </a:r>
            <a:r>
              <a:rPr lang="en-US" altLang="zh-CN" sz="3100" i="1" dirty="0" err="1">
                <a:solidFill>
                  <a:srgbClr val="0000C0"/>
                </a:solidFill>
                <a:latin typeface="YaHei Consolas Hybrid"/>
                <a:ea typeface="YaHei Consolas Hybrid"/>
              </a:rPr>
              <a:t>left</a:t>
            </a:r>
            <a:r>
              <a:rPr lang="en-US" altLang="zh-CN" sz="3100" i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);</a:t>
            </a:r>
          </a:p>
          <a:p>
            <a:pPr marL="0" indent="0">
              <a:buNone/>
            </a:pPr>
            <a:r>
              <a:rPr lang="en-US" altLang="zh-CN" sz="3100" i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altLang="zh-CN" sz="3100" i="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switchLR</a:t>
            </a:r>
            <a:r>
              <a:rPr lang="en-US" altLang="zh-CN" sz="3100" i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(</a:t>
            </a:r>
            <a:r>
              <a:rPr lang="en-US" altLang="zh-CN" sz="3100" i="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root.</a:t>
            </a:r>
            <a:r>
              <a:rPr lang="en-US" altLang="zh-CN" sz="3100" i="1" dirty="0" err="1">
                <a:solidFill>
                  <a:srgbClr val="0000C0"/>
                </a:solidFill>
                <a:latin typeface="YaHei Consolas Hybrid"/>
                <a:ea typeface="YaHei Consolas Hybrid"/>
              </a:rPr>
              <a:t>right</a:t>
            </a:r>
            <a:r>
              <a:rPr lang="en-US" altLang="zh-CN" sz="3100" i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);</a:t>
            </a:r>
          </a:p>
          <a:p>
            <a:pPr marL="0" indent="0">
              <a:buNone/>
            </a:pPr>
            <a:r>
              <a:rPr lang="en-US" altLang="zh-CN" sz="3100" dirty="0">
                <a:solidFill>
                  <a:srgbClr val="000000"/>
                </a:solidFill>
                <a:latin typeface="YaHei Consolas Hybrid"/>
                <a:ea typeface="YaHei Consolas Hybrid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1787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已知先序</a:t>
            </a:r>
            <a:r>
              <a:rPr lang="en-US" altLang="zh-CN" dirty="0"/>
              <a:t>ABECDFGHIJ</a:t>
            </a:r>
            <a:r>
              <a:rPr lang="zh-CN" altLang="en-US" dirty="0"/>
              <a:t>，中序</a:t>
            </a:r>
            <a:r>
              <a:rPr lang="en-US" altLang="zh-CN" dirty="0"/>
              <a:t>EBCDAFHIGJ</a:t>
            </a:r>
            <a:r>
              <a:rPr lang="zh-CN" altLang="en-US" dirty="0"/>
              <a:t>，试画出二叉树。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39552" y="1700808"/>
            <a:ext cx="172819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BECDFGHIJ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843808" y="1700808"/>
            <a:ext cx="1728192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EBCD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FHIGJ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67544" y="2780928"/>
            <a:ext cx="86409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en-US" altLang="zh-CN" dirty="0"/>
              <a:t>ECD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403648" y="2780928"/>
            <a:ext cx="864096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en-US" altLang="zh-CN" dirty="0"/>
              <a:t>CD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2843808" y="2780928"/>
            <a:ext cx="86409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en-US" altLang="zh-CN" dirty="0"/>
              <a:t>GHIJ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779912" y="2780928"/>
            <a:ext cx="864096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en-US" altLang="zh-CN" dirty="0"/>
              <a:t>HIGJ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5496" y="3861048"/>
            <a:ext cx="432048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E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779912" y="3861048"/>
            <a:ext cx="72008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G</a:t>
            </a:r>
            <a:r>
              <a:rPr lang="en-US" altLang="zh-CN" dirty="0"/>
              <a:t>HIJ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403648" y="3861048"/>
            <a:ext cx="64807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539552" y="3861048"/>
            <a:ext cx="432048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123728" y="3861048"/>
            <a:ext cx="648072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4572000" y="3861048"/>
            <a:ext cx="720080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HI</a:t>
            </a:r>
            <a:r>
              <a:rPr lang="en-US" altLang="zh-CN" dirty="0">
                <a:solidFill>
                  <a:srgbClr val="FF0000"/>
                </a:solidFill>
              </a:rPr>
              <a:t>G</a:t>
            </a:r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979712" y="5013176"/>
            <a:ext cx="432048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D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2483768" y="5013176"/>
            <a:ext cx="432048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347864" y="5013176"/>
            <a:ext cx="64807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H</a:t>
            </a:r>
            <a:r>
              <a:rPr lang="en-US" altLang="zh-CN" dirty="0">
                <a:solidFill>
                  <a:schemeClr val="tx1"/>
                </a:solidFill>
              </a:rPr>
              <a:t>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067944" y="5013176"/>
            <a:ext cx="648072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H</a:t>
            </a:r>
            <a:r>
              <a:rPr lang="en-US" altLang="zh-CN" dirty="0">
                <a:solidFill>
                  <a:schemeClr val="tx1"/>
                </a:solidFill>
              </a:rPr>
              <a:t>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076056" y="5013176"/>
            <a:ext cx="432048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J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5580112" y="5013176"/>
            <a:ext cx="432048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3995936" y="6093296"/>
            <a:ext cx="432048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I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4499992" y="6093296"/>
            <a:ext cx="432048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6" idx="2"/>
            <a:endCxn id="9" idx="0"/>
          </p:cNvCxnSpPr>
          <p:nvPr/>
        </p:nvCxnSpPr>
        <p:spPr>
          <a:xfrm flipH="1">
            <a:off x="899592" y="2132856"/>
            <a:ext cx="504056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6" idx="2"/>
            <a:endCxn id="11" idx="0"/>
          </p:cNvCxnSpPr>
          <p:nvPr/>
        </p:nvCxnSpPr>
        <p:spPr>
          <a:xfrm>
            <a:off x="1403648" y="2132856"/>
            <a:ext cx="1872208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9" idx="2"/>
            <a:endCxn id="13" idx="0"/>
          </p:cNvCxnSpPr>
          <p:nvPr/>
        </p:nvCxnSpPr>
        <p:spPr>
          <a:xfrm flipH="1">
            <a:off x="251520" y="3212976"/>
            <a:ext cx="648072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9" idx="2"/>
            <a:endCxn id="15" idx="0"/>
          </p:cNvCxnSpPr>
          <p:nvPr/>
        </p:nvCxnSpPr>
        <p:spPr>
          <a:xfrm>
            <a:off x="899592" y="3212976"/>
            <a:ext cx="828092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1" idx="2"/>
            <a:endCxn id="14" idx="0"/>
          </p:cNvCxnSpPr>
          <p:nvPr/>
        </p:nvCxnSpPr>
        <p:spPr>
          <a:xfrm>
            <a:off x="3275856" y="3212976"/>
            <a:ext cx="864096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4" idx="2"/>
            <a:endCxn id="24" idx="0"/>
          </p:cNvCxnSpPr>
          <p:nvPr/>
        </p:nvCxnSpPr>
        <p:spPr>
          <a:xfrm flipH="1">
            <a:off x="3671900" y="4293096"/>
            <a:ext cx="468052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4" idx="2"/>
            <a:endCxn id="26" idx="0"/>
          </p:cNvCxnSpPr>
          <p:nvPr/>
        </p:nvCxnSpPr>
        <p:spPr>
          <a:xfrm>
            <a:off x="4139952" y="4293096"/>
            <a:ext cx="1152128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4" idx="2"/>
            <a:endCxn id="28" idx="0"/>
          </p:cNvCxnSpPr>
          <p:nvPr/>
        </p:nvCxnSpPr>
        <p:spPr>
          <a:xfrm>
            <a:off x="3671900" y="5445224"/>
            <a:ext cx="54006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5" idx="2"/>
            <a:endCxn id="22" idx="0"/>
          </p:cNvCxnSpPr>
          <p:nvPr/>
        </p:nvCxnSpPr>
        <p:spPr>
          <a:xfrm>
            <a:off x="1727684" y="4293096"/>
            <a:ext cx="468052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7092280" y="1700808"/>
            <a:ext cx="432048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6300192" y="2780928"/>
            <a:ext cx="432048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7812360" y="2780928"/>
            <a:ext cx="432048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5940152" y="3861048"/>
            <a:ext cx="432048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6660232" y="3861048"/>
            <a:ext cx="432048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8244408" y="3861048"/>
            <a:ext cx="432048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7020272" y="5013176"/>
            <a:ext cx="432048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7884368" y="5013176"/>
            <a:ext cx="432048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8676456" y="5013176"/>
            <a:ext cx="432048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8172400" y="6093296"/>
            <a:ext cx="432048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stCxn id="52" idx="2"/>
            <a:endCxn id="53" idx="0"/>
          </p:cNvCxnSpPr>
          <p:nvPr/>
        </p:nvCxnSpPr>
        <p:spPr>
          <a:xfrm flipH="1">
            <a:off x="6516216" y="2132856"/>
            <a:ext cx="792088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49" name="直接箭头连接符 2048"/>
          <p:cNvCxnSpPr>
            <a:stCxn id="52" idx="2"/>
            <a:endCxn id="54" idx="0"/>
          </p:cNvCxnSpPr>
          <p:nvPr/>
        </p:nvCxnSpPr>
        <p:spPr>
          <a:xfrm>
            <a:off x="7308304" y="2132856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52" name="直接箭头连接符 2051"/>
          <p:cNvCxnSpPr>
            <a:stCxn id="53" idx="2"/>
            <a:endCxn id="55" idx="0"/>
          </p:cNvCxnSpPr>
          <p:nvPr/>
        </p:nvCxnSpPr>
        <p:spPr>
          <a:xfrm flipH="1">
            <a:off x="6156176" y="3212976"/>
            <a:ext cx="36004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54" name="直接箭头连接符 2053"/>
          <p:cNvCxnSpPr>
            <a:stCxn id="53" idx="2"/>
            <a:endCxn id="56" idx="0"/>
          </p:cNvCxnSpPr>
          <p:nvPr/>
        </p:nvCxnSpPr>
        <p:spPr>
          <a:xfrm>
            <a:off x="6516216" y="3212976"/>
            <a:ext cx="36004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56" name="直接箭头连接符 2055"/>
          <p:cNvCxnSpPr>
            <a:stCxn id="54" idx="2"/>
            <a:endCxn id="57" idx="0"/>
          </p:cNvCxnSpPr>
          <p:nvPr/>
        </p:nvCxnSpPr>
        <p:spPr>
          <a:xfrm>
            <a:off x="8028384" y="3212976"/>
            <a:ext cx="432048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58" name="直接箭头连接符 2057"/>
          <p:cNvCxnSpPr>
            <a:stCxn id="56" idx="2"/>
            <a:endCxn id="58" idx="0"/>
          </p:cNvCxnSpPr>
          <p:nvPr/>
        </p:nvCxnSpPr>
        <p:spPr>
          <a:xfrm>
            <a:off x="6876256" y="4293096"/>
            <a:ext cx="360040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60" name="直接箭头连接符 2059"/>
          <p:cNvCxnSpPr>
            <a:stCxn id="57" idx="2"/>
            <a:endCxn id="60" idx="0"/>
          </p:cNvCxnSpPr>
          <p:nvPr/>
        </p:nvCxnSpPr>
        <p:spPr>
          <a:xfrm flipH="1">
            <a:off x="8100392" y="4293096"/>
            <a:ext cx="360040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62" name="直接箭头连接符 2061"/>
          <p:cNvCxnSpPr>
            <a:stCxn id="57" idx="2"/>
            <a:endCxn id="61" idx="0"/>
          </p:cNvCxnSpPr>
          <p:nvPr/>
        </p:nvCxnSpPr>
        <p:spPr>
          <a:xfrm>
            <a:off x="8460432" y="4293096"/>
            <a:ext cx="432048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64" name="直接箭头连接符 2063"/>
          <p:cNvCxnSpPr>
            <a:stCxn id="60" idx="2"/>
            <a:endCxn id="62" idx="0"/>
          </p:cNvCxnSpPr>
          <p:nvPr/>
        </p:nvCxnSpPr>
        <p:spPr>
          <a:xfrm>
            <a:off x="8100392" y="5445224"/>
            <a:ext cx="288032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378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6.</a:t>
            </a:r>
            <a:r>
              <a:rPr lang="zh-CN" altLang="en-US" sz="2800" dirty="0"/>
              <a:t>编写一个</a:t>
            </a:r>
            <a:r>
              <a:rPr lang="en-US" altLang="zh-CN" sz="2800" dirty="0"/>
              <a:t>Java</a:t>
            </a:r>
            <a:r>
              <a:rPr lang="zh-CN" altLang="en-US" sz="2800" dirty="0"/>
              <a:t>函数，输入后缀表达式，构造其二叉树表示。设每个操作符有一个或两个操作数。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dirty="0"/>
              <a:t>遍历表达式</a:t>
            </a:r>
            <a:endParaRPr lang="en-US" altLang="zh-CN" dirty="0"/>
          </a:p>
          <a:p>
            <a:pPr lvl="1">
              <a:buFont typeface="Wingdings" pitchFamily="2" charset="2"/>
              <a:buChar char="ü"/>
            </a:pPr>
            <a:r>
              <a:rPr lang="zh-CN" altLang="en-US" dirty="0"/>
              <a:t>若为操作数，将其构造成节点后入栈；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dirty="0"/>
              <a:t>若为一元操作符，弹出一个节点作为操作符的右</a:t>
            </a:r>
            <a:r>
              <a:rPr lang="en-US" altLang="zh-CN" dirty="0"/>
              <a:t>child</a:t>
            </a:r>
            <a:r>
              <a:rPr lang="zh-CN" altLang="en-US" dirty="0"/>
              <a:t>构造新节点，将新节点入栈；</a:t>
            </a:r>
            <a:endParaRPr lang="en-US" altLang="zh-CN" dirty="0"/>
          </a:p>
          <a:p>
            <a:pPr lvl="1">
              <a:buFont typeface="Wingdings" pitchFamily="2" charset="2"/>
              <a:buChar char="ü"/>
            </a:pPr>
            <a:r>
              <a:rPr lang="zh-CN" altLang="en-US" dirty="0"/>
              <a:t>若为二元操作数，弹出两个节点分别作为操作符的</a:t>
            </a:r>
            <a:r>
              <a:rPr lang="zh-CN" altLang="en-US" dirty="0">
                <a:solidFill>
                  <a:srgbClr val="FF0000"/>
                </a:solidFill>
              </a:rPr>
              <a:t>右</a:t>
            </a:r>
            <a:r>
              <a:rPr lang="zh-CN" altLang="en-US" dirty="0">
                <a:solidFill>
                  <a:srgbClr val="00B050"/>
                </a:solidFill>
              </a:rPr>
              <a:t>左</a:t>
            </a:r>
            <a:r>
              <a:rPr lang="en-US" altLang="zh-CN" dirty="0"/>
              <a:t>child</a:t>
            </a:r>
            <a:r>
              <a:rPr lang="zh-CN" altLang="en-US" dirty="0"/>
              <a:t>构造新的节点，将新节点入栈。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0713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08712"/>
          </a:xfrm>
        </p:spPr>
        <p:txBody>
          <a:bodyPr>
            <a:noAutofit/>
          </a:bodyPr>
          <a:lstStyle/>
          <a:p>
            <a:r>
              <a:rPr lang="en-US" altLang="zh-CN" sz="1600" dirty="0"/>
              <a:t>public static </a:t>
            </a:r>
            <a:r>
              <a:rPr lang="en-US" altLang="zh-CN" sz="1600" dirty="0" err="1"/>
              <a:t>BinaryNode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makeTreeFromPostfixExpression</a:t>
            </a:r>
            <a:r>
              <a:rPr lang="en-US" altLang="zh-CN" sz="1600" dirty="0"/>
              <a:t>(String expression) {</a:t>
            </a:r>
          </a:p>
          <a:p>
            <a:r>
              <a:rPr lang="en-US" altLang="zh-CN" sz="1600" dirty="0"/>
              <a:t>	Stack stack = new Stack ();</a:t>
            </a:r>
          </a:p>
          <a:p>
            <a:r>
              <a:rPr lang="en-US" altLang="zh-CN" sz="1600" dirty="0"/>
              <a:t>	expression = </a:t>
            </a:r>
            <a:r>
              <a:rPr lang="en-US" altLang="zh-CN" sz="1600" dirty="0" err="1"/>
              <a:t>expression.replaceAll</a:t>
            </a:r>
            <a:r>
              <a:rPr lang="en-US" altLang="zh-CN" sz="1600" dirty="0"/>
              <a:t>(" ", "");</a:t>
            </a:r>
          </a:p>
          <a:p>
            <a:r>
              <a:rPr lang="en-US" altLang="zh-CN" sz="1600" dirty="0"/>
              <a:t>	for 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</a:t>
            </a:r>
            <a:r>
              <a:rPr lang="en-US" altLang="zh-CN" sz="1600" dirty="0" err="1"/>
              <a:t>expression.length</a:t>
            </a:r>
            <a:r>
              <a:rPr lang="en-US" altLang="zh-CN" sz="1600" dirty="0"/>
              <a:t>(); ++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 {</a:t>
            </a:r>
          </a:p>
          <a:p>
            <a:r>
              <a:rPr lang="en-US" altLang="zh-CN" sz="1600" dirty="0"/>
              <a:t>		char </a:t>
            </a:r>
            <a:r>
              <a:rPr lang="en-US" altLang="zh-CN" sz="1600" dirty="0" err="1"/>
              <a:t>ch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expression.charAt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		switch (</a:t>
            </a:r>
            <a:r>
              <a:rPr lang="en-US" altLang="zh-CN" sz="1600" dirty="0" err="1"/>
              <a:t>ch</a:t>
            </a:r>
            <a:r>
              <a:rPr lang="en-US" altLang="zh-CN" sz="1600" dirty="0"/>
              <a:t>) {</a:t>
            </a:r>
          </a:p>
          <a:p>
            <a:r>
              <a:rPr lang="en-US" altLang="zh-CN" sz="1600" dirty="0"/>
              <a:t>		case '+': case '-': case '*': case '/': case '^':</a:t>
            </a:r>
          </a:p>
          <a:p>
            <a:r>
              <a:rPr lang="en-US" altLang="zh-CN" sz="1600" dirty="0"/>
              <a:t>			</a:t>
            </a:r>
            <a:r>
              <a:rPr lang="en-US" altLang="zh-CN" sz="1600" dirty="0" err="1"/>
              <a:t>BinaryNode</a:t>
            </a:r>
            <a:r>
              <a:rPr lang="en-US" altLang="zh-CN" sz="1600" dirty="0"/>
              <a:t> right = (</a:t>
            </a:r>
            <a:r>
              <a:rPr lang="en-US" altLang="zh-CN" sz="1600" dirty="0" err="1"/>
              <a:t>BinaryNode</a:t>
            </a:r>
            <a:r>
              <a:rPr lang="en-US" altLang="zh-CN" sz="1600" dirty="0"/>
              <a:t>) </a:t>
            </a:r>
            <a:r>
              <a:rPr lang="en-US" altLang="zh-CN" sz="1600" dirty="0" err="1"/>
              <a:t>stack.pop</a:t>
            </a:r>
            <a:r>
              <a:rPr lang="en-US" altLang="zh-CN" sz="1600" dirty="0"/>
              <a:t>();</a:t>
            </a:r>
          </a:p>
          <a:p>
            <a:r>
              <a:rPr lang="en-US" altLang="zh-CN" sz="1600" dirty="0"/>
              <a:t>			</a:t>
            </a:r>
            <a:r>
              <a:rPr lang="en-US" altLang="zh-CN" sz="1600" dirty="0" err="1"/>
              <a:t>BinaryNode</a:t>
            </a:r>
            <a:r>
              <a:rPr lang="en-US" altLang="zh-CN" sz="1600" dirty="0"/>
              <a:t> left = (</a:t>
            </a:r>
            <a:r>
              <a:rPr lang="en-US" altLang="zh-CN" sz="1600" dirty="0" err="1"/>
              <a:t>BinaryNode</a:t>
            </a:r>
            <a:r>
              <a:rPr lang="en-US" altLang="zh-CN" sz="1600" dirty="0"/>
              <a:t>) </a:t>
            </a:r>
            <a:r>
              <a:rPr lang="en-US" altLang="zh-CN" sz="1600" dirty="0" err="1"/>
              <a:t>stack.pop</a:t>
            </a:r>
            <a:r>
              <a:rPr lang="en-US" altLang="zh-CN" sz="1600" dirty="0"/>
              <a:t>();</a:t>
            </a:r>
          </a:p>
          <a:p>
            <a:r>
              <a:rPr lang="en-US" altLang="zh-CN" sz="1600" dirty="0"/>
              <a:t>			</a:t>
            </a:r>
            <a:r>
              <a:rPr lang="en-US" altLang="zh-CN" sz="1600" dirty="0" err="1"/>
              <a:t>stack.push</a:t>
            </a:r>
            <a:r>
              <a:rPr lang="en-US" altLang="zh-CN" sz="1600" dirty="0"/>
              <a:t>(new </a:t>
            </a:r>
            <a:r>
              <a:rPr lang="en-US" altLang="zh-CN" sz="1600" dirty="0" err="1"/>
              <a:t>BinaryNode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ch</a:t>
            </a:r>
            <a:r>
              <a:rPr lang="en-US" altLang="zh-CN" sz="1600" dirty="0"/>
              <a:t>, left, right));</a:t>
            </a:r>
          </a:p>
          <a:p>
            <a:r>
              <a:rPr lang="en-US" altLang="zh-CN" sz="1600" dirty="0"/>
              <a:t>			break;</a:t>
            </a:r>
          </a:p>
          <a:p>
            <a:r>
              <a:rPr lang="en-US" altLang="zh-CN" sz="1600" dirty="0"/>
              <a:t>		case '~':</a:t>
            </a:r>
          </a:p>
          <a:p>
            <a:r>
              <a:rPr lang="en-US" altLang="zh-CN" sz="1600" dirty="0"/>
              <a:t>			</a:t>
            </a:r>
            <a:r>
              <a:rPr lang="en-US" altLang="zh-CN" sz="1600" dirty="0" err="1"/>
              <a:t>BinaryNode</a:t>
            </a:r>
            <a:r>
              <a:rPr lang="en-US" altLang="zh-CN" sz="1600" dirty="0"/>
              <a:t> node = (</a:t>
            </a:r>
            <a:r>
              <a:rPr lang="en-US" altLang="zh-CN" sz="1600" dirty="0" err="1"/>
              <a:t>BinaryNode</a:t>
            </a:r>
            <a:r>
              <a:rPr lang="en-US" altLang="zh-CN" sz="1600" dirty="0"/>
              <a:t>) </a:t>
            </a:r>
            <a:r>
              <a:rPr lang="en-US" altLang="zh-CN" sz="1600" dirty="0" err="1"/>
              <a:t>stack.pop</a:t>
            </a:r>
            <a:r>
              <a:rPr lang="en-US" altLang="zh-CN" sz="1600" dirty="0"/>
              <a:t>();</a:t>
            </a:r>
          </a:p>
          <a:p>
            <a:r>
              <a:rPr lang="en-US" altLang="zh-CN" sz="1600" dirty="0"/>
              <a:t>			</a:t>
            </a:r>
            <a:r>
              <a:rPr lang="en-US" altLang="zh-CN" sz="1600" dirty="0" err="1"/>
              <a:t>stack.push</a:t>
            </a:r>
            <a:r>
              <a:rPr lang="en-US" altLang="zh-CN" sz="1600" dirty="0"/>
              <a:t>(new </a:t>
            </a:r>
            <a:r>
              <a:rPr lang="en-US" altLang="zh-CN" sz="1600" dirty="0" err="1"/>
              <a:t>BinaryNode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ch</a:t>
            </a:r>
            <a:r>
              <a:rPr lang="en-US" altLang="zh-CN" sz="1600" dirty="0"/>
              <a:t>, null, node));</a:t>
            </a:r>
          </a:p>
          <a:p>
            <a:r>
              <a:rPr lang="en-US" altLang="zh-CN" sz="1600" dirty="0"/>
              <a:t>			break;</a:t>
            </a:r>
          </a:p>
          <a:p>
            <a:r>
              <a:rPr lang="en-US" altLang="zh-CN" sz="1600" dirty="0"/>
              <a:t>		default:</a:t>
            </a:r>
          </a:p>
          <a:p>
            <a:r>
              <a:rPr lang="en-US" altLang="zh-CN" sz="1600" dirty="0"/>
              <a:t>			</a:t>
            </a:r>
            <a:r>
              <a:rPr lang="en-US" altLang="zh-CN" sz="1600" dirty="0" err="1"/>
              <a:t>stack.push</a:t>
            </a:r>
            <a:r>
              <a:rPr lang="en-US" altLang="zh-CN" sz="1600" dirty="0"/>
              <a:t>(new </a:t>
            </a:r>
            <a:r>
              <a:rPr lang="en-US" altLang="zh-CN" sz="1600" dirty="0" err="1"/>
              <a:t>BinaryNode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ch</a:t>
            </a:r>
            <a:r>
              <a:rPr lang="en-US" altLang="zh-CN" sz="1600" dirty="0"/>
              <a:t>, null, null));</a:t>
            </a:r>
          </a:p>
          <a:p>
            <a:r>
              <a:rPr lang="en-US" altLang="zh-CN" sz="1600" dirty="0"/>
              <a:t>			break;</a:t>
            </a:r>
          </a:p>
          <a:p>
            <a:r>
              <a:rPr lang="en-US" altLang="zh-CN" sz="1600" dirty="0"/>
              <a:t>		}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	return (</a:t>
            </a:r>
            <a:r>
              <a:rPr lang="en-US" altLang="zh-CN" sz="1600" dirty="0" err="1"/>
              <a:t>BinaryNode</a:t>
            </a:r>
            <a:r>
              <a:rPr lang="en-US" altLang="zh-CN" sz="1600" dirty="0"/>
              <a:t>) </a:t>
            </a:r>
            <a:r>
              <a:rPr lang="en-US" altLang="zh-CN" sz="1600" dirty="0" err="1"/>
              <a:t>stack.pop</a:t>
            </a:r>
            <a:r>
              <a:rPr lang="en-US" altLang="zh-CN" sz="1600" dirty="0"/>
              <a:t>();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30348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7.</a:t>
            </a:r>
            <a:r>
              <a:rPr lang="zh-CN" altLang="en-US" sz="2800" dirty="0"/>
              <a:t>给定权值</a:t>
            </a:r>
            <a:r>
              <a:rPr lang="en-US" altLang="zh-CN" sz="2800" dirty="0"/>
              <a:t>{15,03,14,02,06,09,16,17},</a:t>
            </a:r>
            <a:r>
              <a:rPr lang="zh-CN" altLang="en-US" sz="2800" dirty="0"/>
              <a:t>构造相应的霍夫曼树，并计算它的带权外路径长度。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472100" y="5661248"/>
            <a:ext cx="46805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192180" y="5661248"/>
            <a:ext cx="46805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796136" y="4797152"/>
            <a:ext cx="468052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516216" y="4797152"/>
            <a:ext cx="46805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066166" y="3933056"/>
            <a:ext cx="59406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292080" y="3933056"/>
            <a:ext cx="46805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688124" y="3068960"/>
            <a:ext cx="59406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7218294" y="3933056"/>
            <a:ext cx="59406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8154398" y="3933056"/>
            <a:ext cx="59406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7668344" y="2996952"/>
            <a:ext cx="59406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29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131840" y="2996952"/>
            <a:ext cx="59406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3797914" y="2996952"/>
            <a:ext cx="59406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3437874" y="2132856"/>
            <a:ext cx="59406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33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6534218" y="2132856"/>
            <a:ext cx="59406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49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4932040" y="1340768"/>
            <a:ext cx="59406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82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6" idx="2"/>
            <a:endCxn id="4" idx="0"/>
          </p:cNvCxnSpPr>
          <p:nvPr/>
        </p:nvCxnSpPr>
        <p:spPr>
          <a:xfrm flipH="1">
            <a:off x="5706126" y="5229200"/>
            <a:ext cx="324036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2"/>
            <a:endCxn id="5" idx="0"/>
          </p:cNvCxnSpPr>
          <p:nvPr/>
        </p:nvCxnSpPr>
        <p:spPr>
          <a:xfrm>
            <a:off x="6030162" y="5229200"/>
            <a:ext cx="396044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2"/>
            <a:endCxn id="7" idx="0"/>
          </p:cNvCxnSpPr>
          <p:nvPr/>
        </p:nvCxnSpPr>
        <p:spPr>
          <a:xfrm>
            <a:off x="6363199" y="4365104"/>
            <a:ext cx="387043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2"/>
            <a:endCxn id="6" idx="0"/>
          </p:cNvCxnSpPr>
          <p:nvPr/>
        </p:nvCxnSpPr>
        <p:spPr>
          <a:xfrm flipH="1">
            <a:off x="6030162" y="4365104"/>
            <a:ext cx="333037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0" idx="2"/>
            <a:endCxn id="9" idx="0"/>
          </p:cNvCxnSpPr>
          <p:nvPr/>
        </p:nvCxnSpPr>
        <p:spPr>
          <a:xfrm flipH="1">
            <a:off x="5526106" y="3501008"/>
            <a:ext cx="459051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0" idx="2"/>
            <a:endCxn id="8" idx="0"/>
          </p:cNvCxnSpPr>
          <p:nvPr/>
        </p:nvCxnSpPr>
        <p:spPr>
          <a:xfrm>
            <a:off x="5985157" y="3501008"/>
            <a:ext cx="378042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4" idx="2"/>
            <a:endCxn id="12" idx="0"/>
          </p:cNvCxnSpPr>
          <p:nvPr/>
        </p:nvCxnSpPr>
        <p:spPr>
          <a:xfrm flipH="1">
            <a:off x="7515327" y="3429000"/>
            <a:ext cx="45005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4" idx="2"/>
            <a:endCxn id="13" idx="0"/>
          </p:cNvCxnSpPr>
          <p:nvPr/>
        </p:nvCxnSpPr>
        <p:spPr>
          <a:xfrm>
            <a:off x="7965377" y="3429000"/>
            <a:ext cx="486054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7" idx="2"/>
            <a:endCxn id="15" idx="0"/>
          </p:cNvCxnSpPr>
          <p:nvPr/>
        </p:nvCxnSpPr>
        <p:spPr>
          <a:xfrm flipH="1">
            <a:off x="3428873" y="2564904"/>
            <a:ext cx="306034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7" idx="2"/>
            <a:endCxn id="16" idx="0"/>
          </p:cNvCxnSpPr>
          <p:nvPr/>
        </p:nvCxnSpPr>
        <p:spPr>
          <a:xfrm>
            <a:off x="3734907" y="2564904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8" idx="2"/>
            <a:endCxn id="10" idx="0"/>
          </p:cNvCxnSpPr>
          <p:nvPr/>
        </p:nvCxnSpPr>
        <p:spPr>
          <a:xfrm flipH="1">
            <a:off x="5985157" y="2564904"/>
            <a:ext cx="846094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8" idx="2"/>
            <a:endCxn id="14" idx="0"/>
          </p:cNvCxnSpPr>
          <p:nvPr/>
        </p:nvCxnSpPr>
        <p:spPr>
          <a:xfrm>
            <a:off x="6831251" y="2564904"/>
            <a:ext cx="1134126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9" idx="2"/>
          </p:cNvCxnSpPr>
          <p:nvPr/>
        </p:nvCxnSpPr>
        <p:spPr>
          <a:xfrm flipH="1">
            <a:off x="3626895" y="1772816"/>
            <a:ext cx="1602178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9" idx="2"/>
            <a:endCxn id="18" idx="0"/>
          </p:cNvCxnSpPr>
          <p:nvPr/>
        </p:nvCxnSpPr>
        <p:spPr>
          <a:xfrm>
            <a:off x="5229073" y="1772816"/>
            <a:ext cx="1602178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395536" y="1556792"/>
            <a:ext cx="2232248" cy="2520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2 3 6 9 14 15 16 17</a:t>
            </a:r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395536" y="2196154"/>
            <a:ext cx="2232248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5 6 9 14 15 16 17</a:t>
            </a:r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899592" y="1962128"/>
            <a:ext cx="1224136" cy="2340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2 + 3 -&gt; 5</a:t>
            </a:r>
            <a:endParaRPr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827584" y="2682208"/>
            <a:ext cx="1368152" cy="2340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5 + 6 -&gt; 11</a:t>
            </a:r>
            <a:endParaRPr lang="zh-CN" alt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395536" y="2916234"/>
            <a:ext cx="2232248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9 11 14 15 16 17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719572" y="3402288"/>
            <a:ext cx="1584176" cy="2340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9 + 11 -&gt; 20</a:t>
            </a:r>
            <a:endParaRPr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395536" y="3636314"/>
            <a:ext cx="2232248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14 15 16 17 20</a:t>
            </a:r>
            <a:endParaRPr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719572" y="4122368"/>
            <a:ext cx="1584176" cy="2340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14 + 15 -&gt; 29</a:t>
            </a:r>
            <a:endParaRPr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395536" y="4356394"/>
            <a:ext cx="2232248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16 17 20 29</a:t>
            </a:r>
            <a:endParaRPr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719572" y="4842448"/>
            <a:ext cx="1584176" cy="2340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16 + 17 -&gt; 33</a:t>
            </a:r>
            <a:endParaRPr lang="zh-CN" altLang="en-US" dirty="0"/>
          </a:p>
        </p:txBody>
      </p:sp>
      <p:sp>
        <p:nvSpPr>
          <p:cNvPr id="59" name="圆角矩形 58"/>
          <p:cNvSpPr/>
          <p:nvPr/>
        </p:nvSpPr>
        <p:spPr>
          <a:xfrm>
            <a:off x="395536" y="5076474"/>
            <a:ext cx="2232248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20 29 33</a:t>
            </a:r>
            <a:endParaRPr lang="zh-CN" altLang="en-US" dirty="0"/>
          </a:p>
        </p:txBody>
      </p:sp>
      <p:sp>
        <p:nvSpPr>
          <p:cNvPr id="60" name="圆角矩形 59"/>
          <p:cNvSpPr/>
          <p:nvPr/>
        </p:nvSpPr>
        <p:spPr>
          <a:xfrm>
            <a:off x="719572" y="5490520"/>
            <a:ext cx="1584176" cy="2340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20 + 29 -&gt; 49</a:t>
            </a:r>
            <a:endParaRPr lang="zh-CN" altLang="en-US" dirty="0"/>
          </a:p>
        </p:txBody>
      </p:sp>
      <p:sp>
        <p:nvSpPr>
          <p:cNvPr id="61" name="圆角矩形 60"/>
          <p:cNvSpPr/>
          <p:nvPr/>
        </p:nvSpPr>
        <p:spPr>
          <a:xfrm>
            <a:off x="395536" y="5706544"/>
            <a:ext cx="2232248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33 49</a:t>
            </a:r>
            <a:endParaRPr lang="zh-CN" altLang="en-US" dirty="0"/>
          </a:p>
        </p:txBody>
      </p:sp>
      <p:sp>
        <p:nvSpPr>
          <p:cNvPr id="63" name="圆角矩形 62"/>
          <p:cNvSpPr/>
          <p:nvPr/>
        </p:nvSpPr>
        <p:spPr>
          <a:xfrm>
            <a:off x="395536" y="6381328"/>
            <a:ext cx="8496944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带权外路径长度：</a:t>
            </a:r>
            <a:r>
              <a:rPr lang="en-US" altLang="zh-CN" dirty="0"/>
              <a:t>2 * 5 + 3 * 5 + 6 * 4 + 9 * 3 + 14 * 3 + 15 </a:t>
            </a:r>
            <a:r>
              <a:rPr lang="zh-CN" altLang="en-US" dirty="0"/>
              <a:t>* </a:t>
            </a:r>
            <a:r>
              <a:rPr lang="en-US" altLang="zh-CN" dirty="0"/>
              <a:t>3 + 16 </a:t>
            </a:r>
            <a:r>
              <a:rPr lang="zh-CN" altLang="en-US" dirty="0"/>
              <a:t>* </a:t>
            </a:r>
            <a:r>
              <a:rPr lang="en-US" altLang="zh-CN" dirty="0"/>
              <a:t>2 + 17 </a:t>
            </a:r>
            <a:r>
              <a:rPr lang="zh-CN" altLang="en-US" dirty="0"/>
              <a:t>* </a:t>
            </a:r>
            <a:r>
              <a:rPr lang="en-US" altLang="zh-CN" dirty="0"/>
              <a:t>2 = 229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290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8.c1,c2,c3,c4,c5,c6,c7,c8</a:t>
            </a:r>
            <a:r>
              <a:rPr lang="zh-CN" altLang="en-US" sz="2800" dirty="0"/>
              <a:t>这八个字母的出现频率分别</a:t>
            </a:r>
            <a:r>
              <a:rPr lang="en-US" altLang="zh-CN" sz="2800" dirty="0"/>
              <a:t>{5,25,3,6,10,11,36,4}</a:t>
            </a:r>
            <a:r>
              <a:rPr lang="zh-CN" altLang="en-US" sz="2800" dirty="0"/>
              <a:t>为这八个字母设计不等长的</a:t>
            </a:r>
            <a:r>
              <a:rPr lang="en-US" altLang="zh-CN" sz="2800" dirty="0"/>
              <a:t>Huffman</a:t>
            </a:r>
            <a:r>
              <a:rPr lang="zh-CN" altLang="en-US" sz="2800" dirty="0"/>
              <a:t>编码</a:t>
            </a:r>
            <a:r>
              <a:rPr lang="en-US" altLang="zh-CN" sz="2800" dirty="0"/>
              <a:t>,</a:t>
            </a:r>
            <a:r>
              <a:rPr lang="zh-CN" altLang="en-US" sz="2800" dirty="0"/>
              <a:t>并给出该电文的总码数。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95536" y="1484784"/>
            <a:ext cx="2232248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3 4 5 6 10 11 25 36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17594" y="1844824"/>
            <a:ext cx="1188132" cy="2880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3 + 4 -&gt; 7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95536" y="2132856"/>
            <a:ext cx="2232248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5 6 7 10 11 25 36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872589" y="2492896"/>
            <a:ext cx="1278142" cy="2880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5 + 6 -&gt; 11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95536" y="2780928"/>
            <a:ext cx="2232248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7 10 </a:t>
            </a:r>
            <a:r>
              <a:rPr lang="en-US" altLang="zh-CN" dirty="0">
                <a:solidFill>
                  <a:schemeClr val="tx1"/>
                </a:solidFill>
              </a:rPr>
              <a:t>11</a:t>
            </a:r>
            <a:r>
              <a:rPr lang="en-US" altLang="zh-CN" dirty="0"/>
              <a:t> 11 25 36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78078" y="3140968"/>
            <a:ext cx="1467163" cy="2880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7 + 10 -&gt; 17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95536" y="3429000"/>
            <a:ext cx="2232248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11</a:t>
            </a:r>
            <a:r>
              <a:rPr lang="en-US" altLang="zh-CN" dirty="0"/>
              <a:t> 11 17 25 36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94819" y="3789040"/>
            <a:ext cx="1633682" cy="2880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11</a:t>
            </a:r>
            <a:r>
              <a:rPr lang="en-US" altLang="zh-CN" dirty="0"/>
              <a:t> + 11 -&gt; 22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95536" y="4077072"/>
            <a:ext cx="2232248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17 22 25 36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694819" y="4437112"/>
            <a:ext cx="1633682" cy="2880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17 + 22 -&gt; 39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95536" y="4725144"/>
            <a:ext cx="2232248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25 36 39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694819" y="5085184"/>
            <a:ext cx="1633682" cy="2880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25+ 36-&gt; 61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395536" y="5445224"/>
            <a:ext cx="2232248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39 61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6406742" y="4869160"/>
            <a:ext cx="46805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7104172" y="4869160"/>
            <a:ext cx="46805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3216845" y="3933056"/>
            <a:ext cx="468052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3627755" y="3046832"/>
            <a:ext cx="59406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5506930" y="3933056"/>
            <a:ext cx="59406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4066482" y="3933056"/>
            <a:ext cx="59406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6072615" y="3046832"/>
            <a:ext cx="59406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22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7518608" y="3068960"/>
            <a:ext cx="59406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25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7967903" y="2204864"/>
            <a:ext cx="59406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61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4912864" y="2204864"/>
            <a:ext cx="59406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39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6228184" y="1484784"/>
            <a:ext cx="762385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2914354" y="4869160"/>
            <a:ext cx="46805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3598430" y="4869160"/>
            <a:ext cx="46805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6648926" y="3933056"/>
            <a:ext cx="59406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8370422" y="3068960"/>
            <a:ext cx="59406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36</a:t>
            </a:r>
            <a:endParaRPr lang="zh-CN" altLang="en-US" dirty="0"/>
          </a:p>
        </p:txBody>
      </p:sp>
      <p:cxnSp>
        <p:nvCxnSpPr>
          <p:cNvPr id="56" name="直接箭头连接符 55"/>
          <p:cNvCxnSpPr>
            <a:stCxn id="21" idx="2"/>
            <a:endCxn id="47" idx="0"/>
          </p:cNvCxnSpPr>
          <p:nvPr/>
        </p:nvCxnSpPr>
        <p:spPr>
          <a:xfrm flipH="1">
            <a:off x="3148380" y="4365104"/>
            <a:ext cx="302491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1" idx="2"/>
            <a:endCxn id="48" idx="0"/>
          </p:cNvCxnSpPr>
          <p:nvPr/>
        </p:nvCxnSpPr>
        <p:spPr>
          <a:xfrm>
            <a:off x="3450871" y="4365104"/>
            <a:ext cx="381585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49" idx="2"/>
            <a:endCxn id="19" idx="0"/>
          </p:cNvCxnSpPr>
          <p:nvPr/>
        </p:nvCxnSpPr>
        <p:spPr>
          <a:xfrm flipH="1">
            <a:off x="6640768" y="4365104"/>
            <a:ext cx="305191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9" idx="2"/>
            <a:endCxn id="20" idx="0"/>
          </p:cNvCxnSpPr>
          <p:nvPr/>
        </p:nvCxnSpPr>
        <p:spPr>
          <a:xfrm>
            <a:off x="6945959" y="4365104"/>
            <a:ext cx="392239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23" idx="2"/>
            <a:endCxn id="27" idx="0"/>
          </p:cNvCxnSpPr>
          <p:nvPr/>
        </p:nvCxnSpPr>
        <p:spPr>
          <a:xfrm>
            <a:off x="3924788" y="3478880"/>
            <a:ext cx="438727" cy="45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23" idx="2"/>
            <a:endCxn id="21" idx="0"/>
          </p:cNvCxnSpPr>
          <p:nvPr/>
        </p:nvCxnSpPr>
        <p:spPr>
          <a:xfrm flipH="1">
            <a:off x="3450871" y="3478880"/>
            <a:ext cx="473917" cy="45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28" idx="2"/>
            <a:endCxn id="26" idx="0"/>
          </p:cNvCxnSpPr>
          <p:nvPr/>
        </p:nvCxnSpPr>
        <p:spPr>
          <a:xfrm flipH="1">
            <a:off x="5803963" y="3478880"/>
            <a:ext cx="565685" cy="45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28" idx="2"/>
            <a:endCxn id="49" idx="0"/>
          </p:cNvCxnSpPr>
          <p:nvPr/>
        </p:nvCxnSpPr>
        <p:spPr>
          <a:xfrm>
            <a:off x="6369648" y="3478880"/>
            <a:ext cx="576311" cy="45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30" idx="2"/>
            <a:endCxn id="29" idx="0"/>
          </p:cNvCxnSpPr>
          <p:nvPr/>
        </p:nvCxnSpPr>
        <p:spPr>
          <a:xfrm flipH="1">
            <a:off x="7815641" y="2636912"/>
            <a:ext cx="449295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30" idx="2"/>
            <a:endCxn id="54" idx="0"/>
          </p:cNvCxnSpPr>
          <p:nvPr/>
        </p:nvCxnSpPr>
        <p:spPr>
          <a:xfrm>
            <a:off x="8264936" y="2636912"/>
            <a:ext cx="402519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31" idx="2"/>
            <a:endCxn id="23" idx="0"/>
          </p:cNvCxnSpPr>
          <p:nvPr/>
        </p:nvCxnSpPr>
        <p:spPr>
          <a:xfrm flipH="1">
            <a:off x="3924788" y="2636912"/>
            <a:ext cx="1285109" cy="409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31" idx="2"/>
            <a:endCxn id="28" idx="0"/>
          </p:cNvCxnSpPr>
          <p:nvPr/>
        </p:nvCxnSpPr>
        <p:spPr>
          <a:xfrm>
            <a:off x="5209897" y="2636912"/>
            <a:ext cx="1159751" cy="409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32" idx="2"/>
            <a:endCxn id="31" idx="0"/>
          </p:cNvCxnSpPr>
          <p:nvPr/>
        </p:nvCxnSpPr>
        <p:spPr>
          <a:xfrm flipH="1">
            <a:off x="5209897" y="1916832"/>
            <a:ext cx="139948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32" idx="2"/>
            <a:endCxn id="30" idx="0"/>
          </p:cNvCxnSpPr>
          <p:nvPr/>
        </p:nvCxnSpPr>
        <p:spPr>
          <a:xfrm>
            <a:off x="6609377" y="1916832"/>
            <a:ext cx="1655559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圆角矩形 82"/>
          <p:cNvSpPr/>
          <p:nvPr/>
        </p:nvSpPr>
        <p:spPr>
          <a:xfrm>
            <a:off x="6442746" y="5298511"/>
            <a:ext cx="468052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c1</a:t>
            </a:r>
            <a:endParaRPr lang="zh-CN" altLang="en-US" dirty="0"/>
          </a:p>
        </p:txBody>
      </p:sp>
      <p:sp>
        <p:nvSpPr>
          <p:cNvPr id="84" name="圆角矩形 83"/>
          <p:cNvSpPr/>
          <p:nvPr/>
        </p:nvSpPr>
        <p:spPr>
          <a:xfrm>
            <a:off x="7608618" y="3501008"/>
            <a:ext cx="468052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c2</a:t>
            </a:r>
            <a:endParaRPr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2915094" y="5298511"/>
            <a:ext cx="468052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c3</a:t>
            </a:r>
            <a:endParaRPr lang="zh-CN" altLang="en-US" dirty="0"/>
          </a:p>
        </p:txBody>
      </p:sp>
      <p:sp>
        <p:nvSpPr>
          <p:cNvPr id="86" name="圆角矩形 85"/>
          <p:cNvSpPr/>
          <p:nvPr/>
        </p:nvSpPr>
        <p:spPr>
          <a:xfrm>
            <a:off x="7105534" y="5301208"/>
            <a:ext cx="468052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c4</a:t>
            </a:r>
            <a:endParaRPr lang="zh-CN" altLang="en-US" dirty="0"/>
          </a:p>
        </p:txBody>
      </p:sp>
      <p:sp>
        <p:nvSpPr>
          <p:cNvPr id="87" name="圆角矩形 86"/>
          <p:cNvSpPr/>
          <p:nvPr/>
        </p:nvSpPr>
        <p:spPr>
          <a:xfrm>
            <a:off x="4131552" y="4365104"/>
            <a:ext cx="468052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c5</a:t>
            </a:r>
            <a:endParaRPr lang="zh-CN" altLang="en-US" dirty="0"/>
          </a:p>
        </p:txBody>
      </p:sp>
      <p:sp>
        <p:nvSpPr>
          <p:cNvPr id="88" name="圆角矩形 87"/>
          <p:cNvSpPr/>
          <p:nvPr/>
        </p:nvSpPr>
        <p:spPr>
          <a:xfrm>
            <a:off x="5574314" y="4365104"/>
            <a:ext cx="468052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c6</a:t>
            </a:r>
            <a:endParaRPr lang="zh-CN" altLang="en-US" dirty="0"/>
          </a:p>
        </p:txBody>
      </p:sp>
      <p:sp>
        <p:nvSpPr>
          <p:cNvPr id="89" name="圆角矩形 88"/>
          <p:cNvSpPr/>
          <p:nvPr/>
        </p:nvSpPr>
        <p:spPr>
          <a:xfrm>
            <a:off x="8433429" y="3489944"/>
            <a:ext cx="468052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c7</a:t>
            </a:r>
            <a:endParaRPr lang="zh-CN" altLang="en-US" dirty="0"/>
          </a:p>
        </p:txBody>
      </p:sp>
      <p:sp>
        <p:nvSpPr>
          <p:cNvPr id="90" name="圆角矩形 89"/>
          <p:cNvSpPr/>
          <p:nvPr/>
        </p:nvSpPr>
        <p:spPr>
          <a:xfrm>
            <a:off x="3598430" y="5311265"/>
            <a:ext cx="468052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c8</a:t>
            </a:r>
            <a:endParaRPr lang="zh-CN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808340" y="19888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366631" y="24865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3390263" y="34197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2973314" y="4469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5790142" y="3460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548894" y="44307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7763764" y="26257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7450858" y="19917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5722942" y="25515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4188953" y="34571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611627" y="44196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3053" y="3489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7086539" y="4414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8511002" y="2632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5" name="圆角矩形 104"/>
          <p:cNvSpPr/>
          <p:nvPr/>
        </p:nvSpPr>
        <p:spPr>
          <a:xfrm>
            <a:off x="971600" y="5877272"/>
            <a:ext cx="7106141" cy="4046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c1:0110   c2:10   c3:0010   c4:0111   c5:000   c6:010   c7:11   c8:0011</a:t>
            </a:r>
            <a:endParaRPr lang="zh-CN" altLang="en-US" dirty="0"/>
          </a:p>
        </p:txBody>
      </p:sp>
      <p:sp>
        <p:nvSpPr>
          <p:cNvPr id="69" name="圆角矩形 68"/>
          <p:cNvSpPr/>
          <p:nvPr/>
        </p:nvSpPr>
        <p:spPr>
          <a:xfrm>
            <a:off x="251520" y="6381328"/>
            <a:ext cx="8637679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总码数即带权外路径长度：</a:t>
            </a:r>
            <a:r>
              <a:rPr lang="en-US" altLang="zh-CN" dirty="0"/>
              <a:t>4*5 + 2*25 + 4*3 + 4*6 + 3*10 + 3*11 + 2*36 + 4*4 = 257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899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设计思想</a:t>
            </a:r>
            <a:endParaRPr lang="en-US" altLang="zh-CN" dirty="0"/>
          </a:p>
          <a:p>
            <a:r>
              <a:rPr lang="zh-CN" altLang="en-US" dirty="0"/>
              <a:t>可以将这个问题看做是把数组</a:t>
            </a:r>
            <a:r>
              <a:rPr lang="en-US" altLang="zh-CN" dirty="0" err="1"/>
              <a:t>ab</a:t>
            </a:r>
            <a:r>
              <a:rPr lang="zh-CN" altLang="en-US" dirty="0"/>
              <a:t>转换成数组</a:t>
            </a:r>
            <a:r>
              <a:rPr lang="en-US" altLang="zh-CN" dirty="0" err="1"/>
              <a:t>ba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代表数组的前</a:t>
            </a:r>
            <a:r>
              <a:rPr lang="en-US" altLang="zh-CN" dirty="0"/>
              <a:t>p</a:t>
            </a:r>
            <a:r>
              <a:rPr lang="zh-CN" altLang="en-US" dirty="0"/>
              <a:t>个元素，</a:t>
            </a:r>
            <a:r>
              <a:rPr lang="en-US" altLang="zh-CN" dirty="0"/>
              <a:t>b</a:t>
            </a:r>
            <a:r>
              <a:rPr lang="zh-CN" altLang="en-US" dirty="0"/>
              <a:t>代表数组中余下的</a:t>
            </a:r>
            <a:r>
              <a:rPr lang="en-US" altLang="zh-CN" dirty="0"/>
              <a:t>n-p</a:t>
            </a:r>
            <a:r>
              <a:rPr lang="zh-CN" altLang="en-US" dirty="0"/>
              <a:t>个元素）。先将</a:t>
            </a:r>
            <a:r>
              <a:rPr lang="en-US" altLang="zh-CN" dirty="0"/>
              <a:t>a</a:t>
            </a:r>
            <a:r>
              <a:rPr lang="zh-CN" altLang="en-US" dirty="0"/>
              <a:t>逆置得到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r>
              <a:rPr lang="en-US" altLang="zh-CN" dirty="0"/>
              <a:t>b</a:t>
            </a:r>
            <a:r>
              <a:rPr lang="zh-CN" altLang="en-US" dirty="0"/>
              <a:t>，再将</a:t>
            </a:r>
            <a:r>
              <a:rPr lang="en-US" altLang="zh-CN" dirty="0"/>
              <a:t>b</a:t>
            </a:r>
            <a:r>
              <a:rPr lang="zh-CN" altLang="en-US" dirty="0"/>
              <a:t>逆置得到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r>
              <a:rPr lang="en-US" altLang="zh-CN" dirty="0"/>
              <a:t>b</a:t>
            </a:r>
            <a:r>
              <a:rPr lang="en-US" altLang="zh-CN" baseline="30000" dirty="0"/>
              <a:t>-1</a:t>
            </a:r>
            <a:r>
              <a:rPr lang="zh-CN" altLang="en-US" dirty="0"/>
              <a:t>，最后将整个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r>
              <a:rPr lang="en-US" altLang="zh-CN" dirty="0"/>
              <a:t>b</a:t>
            </a:r>
            <a:r>
              <a:rPr lang="en-US" altLang="zh-CN" baseline="30000" dirty="0"/>
              <a:t>-1</a:t>
            </a:r>
            <a:r>
              <a:rPr lang="zh-CN" altLang="en-US" dirty="0"/>
              <a:t>逆置得到（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r>
              <a:rPr lang="en-US" altLang="zh-CN" dirty="0"/>
              <a:t>b</a:t>
            </a:r>
            <a:r>
              <a:rPr lang="en-US" altLang="zh-CN" baseline="30000" dirty="0"/>
              <a:t>-1</a:t>
            </a:r>
            <a:r>
              <a:rPr lang="zh-CN" altLang="en-US" dirty="0"/>
              <a:t>）</a:t>
            </a:r>
            <a:r>
              <a:rPr lang="en-US" altLang="zh-CN" baseline="30000" dirty="0"/>
              <a:t>-1</a:t>
            </a:r>
            <a:r>
              <a:rPr lang="en-US" altLang="zh-CN" dirty="0"/>
              <a:t>=</a:t>
            </a:r>
            <a:r>
              <a:rPr lang="en-US" altLang="zh-CN" dirty="0" err="1"/>
              <a:t>ba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>
                <a:effectLst/>
              </a:rPr>
              <a:t>或先逆置</a:t>
            </a:r>
            <a:r>
              <a:rPr lang="en-US" altLang="zh-CN" dirty="0" err="1">
                <a:effectLst/>
              </a:rPr>
              <a:t>ab</a:t>
            </a:r>
            <a:r>
              <a:rPr lang="zh-CN" altLang="en-US" dirty="0">
                <a:effectLst/>
              </a:rPr>
              <a:t>，得到</a:t>
            </a:r>
            <a:r>
              <a:rPr lang="en-US" altLang="zh-CN" dirty="0"/>
              <a:t>b</a:t>
            </a:r>
            <a:r>
              <a:rPr lang="en-US" altLang="zh-CN" baseline="30000" dirty="0"/>
              <a:t>-1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r>
              <a:rPr lang="zh-CN" altLang="en-US" dirty="0"/>
              <a:t>，再分别逆置</a:t>
            </a:r>
            <a:r>
              <a:rPr lang="en-US" altLang="zh-CN" dirty="0"/>
              <a:t>b</a:t>
            </a:r>
            <a:r>
              <a:rPr lang="en-US" altLang="zh-CN" baseline="30000" dirty="0"/>
              <a:t>-1</a:t>
            </a:r>
            <a:r>
              <a:rPr lang="zh-CN" altLang="en-US" dirty="0"/>
              <a:t>和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r>
              <a:rPr lang="zh-CN" altLang="en-US" dirty="0"/>
              <a:t>，得到</a:t>
            </a:r>
            <a:r>
              <a:rPr lang="en-US" altLang="zh-CN" dirty="0" err="1"/>
              <a:t>ba</a:t>
            </a:r>
            <a:r>
              <a:rPr lang="zh-CN" altLang="en-US" dirty="0"/>
              <a:t>。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701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altLang="zh-CN" dirty="0"/>
              <a:t>void Converse(int R[],int n,int p){ </a:t>
            </a:r>
          </a:p>
          <a:p>
            <a:pPr lvl="1"/>
            <a:r>
              <a:rPr lang="pt-BR" altLang="zh-CN" dirty="0"/>
              <a:t>Reverse(R,0,p-1);  </a:t>
            </a:r>
          </a:p>
          <a:p>
            <a:pPr lvl="1"/>
            <a:r>
              <a:rPr lang="pt-BR" altLang="zh-CN" dirty="0"/>
              <a:t>Reverse(R,p,n-1); </a:t>
            </a:r>
          </a:p>
          <a:p>
            <a:pPr lvl="1"/>
            <a:r>
              <a:rPr lang="pt-BR" altLang="zh-CN" dirty="0"/>
              <a:t>Reverse(R,0,n-1);  </a:t>
            </a:r>
          </a:p>
          <a:p>
            <a:r>
              <a:rPr lang="pt-BR" altLang="zh-CN" dirty="0"/>
              <a:t>}  </a:t>
            </a:r>
          </a:p>
          <a:p>
            <a:endParaRPr lang="pt-BR" altLang="zh-CN" dirty="0"/>
          </a:p>
          <a:p>
            <a:r>
              <a:rPr lang="en-US" altLang="zh-CN" dirty="0"/>
              <a:t>void Reverse(</a:t>
            </a:r>
            <a:r>
              <a:rPr lang="en-US" altLang="zh-CN" dirty="0" err="1"/>
              <a:t>int</a:t>
            </a:r>
            <a:r>
              <a:rPr lang="en-US" altLang="zh-CN" dirty="0"/>
              <a:t> R[],</a:t>
            </a:r>
            <a:r>
              <a:rPr lang="en-US" altLang="zh-CN" dirty="0" err="1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from,int</a:t>
            </a:r>
            <a:r>
              <a:rPr lang="en-US" altLang="zh-CN" dirty="0"/>
              <a:t> to) { 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i,temp</a:t>
            </a:r>
            <a:r>
              <a:rPr lang="en-US" altLang="zh-CN" dirty="0"/>
              <a:t>;  </a:t>
            </a:r>
          </a:p>
          <a:p>
            <a:pPr lvl="1"/>
            <a:r>
              <a:rPr lang="en-US" altLang="zh-CN" dirty="0"/>
              <a:t>for(i = 0; i &lt; (to-from+1)/2; i++)</a:t>
            </a:r>
          </a:p>
          <a:p>
            <a:pPr lvl="1"/>
            <a:r>
              <a:rPr lang="pt-BR" altLang="zh-CN" dirty="0"/>
              <a:t>{ </a:t>
            </a:r>
          </a:p>
          <a:p>
            <a:pPr lvl="2"/>
            <a:r>
              <a:rPr lang="pt-BR" altLang="zh-CN" dirty="0"/>
              <a:t>temp = R[from+i]; R[from+i] = R[to-i]; R[to-i] = temp; }  </a:t>
            </a:r>
          </a:p>
          <a:p>
            <a:pPr lvl="1"/>
            <a:r>
              <a:rPr lang="pt-BR" altLang="zh-CN" dirty="0"/>
              <a:t>}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  <a:r>
              <a:rPr lang="pt-BR" altLang="zh-CN" dirty="0"/>
              <a:t> 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25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时间复杂度：</a:t>
            </a:r>
            <a:r>
              <a:rPr lang="en-US" altLang="zh-CN" dirty="0"/>
              <a:t>O(n)</a:t>
            </a:r>
          </a:p>
          <a:p>
            <a:r>
              <a:rPr lang="zh-CN" altLang="en-US" dirty="0"/>
              <a:t>空间复杂度：</a:t>
            </a:r>
            <a:r>
              <a:rPr lang="en-US" altLang="zh-CN" dirty="0"/>
              <a:t>O(1)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24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/>
              <a:t>另一种方法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算法思想：创建大小为</a:t>
            </a:r>
            <a:r>
              <a:rPr lang="en-US" altLang="zh-CN" dirty="0"/>
              <a:t>p</a:t>
            </a:r>
            <a:r>
              <a:rPr lang="zh-CN" altLang="en-US" dirty="0"/>
              <a:t>的辅助数组</a:t>
            </a:r>
            <a:r>
              <a:rPr lang="en-US" altLang="zh-CN" dirty="0"/>
              <a:t>S</a:t>
            </a:r>
            <a:r>
              <a:rPr lang="zh-CN" altLang="en-US" dirty="0"/>
              <a:t>，将</a:t>
            </a:r>
            <a:r>
              <a:rPr lang="en-US" altLang="zh-CN" dirty="0"/>
              <a:t>R</a:t>
            </a:r>
            <a:r>
              <a:rPr lang="zh-CN" altLang="en-US" dirty="0"/>
              <a:t>中前</a:t>
            </a:r>
            <a:r>
              <a:rPr lang="en-US" altLang="zh-CN" dirty="0"/>
              <a:t>p</a:t>
            </a:r>
            <a:r>
              <a:rPr lang="zh-CN" altLang="en-US" dirty="0"/>
              <a:t>个整数依次暂存在</a:t>
            </a:r>
            <a:r>
              <a:rPr lang="en-US" altLang="zh-CN" dirty="0"/>
              <a:t>S</a:t>
            </a:r>
            <a:r>
              <a:rPr lang="zh-CN" altLang="en-US" dirty="0"/>
              <a:t>中，同时将</a:t>
            </a:r>
            <a:r>
              <a:rPr lang="en-US" altLang="zh-CN" dirty="0"/>
              <a:t>R</a:t>
            </a:r>
            <a:r>
              <a:rPr lang="zh-CN" altLang="en-US" dirty="0"/>
              <a:t>中后</a:t>
            </a:r>
            <a:r>
              <a:rPr lang="en-US" altLang="zh-CN" dirty="0"/>
              <a:t>n-p</a:t>
            </a:r>
            <a:r>
              <a:rPr lang="zh-CN" altLang="en-US" dirty="0"/>
              <a:t>个整数左移，然后将</a:t>
            </a:r>
            <a:r>
              <a:rPr lang="en-US" altLang="zh-CN" dirty="0"/>
              <a:t>S</a:t>
            </a:r>
            <a:r>
              <a:rPr lang="zh-CN" altLang="en-US" dirty="0"/>
              <a:t>中暂存的</a:t>
            </a:r>
            <a:r>
              <a:rPr lang="en-US" altLang="zh-CN" dirty="0"/>
              <a:t>p</a:t>
            </a:r>
            <a:r>
              <a:rPr lang="zh-CN" altLang="en-US" dirty="0"/>
              <a:t>个数依次放回到</a:t>
            </a:r>
            <a:r>
              <a:rPr lang="en-US" altLang="zh-CN" dirty="0"/>
              <a:t>R</a:t>
            </a:r>
            <a:r>
              <a:rPr lang="zh-CN" altLang="en-US" dirty="0"/>
              <a:t>中的后续单元。</a:t>
            </a:r>
          </a:p>
          <a:p>
            <a:r>
              <a:rPr lang="zh-CN" altLang="en-US" dirty="0"/>
              <a:t>  </a:t>
            </a:r>
          </a:p>
          <a:p>
            <a:r>
              <a:rPr lang="zh-CN" altLang="en-US" dirty="0"/>
              <a:t>时间复杂度：</a:t>
            </a:r>
            <a:r>
              <a:rPr lang="en-US" altLang="zh-CN" dirty="0"/>
              <a:t>O(n)</a:t>
            </a:r>
          </a:p>
          <a:p>
            <a:r>
              <a:rPr lang="zh-CN" altLang="en-US" dirty="0"/>
              <a:t>空间复杂度：</a:t>
            </a:r>
            <a:r>
              <a:rPr lang="en-US" altLang="zh-CN" dirty="0"/>
              <a:t>O(p)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088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数组与矩阵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设有一个</a:t>
            </a:r>
            <a:r>
              <a:rPr lang="en-US" altLang="zh-CN" b="1" dirty="0"/>
              <a:t>n*n</a:t>
            </a:r>
            <a:r>
              <a:rPr lang="zh-CN" altLang="en-US" b="1" dirty="0"/>
              <a:t>的对称矩阵</a:t>
            </a:r>
            <a:r>
              <a:rPr lang="en-US" altLang="zh-CN" b="1" dirty="0"/>
              <a:t>A</a:t>
            </a:r>
            <a:r>
              <a:rPr lang="zh-CN" altLang="en-US" b="1" dirty="0"/>
              <a:t>，如下图</a:t>
            </a:r>
            <a:r>
              <a:rPr lang="en-US" altLang="zh-CN" b="1" dirty="0"/>
              <a:t>(a)</a:t>
            </a:r>
            <a:r>
              <a:rPr lang="zh-CN" altLang="en-US" b="1" dirty="0"/>
              <a:t>所示。为了节约存储，可以只存对角线及对角线以上的元素，或者只存对角线或对角线以下的元素。前者称为上三角矩阵，后者称为下三角矩阵。我们把它们按行存放于一个一维数组</a:t>
            </a:r>
            <a:r>
              <a:rPr lang="en-US" altLang="zh-CN" b="1" dirty="0"/>
              <a:t>B</a:t>
            </a:r>
            <a:r>
              <a:rPr lang="zh-CN" altLang="en-US" b="1" dirty="0"/>
              <a:t>中，如图</a:t>
            </a:r>
            <a:r>
              <a:rPr lang="en-US" altLang="zh-CN" b="1" dirty="0"/>
              <a:t>(b)</a:t>
            </a:r>
            <a:r>
              <a:rPr lang="zh-CN" altLang="en-US" b="1" dirty="0"/>
              <a:t>和图</a:t>
            </a:r>
            <a:r>
              <a:rPr lang="en-US" altLang="zh-CN" b="1" dirty="0"/>
              <a:t>(c)</a:t>
            </a:r>
            <a:r>
              <a:rPr lang="zh-CN" altLang="en-US" b="1" dirty="0"/>
              <a:t>所示。并称之为对称矩阵</a:t>
            </a:r>
            <a:r>
              <a:rPr lang="en-US" altLang="zh-CN" b="1" dirty="0"/>
              <a:t>A</a:t>
            </a:r>
            <a:r>
              <a:rPr lang="zh-CN" altLang="en-US" b="1" dirty="0"/>
              <a:t>的压缩存储方式。试问：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37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</a:t>
            </a:r>
            <a:r>
              <a:rPr lang="zh-CN" altLang="en-US" b="1" dirty="0"/>
              <a:t>）存放对称矩阵</a:t>
            </a:r>
            <a:r>
              <a:rPr lang="en-US" altLang="zh-CN" b="1" dirty="0"/>
              <a:t>A</a:t>
            </a:r>
            <a:r>
              <a:rPr lang="zh-CN" altLang="en-US" b="1" dirty="0"/>
              <a:t>上三角部分或下三角部分的一维数组</a:t>
            </a:r>
            <a:r>
              <a:rPr lang="en-US" altLang="zh-CN" b="1" dirty="0"/>
              <a:t>B</a:t>
            </a:r>
            <a:r>
              <a:rPr lang="zh-CN" altLang="en-US" b="1" dirty="0"/>
              <a:t>有多少元素？</a:t>
            </a:r>
            <a:endParaRPr lang="en-US" altLang="zh-CN" b="1" dirty="0"/>
          </a:p>
          <a:p>
            <a:r>
              <a:rPr lang="en-US" altLang="zh-CN" b="1" dirty="0"/>
              <a:t>1+2+……+n=n(n+1)/2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22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先来看第</a:t>
            </a:r>
            <a:r>
              <a:rPr lang="en-US" altLang="zh-CN" dirty="0"/>
              <a:t>(3)</a:t>
            </a:r>
            <a:r>
              <a:rPr lang="zh-CN" altLang="en-US" dirty="0"/>
              <a:t>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3</a:t>
            </a:r>
            <a:r>
              <a:rPr lang="zh-CN" altLang="en-US" b="1" dirty="0"/>
              <a:t>）若在一维数组</a:t>
            </a:r>
            <a:r>
              <a:rPr lang="en-US" altLang="zh-CN" b="1" dirty="0"/>
              <a:t>B</a:t>
            </a:r>
            <a:r>
              <a:rPr lang="zh-CN" altLang="en-US" b="1" dirty="0"/>
              <a:t>中从</a:t>
            </a:r>
            <a:r>
              <a:rPr lang="en-US" altLang="zh-CN" b="1" dirty="0"/>
              <a:t>0</a:t>
            </a:r>
            <a:r>
              <a:rPr lang="zh-CN" altLang="en-US" b="1" dirty="0"/>
              <a:t>号位置开始存放，则如图</a:t>
            </a:r>
            <a:r>
              <a:rPr lang="en-US" altLang="zh-CN" b="1" dirty="0"/>
              <a:t>(a)</a:t>
            </a:r>
            <a:r>
              <a:rPr lang="zh-CN" altLang="en-US" b="1" dirty="0"/>
              <a:t>所示的对称矩阵中的任一元素</a:t>
            </a:r>
            <a:r>
              <a:rPr lang="en-US" altLang="zh-CN" b="1" dirty="0" err="1"/>
              <a:t>a</a:t>
            </a:r>
            <a:r>
              <a:rPr lang="en-US" altLang="zh-CN" b="1" baseline="-25000" dirty="0" err="1"/>
              <a:t>ij</a:t>
            </a:r>
            <a:r>
              <a:rPr lang="zh-CN" altLang="en-US" b="1" dirty="0"/>
              <a:t>在只存下三角部分的情况下*</a:t>
            </a:r>
            <a:r>
              <a:rPr lang="en-US" altLang="zh-CN" b="1" dirty="0"/>
              <a:t>(</a:t>
            </a:r>
            <a:r>
              <a:rPr lang="zh-CN" altLang="en-US" b="1" dirty="0"/>
              <a:t>图</a:t>
            </a:r>
            <a:r>
              <a:rPr lang="en-US" altLang="zh-CN" b="1" dirty="0"/>
              <a:t>(c))</a:t>
            </a:r>
            <a:r>
              <a:rPr lang="zh-CN" altLang="en-US" b="1" dirty="0"/>
              <a:t>应存于一维数组的什么下标位置？给出计算公式。</a:t>
            </a:r>
            <a:endParaRPr lang="en-US" altLang="zh-CN" b="1" dirty="0"/>
          </a:p>
          <a:p>
            <a:r>
              <a:rPr lang="zh-CN" altLang="en-US" b="1" dirty="0"/>
              <a:t>前</a:t>
            </a:r>
            <a:r>
              <a:rPr lang="en-US" altLang="zh-CN" b="1" dirty="0"/>
              <a:t>i-1</a:t>
            </a:r>
            <a:r>
              <a:rPr lang="zh-CN" altLang="en-US" b="1" dirty="0"/>
              <a:t>行</a:t>
            </a:r>
            <a:r>
              <a:rPr lang="en-US" altLang="zh-CN" b="1" dirty="0"/>
              <a:t>:1+2+……+(i-1)=i(i-1)/2</a:t>
            </a:r>
          </a:p>
          <a:p>
            <a:r>
              <a:rPr lang="zh-CN" altLang="en-US" b="1" dirty="0"/>
              <a:t>第</a:t>
            </a:r>
            <a:r>
              <a:rPr lang="en-US" altLang="zh-CN" b="1" dirty="0"/>
              <a:t>i</a:t>
            </a:r>
            <a:r>
              <a:rPr lang="zh-CN" altLang="en-US" b="1" dirty="0"/>
              <a:t>行</a:t>
            </a:r>
            <a:r>
              <a:rPr lang="en-US" altLang="zh-CN" b="1" dirty="0"/>
              <a:t>:j</a:t>
            </a:r>
          </a:p>
          <a:p>
            <a:r>
              <a:rPr lang="zh-CN" altLang="en-US" b="1" dirty="0"/>
              <a:t>下标</a:t>
            </a:r>
            <a:r>
              <a:rPr lang="en-US" altLang="zh-CN" b="1" dirty="0"/>
              <a:t>:i(i-1)/2+j-1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948264" y="3856152"/>
            <a:ext cx="180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b="1" dirty="0"/>
              <a:t>a</a:t>
            </a:r>
            <a:r>
              <a:rPr lang="en-US" altLang="zh-CN" b="1" baseline="-25000" dirty="0"/>
              <a:t>11</a:t>
            </a:r>
          </a:p>
          <a:p>
            <a:pPr>
              <a:buNone/>
            </a:pPr>
            <a:r>
              <a:rPr lang="en-US" altLang="zh-CN" b="1" dirty="0"/>
              <a:t>a</a:t>
            </a:r>
            <a:r>
              <a:rPr lang="en-US" altLang="zh-CN" b="1" baseline="-25000" dirty="0"/>
              <a:t>21</a:t>
            </a:r>
            <a:r>
              <a:rPr lang="en-US" altLang="zh-CN" b="1" dirty="0"/>
              <a:t> a</a:t>
            </a:r>
            <a:r>
              <a:rPr lang="en-US" altLang="zh-CN" b="1" baseline="-25000" dirty="0"/>
              <a:t>22</a:t>
            </a:r>
          </a:p>
          <a:p>
            <a:pPr>
              <a:buNone/>
            </a:pPr>
            <a:r>
              <a:rPr lang="en-US" altLang="zh-CN" b="1" dirty="0"/>
              <a:t>………</a:t>
            </a:r>
          </a:p>
          <a:p>
            <a:pPr>
              <a:buNone/>
            </a:pPr>
            <a:r>
              <a:rPr lang="en-US" altLang="zh-CN" b="1" dirty="0"/>
              <a:t>a</a:t>
            </a:r>
            <a:r>
              <a:rPr lang="en-US" altLang="zh-CN" b="1" baseline="-25000" dirty="0"/>
              <a:t>n1</a:t>
            </a:r>
            <a:r>
              <a:rPr lang="en-US" altLang="zh-CN" b="1" dirty="0"/>
              <a:t> a</a:t>
            </a:r>
            <a:r>
              <a:rPr lang="en-US" altLang="zh-CN" b="1" baseline="-25000" dirty="0"/>
              <a:t>n2</a:t>
            </a:r>
            <a:r>
              <a:rPr lang="en-US" altLang="zh-CN" b="1" dirty="0"/>
              <a:t> … </a:t>
            </a:r>
            <a:r>
              <a:rPr lang="en-US" altLang="zh-CN" b="1" dirty="0" err="1"/>
              <a:t>a</a:t>
            </a:r>
            <a:r>
              <a:rPr lang="en-US" altLang="zh-CN" b="1" baseline="-25000" dirty="0" err="1"/>
              <a:t>nn</a:t>
            </a:r>
            <a:endParaRPr lang="en-US" altLang="zh-CN" b="1" baseline="-25000" dirty="0"/>
          </a:p>
          <a:p>
            <a:pPr>
              <a:buNone/>
            </a:pPr>
            <a:r>
              <a:rPr lang="en-US" altLang="zh-CN" b="1" dirty="0"/>
              <a:t>   (c)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128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623</TotalTime>
  <Words>1979</Words>
  <Application>Microsoft Office PowerPoint</Application>
  <PresentationFormat>全屏显示(4:3)</PresentationFormat>
  <Paragraphs>330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YaHei Consolas Hybrid</vt:lpstr>
      <vt:lpstr>Arial</vt:lpstr>
      <vt:lpstr>Calibri</vt:lpstr>
      <vt:lpstr>Cambria</vt:lpstr>
      <vt:lpstr>Cambria Math</vt:lpstr>
      <vt:lpstr>Maiandra GD</vt:lpstr>
      <vt:lpstr>Wingdings</vt:lpstr>
      <vt:lpstr>Wingdings 2</vt:lpstr>
      <vt:lpstr>龙腾四海</vt:lpstr>
      <vt:lpstr>习题讲解3</vt:lpstr>
      <vt:lpstr>Chapter3.1 2010年全国考研统考题</vt:lpstr>
      <vt:lpstr>PowerPoint 演示文稿</vt:lpstr>
      <vt:lpstr>PowerPoint 演示文稿</vt:lpstr>
      <vt:lpstr>PowerPoint 演示文稿</vt:lpstr>
      <vt:lpstr>另一种方法</vt:lpstr>
      <vt:lpstr>数组与矩阵</vt:lpstr>
      <vt:lpstr>PowerPoint 演示文稿</vt:lpstr>
      <vt:lpstr>先来看第(3)问</vt:lpstr>
      <vt:lpstr>PowerPoint 演示文稿</vt:lpstr>
      <vt:lpstr>2009年统考题 3</vt:lpstr>
      <vt:lpstr>2009年统考题 4</vt:lpstr>
      <vt:lpstr>2009年统考题 5</vt:lpstr>
      <vt:lpstr>2010年全国考研题 3</vt:lpstr>
      <vt:lpstr>5</vt:lpstr>
      <vt:lpstr>6</vt:lpstr>
      <vt:lpstr>1.给出如下各表达式的二叉树</vt:lpstr>
      <vt:lpstr>(a+b)/(c-d*e)+e+g*h/a</vt:lpstr>
      <vt:lpstr>-x-y*z+(a+b+c/d*e)</vt:lpstr>
      <vt:lpstr>((a+b)&gt;(c-d))||a&lt;f&amp;&amp;(x&lt;y||y&gt;z)</vt:lpstr>
      <vt:lpstr>PowerPoint 演示文稿</vt:lpstr>
      <vt:lpstr>3.分别找出满足以下条件的所有二叉树</vt:lpstr>
      <vt:lpstr>4.若用二叉链表作为二叉树的存储表示，试对以下问题编写递归算法。</vt:lpstr>
      <vt:lpstr>PowerPoint 演示文稿</vt:lpstr>
      <vt:lpstr>5.已知先序ABECDFGHIJ，中序EBCDAFHIGJ，试画出二叉树。</vt:lpstr>
      <vt:lpstr>6.编写一个Java函数，输入后缀表达式，构造其二叉树表示。设每个操作符有一个或两个操作数。</vt:lpstr>
      <vt:lpstr>PowerPoint 演示文稿</vt:lpstr>
      <vt:lpstr>7.给定权值{15,03,14,02,06,09,16,17},构造相应的霍夫曼树，并计算它的带权外路径长度。</vt:lpstr>
      <vt:lpstr>8.c1,c2,c3,c4,c5,c6,c7,c8这八个字母的出现频率分别{5,25,3,6,10,11,36,4}为这八个字母设计不等长的Huffman编码,并给出该电文的总码数。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zyy7259</dc:creator>
  <cp:lastModifiedBy>幽弥狂</cp:lastModifiedBy>
  <cp:revision>624</cp:revision>
  <dcterms:created xsi:type="dcterms:W3CDTF">2012-10-30T16:06:40Z</dcterms:created>
  <dcterms:modified xsi:type="dcterms:W3CDTF">2019-09-17T16:50:12Z</dcterms:modified>
</cp:coreProperties>
</file>