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13.xml.rels" ContentType="application/vnd.openxmlformats-package.relationships+xml"/>
  <Override PartName="/ppt/slides/_rels/slide5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8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16.xml.rels" ContentType="application/vnd.openxmlformats-package.relationships+xml"/>
  <Override PartName="/ppt/slides/_rels/slide8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7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2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_rels/presentation.xml.rels" ContentType="application/vnd.openxmlformats-package.relationships+xml"/>
  <Override PartName="/ppt/media/image21.wmf" ContentType="image/x-wmf"/>
  <Override PartName="/ppt/media/image20.wmf" ContentType="image/x-wmf"/>
  <Override PartName="/ppt/media/image5.wmf" ContentType="image/x-wmf"/>
  <Override PartName="/ppt/media/image22.wmf" ContentType="image/x-wmf"/>
  <Override PartName="/ppt/media/image7.jpeg" ContentType="image/jpeg"/>
  <Override PartName="/ppt/media/image2.wmf" ContentType="image/x-wmf"/>
  <Override PartName="/ppt/media/image8.png" ContentType="image/png"/>
  <Override PartName="/ppt/media/image9.png" ContentType="image/png"/>
  <Override PartName="/ppt/media/image10.png" ContentType="image/png"/>
  <Override PartName="/ppt/media/image25.png" ContentType="image/png"/>
  <Override PartName="/ppt/media/image26.png" ContentType="image/png"/>
  <Override PartName="/ppt/media/image6.png" ContentType="image/png"/>
  <Override PartName="/ppt/media/image24.wmf" ContentType="image/x-wmf"/>
  <Override PartName="/ppt/media/image4.wmf" ContentType="image/x-wmf"/>
  <Override PartName="/ppt/media/image11.wmf" ContentType="image/x-wmf"/>
  <Override PartName="/ppt/media/image1.jpeg" ContentType="image/jpeg"/>
  <Override PartName="/ppt/media/image3.wmf" ContentType="image/x-wmf"/>
  <Override PartName="/ppt/media/image23.wmf" ContentType="image/x-wmf"/>
  <Override PartName="/ppt/media/image12.png" ContentType="image/png"/>
  <Override PartName="/ppt/media/image13.wmf" ContentType="image/x-wmf"/>
  <Override PartName="/ppt/media/image14.wmf" ContentType="image/x-wmf"/>
  <Override PartName="/ppt/media/image15.wmf" ContentType="image/x-wmf"/>
  <Override PartName="/ppt/media/image16.wmf" ContentType="image/x-wmf"/>
  <Override PartName="/ppt/media/image17.wmf" ContentType="image/x-wmf"/>
  <Override PartName="/ppt/media/image18.wmf" ContentType="image/x-wmf"/>
  <Override PartName="/ppt/media/image19.wmf" ContentType="image/x-wmf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zh-C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3200" spc="-1" strike="noStrike">
              <a:solidFill>
                <a:srgbClr val="4e3b30"/>
              </a:solidFill>
              <a:latin typeface="Franklin Gothic Book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3200" spc="-1" strike="noStrike">
              <a:solidFill>
                <a:srgbClr val="4e3b30"/>
              </a:solidFill>
              <a:latin typeface="Franklin Gothic Book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zh-C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3200" spc="-1" strike="noStrike">
              <a:solidFill>
                <a:srgbClr val="4e3b30"/>
              </a:solidFill>
              <a:latin typeface="Franklin Gothic Book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3200" spc="-1" strike="noStrike">
              <a:solidFill>
                <a:srgbClr val="4e3b30"/>
              </a:solidFill>
              <a:latin typeface="Franklin Gothic Book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3200" spc="-1" strike="noStrike">
              <a:solidFill>
                <a:srgbClr val="4e3b30"/>
              </a:solidFill>
              <a:latin typeface="Franklin Gothic Book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3200" spc="-1" strike="noStrike">
              <a:solidFill>
                <a:srgbClr val="4e3b30"/>
              </a:solidFill>
              <a:latin typeface="Franklin Gothic Book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zh-C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3200" spc="-1" strike="noStrike">
              <a:solidFill>
                <a:srgbClr val="4e3b30"/>
              </a:solidFill>
              <a:latin typeface="Franklin Gothic Book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3200" spc="-1" strike="noStrike">
              <a:solidFill>
                <a:srgbClr val="4e3b30"/>
              </a:solidFill>
              <a:latin typeface="Franklin Gothic Book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3200" spc="-1" strike="noStrike">
              <a:solidFill>
                <a:srgbClr val="4e3b30"/>
              </a:solidFill>
              <a:latin typeface="Franklin Gothic Book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3200" spc="-1" strike="noStrike">
              <a:solidFill>
                <a:srgbClr val="4e3b30"/>
              </a:solidFill>
              <a:latin typeface="Franklin Gothic Book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3200" spc="-1" strike="noStrike">
              <a:solidFill>
                <a:srgbClr val="4e3b30"/>
              </a:solidFill>
              <a:latin typeface="Franklin Gothic Book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3200" spc="-1" strike="noStrike">
              <a:solidFill>
                <a:srgbClr val="4e3b30"/>
              </a:solidFill>
              <a:latin typeface="Franklin Gothic Book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zh-C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zh-C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3200" spc="-1" strike="noStrike">
              <a:solidFill>
                <a:srgbClr val="4e3b30"/>
              </a:solidFill>
              <a:latin typeface="Franklin Gothic Book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zh-C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3200" spc="-1" strike="noStrike">
              <a:solidFill>
                <a:srgbClr val="4e3b30"/>
              </a:solidFill>
              <a:latin typeface="Franklin Gothic Book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3200" spc="-1" strike="noStrike">
              <a:solidFill>
                <a:srgbClr val="4e3b30"/>
              </a:solidFill>
              <a:latin typeface="Franklin Gothic Book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zh-CN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zh-C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3200" spc="-1" strike="noStrike">
              <a:solidFill>
                <a:srgbClr val="4e3b30"/>
              </a:solidFill>
              <a:latin typeface="Franklin Gothic Book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3200" spc="-1" strike="noStrike">
              <a:solidFill>
                <a:srgbClr val="4e3b30"/>
              </a:solidFill>
              <a:latin typeface="Franklin Gothic Book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3200" spc="-1" strike="noStrike">
              <a:solidFill>
                <a:srgbClr val="4e3b30"/>
              </a:solidFill>
              <a:latin typeface="Franklin Gothic Book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zh-C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3200" spc="-1" strike="noStrike">
              <a:solidFill>
                <a:srgbClr val="4e3b30"/>
              </a:solidFill>
              <a:latin typeface="Franklin Gothic Book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3200" spc="-1" strike="noStrike">
              <a:solidFill>
                <a:srgbClr val="4e3b30"/>
              </a:solidFill>
              <a:latin typeface="Franklin Gothic Book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3200" spc="-1" strike="noStrike">
              <a:solidFill>
                <a:srgbClr val="4e3b30"/>
              </a:solidFill>
              <a:latin typeface="Franklin Gothic Book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zh-C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3200" spc="-1" strike="noStrike">
              <a:solidFill>
                <a:srgbClr val="4e3b30"/>
              </a:solidFill>
              <a:latin typeface="Franklin Gothic Book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3200" spc="-1" strike="noStrike">
              <a:solidFill>
                <a:srgbClr val="4e3b30"/>
              </a:solidFill>
              <a:latin typeface="Franklin Gothic Book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3200" spc="-1" strike="noStrike">
              <a:solidFill>
                <a:srgbClr val="4e3b30"/>
              </a:solidFill>
              <a:latin typeface="Franklin Gothic Book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514080" y="1050840"/>
            <a:ext cx="8629920" cy="2160"/>
          </a:xfrm>
          <a:prstGeom prst="line">
            <a:avLst/>
          </a:prstGeom>
          <a:ln w="9360">
            <a:solidFill>
              <a:srgbClr val="f0a22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Line 2"/>
          <p:cNvSpPr/>
          <p:nvPr/>
        </p:nvSpPr>
        <p:spPr>
          <a:xfrm>
            <a:off x="514080" y="1050840"/>
            <a:ext cx="8629920" cy="2160"/>
          </a:xfrm>
          <a:prstGeom prst="line">
            <a:avLst/>
          </a:prstGeom>
          <a:ln w="9360">
            <a:solidFill>
              <a:srgbClr val="f0a22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Line 3"/>
          <p:cNvSpPr/>
          <p:nvPr/>
        </p:nvSpPr>
        <p:spPr>
          <a:xfrm>
            <a:off x="514080" y="1057680"/>
            <a:ext cx="8629920" cy="2520"/>
          </a:xfrm>
          <a:prstGeom prst="line">
            <a:avLst/>
          </a:prstGeom>
          <a:ln w="9360">
            <a:solidFill>
              <a:srgbClr val="f0a22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6477120" y="76320"/>
            <a:ext cx="2514240" cy="28872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5E65EE05-E464-4D68-B42B-90FBCDA591A0}" type="datetime">
              <a:rPr b="0" lang="en-US" sz="1200" spc="-1" strike="noStrike">
                <a:solidFill>
                  <a:srgbClr val="d38e28"/>
                </a:solidFill>
                <a:latin typeface="Franklin Gothic Book"/>
              </a:rPr>
              <a:t>10/19/19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3124080" y="76320"/>
            <a:ext cx="3352320" cy="28872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8229600" y="6477120"/>
            <a:ext cx="761760" cy="24408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2881219A-6DF6-487F-BFDA-4E133626766A}" type="slidenum">
              <a:rPr b="0" lang="en-US" sz="1200" spc="-1" strike="noStrike">
                <a:solidFill>
                  <a:srgbClr val="d38e27"/>
                </a:solidFill>
                <a:latin typeface="Franklin Gothic Book"/>
                <a:ea typeface="华文楷体"/>
              </a:rPr>
              <a:t>&lt;编号&gt;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zh-CN" sz="3600" spc="-1" strike="noStrike">
                <a:solidFill>
                  <a:srgbClr val="000000"/>
                </a:solidFill>
                <a:latin typeface="Arial"/>
              </a:rPr>
              <a:t>点击鼠标编辑标题文字格式</a:t>
            </a:r>
            <a:endParaRPr b="0" lang="zh-C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4e3b30"/>
                </a:solidFill>
                <a:latin typeface="Franklin Gothic Book"/>
              </a:rPr>
              <a:t>点击鼠标编辑大纲文字格式</a:t>
            </a:r>
            <a:endParaRPr b="0" lang="zh-CN" sz="3200" spc="-1" strike="noStrike">
              <a:solidFill>
                <a:srgbClr val="4e3b30"/>
              </a:solidFill>
              <a:latin typeface="Franklin Gothic 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400" spc="-1" strike="noStrike">
                <a:solidFill>
                  <a:srgbClr val="4e3b30"/>
                </a:solidFill>
                <a:latin typeface="Franklin Gothic Book"/>
              </a:rPr>
              <a:t>第二个大纲级</a:t>
            </a:r>
            <a:endParaRPr b="0" lang="zh-CN" sz="2400" spc="-1" strike="noStrike">
              <a:solidFill>
                <a:srgbClr val="4e3b30"/>
              </a:solidFill>
              <a:latin typeface="Franklin Gothic Book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4e3b30"/>
                </a:solidFill>
                <a:latin typeface="Franklin Gothic Book"/>
              </a:rPr>
              <a:t>第三大纲级别</a:t>
            </a:r>
            <a:endParaRPr b="0" lang="zh-CN" sz="2000" spc="-1" strike="noStrike">
              <a:solidFill>
                <a:srgbClr val="4e3b30"/>
              </a:solidFill>
              <a:latin typeface="Franklin Gothic Book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4e3b30"/>
                </a:solidFill>
                <a:latin typeface="Franklin Gothic Book"/>
              </a:rPr>
              <a:t>第四大纲级别</a:t>
            </a:r>
            <a:endParaRPr b="0" lang="zh-CN" sz="1800" spc="-1" strike="noStrike">
              <a:solidFill>
                <a:srgbClr val="4e3b30"/>
              </a:solidFill>
              <a:latin typeface="Franklin Gothic Book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4e3b30"/>
                </a:solidFill>
                <a:latin typeface="Franklin Gothic Book"/>
              </a:rPr>
              <a:t>第五大纲级别</a:t>
            </a:r>
            <a:endParaRPr b="0" lang="zh-CN" sz="2000" spc="-1" strike="noStrike">
              <a:solidFill>
                <a:srgbClr val="4e3b30"/>
              </a:solidFill>
              <a:latin typeface="Franklin Gothic Book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4e3b30"/>
                </a:solidFill>
                <a:latin typeface="Franklin Gothic Book"/>
              </a:rPr>
              <a:t>第六大纲级别</a:t>
            </a:r>
            <a:endParaRPr b="0" lang="zh-CN" sz="2000" spc="-1" strike="noStrike">
              <a:solidFill>
                <a:srgbClr val="4e3b30"/>
              </a:solidFill>
              <a:latin typeface="Franklin Gothic Book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4e3b30"/>
                </a:solidFill>
                <a:latin typeface="Franklin Gothic Book"/>
              </a:rPr>
              <a:t>第七大纲级别</a:t>
            </a:r>
            <a:endParaRPr b="0" lang="zh-CN" sz="2000" spc="-1" strike="noStrike">
              <a:solidFill>
                <a:srgbClr val="4e3b30"/>
              </a:solidFill>
              <a:latin typeface="Franklin Gothic 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4.wmf"/><Relationship Id="rId3" Type="http://schemas.openxmlformats.org/officeDocument/2006/relationships/image" Target="../media/image15.wmf"/><Relationship Id="rId4" Type="http://schemas.openxmlformats.org/officeDocument/2006/relationships/image" Target="../media/image16.wmf"/><Relationship Id="rId5" Type="http://schemas.openxmlformats.org/officeDocument/2006/relationships/image" Target="../media/image17.wmf"/><Relationship Id="rId6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wmf"/><Relationship Id="rId2" Type="http://schemas.openxmlformats.org/officeDocument/2006/relationships/image" Target="../media/image19.wmf"/><Relationship Id="rId3" Type="http://schemas.openxmlformats.org/officeDocument/2006/relationships/image" Target="../media/image20.wmf"/><Relationship Id="rId4" Type="http://schemas.openxmlformats.org/officeDocument/2006/relationships/image" Target="../media/image21.wmf"/><Relationship Id="rId5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2.wmf"/><Relationship Id="rId2" Type="http://schemas.openxmlformats.org/officeDocument/2006/relationships/image" Target="../media/image23.wmf"/><Relationship Id="rId3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4.wmf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image" Target="../media/image3.wmf"/><Relationship Id="rId3" Type="http://schemas.openxmlformats.org/officeDocument/2006/relationships/image" Target="../media/image4.wmf"/><Relationship Id="rId4" Type="http://schemas.openxmlformats.org/officeDocument/2006/relationships/image" Target="../media/image5.wmf"/><Relationship Id="rId5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1214280" y="1928880"/>
            <a:ext cx="657180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黑体"/>
                <a:ea typeface="黑体"/>
              </a:rPr>
              <a:t>2007</a:t>
            </a:r>
            <a:r>
              <a:rPr b="0" lang="en-US" sz="3600" spc="-1" strike="noStrike">
                <a:solidFill>
                  <a:srgbClr val="000000"/>
                </a:solidFill>
                <a:latin typeface="黑体"/>
                <a:ea typeface="黑体"/>
              </a:rPr>
              <a:t>级《数据结构》习题</a:t>
            </a:r>
            <a:r>
              <a:rPr b="0" lang="en-US" sz="3600" spc="-1" strike="noStrike">
                <a:solidFill>
                  <a:srgbClr val="000000"/>
                </a:solidFill>
                <a:latin typeface="黑体"/>
                <a:ea typeface="黑体"/>
              </a:rPr>
              <a:t>(</a:t>
            </a:r>
            <a:r>
              <a:rPr b="0" lang="en-US" sz="3600" spc="-1" strike="noStrike">
                <a:solidFill>
                  <a:srgbClr val="000000"/>
                </a:solidFill>
                <a:latin typeface="黑体"/>
                <a:ea typeface="黑体"/>
              </a:rPr>
              <a:t>期中</a:t>
            </a:r>
            <a:r>
              <a:rPr b="0" lang="en-US" sz="3600" spc="-1" strike="noStrike">
                <a:solidFill>
                  <a:srgbClr val="000000"/>
                </a:solidFill>
                <a:latin typeface="黑体"/>
                <a:ea typeface="黑体"/>
              </a:rPr>
              <a:t>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5643720" y="3929040"/>
            <a:ext cx="14997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2008</a:t>
            </a:r>
            <a:r>
              <a:rPr b="0" lang="en-US" sz="18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年</a:t>
            </a:r>
            <a:r>
              <a:rPr b="0" lang="en-US" sz="18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12</a:t>
            </a:r>
            <a:r>
              <a:rPr b="0" lang="en-US" sz="18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月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714240" y="785880"/>
            <a:ext cx="74293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B. </a:t>
            </a:r>
            <a:r>
              <a:rPr b="0" lang="en-US" sz="36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一个树中的分支数目和与其对应的二叉树中的分支数目一定相同。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76" name="Picture 3" descr=""/>
          <p:cNvPicPr/>
          <p:nvPr/>
        </p:nvPicPr>
        <p:blipFill>
          <a:blip r:embed="rId1"/>
          <a:stretch/>
        </p:blipFill>
        <p:spPr>
          <a:xfrm>
            <a:off x="714240" y="2214720"/>
            <a:ext cx="7643520" cy="4395600"/>
          </a:xfrm>
          <a:prstGeom prst="rect">
            <a:avLst/>
          </a:prstGeom>
          <a:ln>
            <a:noFill/>
          </a:ln>
        </p:spPr>
      </p:pic>
      <p:sp>
        <p:nvSpPr>
          <p:cNvPr id="77" name="CustomShape 2"/>
          <p:cNvSpPr/>
          <p:nvPr/>
        </p:nvSpPr>
        <p:spPr>
          <a:xfrm>
            <a:off x="7500960" y="1428840"/>
            <a:ext cx="57132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ff0000"/>
                </a:solidFill>
                <a:latin typeface="Franklin Gothic Book"/>
                <a:ea typeface="华文楷体"/>
              </a:rPr>
              <a:t>B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" dur="indefinite" restart="never" nodeType="tmRoot">
          <p:childTnLst>
            <p:seq>
              <p:cTn id="50" dur="indefinite" nodeType="mainSeq">
                <p:childTnLst>
                  <p:par>
                    <p:cTn id="51" nodeType="clickEffect" fill="hold">
                      <p:stCondLst>
                        <p:cond delay="indefinite"/>
                      </p:stCondLst>
                      <p:childTnLst>
                        <p:par>
                          <p:cTn id="5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28760" y="92160"/>
            <a:ext cx="8357760" cy="228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黑体"/>
                <a:ea typeface="黑体"/>
              </a:rPr>
              <a:t>3. </a:t>
            </a:r>
            <a:r>
              <a:rPr b="0" lang="en-US" sz="3600" spc="-1" strike="noStrike">
                <a:solidFill>
                  <a:srgbClr val="000000"/>
                </a:solidFill>
                <a:latin typeface="宋体"/>
                <a:ea typeface="宋体"/>
              </a:rPr>
              <a:t>设森林</a:t>
            </a:r>
            <a:r>
              <a:rPr b="0" lang="en-US" sz="3600" spc="-1" strike="noStrike">
                <a:solidFill>
                  <a:srgbClr val="000000"/>
                </a:solidFill>
                <a:latin typeface="宋体"/>
                <a:ea typeface="宋体"/>
              </a:rPr>
              <a:t>F</a:t>
            </a:r>
            <a:r>
              <a:rPr b="0" lang="en-US" sz="3600" spc="-1" strike="noStrike">
                <a:solidFill>
                  <a:srgbClr val="000000"/>
                </a:solidFill>
                <a:latin typeface="宋体"/>
                <a:ea typeface="宋体"/>
              </a:rPr>
              <a:t>对应的二叉树为</a:t>
            </a:r>
            <a:r>
              <a:rPr b="0" lang="en-US" sz="3600" spc="-1" strike="noStrike">
                <a:solidFill>
                  <a:srgbClr val="000000"/>
                </a:solidFill>
                <a:latin typeface="宋体"/>
                <a:ea typeface="宋体"/>
              </a:rPr>
              <a:t>B</a:t>
            </a:r>
            <a:r>
              <a:rPr b="0" lang="en-US" sz="3600" spc="-1" strike="noStrike">
                <a:solidFill>
                  <a:srgbClr val="000000"/>
                </a:solidFill>
                <a:latin typeface="宋体"/>
                <a:ea typeface="宋体"/>
              </a:rPr>
              <a:t>，它有</a:t>
            </a:r>
            <a:r>
              <a:rPr b="0" lang="en-US" sz="3600" spc="-1" strike="noStrike">
                <a:solidFill>
                  <a:srgbClr val="000000"/>
                </a:solidFill>
                <a:latin typeface="宋体"/>
                <a:ea typeface="宋体"/>
              </a:rPr>
              <a:t>m</a:t>
            </a:r>
            <a:r>
              <a:rPr b="0" lang="en-US" sz="3600" spc="-1" strike="noStrike">
                <a:solidFill>
                  <a:srgbClr val="000000"/>
                </a:solidFill>
                <a:latin typeface="宋体"/>
                <a:ea typeface="宋体"/>
              </a:rPr>
              <a:t>个结点，</a:t>
            </a:r>
            <a:r>
              <a:rPr b="0" lang="en-US" sz="3600" spc="-1" strike="noStrike">
                <a:solidFill>
                  <a:srgbClr val="000000"/>
                </a:solidFill>
                <a:latin typeface="宋体"/>
                <a:ea typeface="宋体"/>
              </a:rPr>
              <a:t>B</a:t>
            </a:r>
            <a:r>
              <a:rPr b="0" lang="en-US" sz="3600" spc="-1" strike="noStrike">
                <a:solidFill>
                  <a:srgbClr val="000000"/>
                </a:solidFill>
                <a:latin typeface="宋体"/>
                <a:ea typeface="宋体"/>
              </a:rPr>
              <a:t>的根为</a:t>
            </a:r>
            <a:r>
              <a:rPr b="0" lang="en-US" sz="3600" spc="-1" strike="noStrike">
                <a:solidFill>
                  <a:srgbClr val="000000"/>
                </a:solidFill>
                <a:latin typeface="宋体"/>
                <a:ea typeface="宋体"/>
              </a:rPr>
              <a:t>p,p</a:t>
            </a:r>
            <a:r>
              <a:rPr b="0" lang="en-US" sz="3600" spc="-1" strike="noStrike">
                <a:solidFill>
                  <a:srgbClr val="000000"/>
                </a:solidFill>
                <a:latin typeface="宋体"/>
                <a:ea typeface="宋体"/>
              </a:rPr>
              <a:t>的右子树结点个数为</a:t>
            </a:r>
            <a:r>
              <a:rPr b="0" lang="en-US" sz="3600" spc="-1" strike="noStrike">
                <a:solidFill>
                  <a:srgbClr val="000000"/>
                </a:solidFill>
                <a:latin typeface="宋体"/>
                <a:ea typeface="宋体"/>
              </a:rPr>
              <a:t>n,</a:t>
            </a:r>
            <a:r>
              <a:rPr b="0" lang="en-US" sz="3600" spc="-1" strike="noStrike">
                <a:solidFill>
                  <a:srgbClr val="000000"/>
                </a:solidFill>
                <a:latin typeface="宋体"/>
                <a:ea typeface="宋体"/>
              </a:rPr>
              <a:t>森林</a:t>
            </a:r>
            <a:r>
              <a:rPr b="0" lang="en-US" sz="3600" spc="-1" strike="noStrike">
                <a:solidFill>
                  <a:srgbClr val="000000"/>
                </a:solidFill>
                <a:latin typeface="宋体"/>
                <a:ea typeface="宋体"/>
              </a:rPr>
              <a:t>F</a:t>
            </a:r>
            <a:r>
              <a:rPr b="0" lang="en-US" sz="3600" spc="-1" strike="noStrike">
                <a:solidFill>
                  <a:srgbClr val="000000"/>
                </a:solidFill>
                <a:latin typeface="宋体"/>
                <a:ea typeface="宋体"/>
              </a:rPr>
              <a:t>中第一棵树的结点个数是</a:t>
            </a:r>
            <a:r>
              <a:rPr b="0" lang="en-US" sz="3600" spc="-1" strike="noStrike" u="sng">
                <a:solidFill>
                  <a:srgbClr val="000000"/>
                </a:solidFill>
                <a:uFillTx/>
                <a:latin typeface="宋体"/>
                <a:ea typeface="宋体"/>
              </a:rPr>
              <a:t>        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79" name="Picture 3" descr=""/>
          <p:cNvPicPr/>
          <p:nvPr/>
        </p:nvPicPr>
        <p:blipFill>
          <a:blip r:embed="rId1"/>
          <a:stretch/>
        </p:blipFill>
        <p:spPr>
          <a:xfrm>
            <a:off x="714240" y="2214720"/>
            <a:ext cx="7643520" cy="4395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714240" y="1571760"/>
            <a:ext cx="764352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C. </a:t>
            </a:r>
            <a:r>
              <a:rPr b="0" lang="en-US" sz="36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如果已知一棵二叉树的先序序列和后序序列，则可以构造出该二叉树。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7358040" y="2714760"/>
            <a:ext cx="57132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000" spc="-1" strike="dblStrike">
                <a:solidFill>
                  <a:srgbClr val="ff0000"/>
                </a:solidFill>
                <a:latin typeface="Franklin Gothic Book"/>
              </a:rPr>
              <a:t>C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7" dur="indefinite" restart="never" nodeType="tmRoot">
          <p:childTnLst>
            <p:seq>
              <p:cTn id="58" dur="indefinite" nodeType="mainSeq">
                <p:childTnLst>
                  <p:par>
                    <p:cTn id="59" nodeType="clickEffect" fill="hold">
                      <p:stCondLst>
                        <p:cond delay="indefinite"/>
                      </p:stCondLst>
                      <p:childTnLst>
                        <p:par>
                          <p:cTn id="6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592200"/>
            <a:ext cx="9143640" cy="228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黑体"/>
                <a:ea typeface="黑体"/>
              </a:rPr>
              <a:t>4. </a:t>
            </a:r>
            <a:r>
              <a:rPr b="0" lang="en-US" sz="3600" spc="-1" strike="noStrike">
                <a:solidFill>
                  <a:srgbClr val="000000"/>
                </a:solidFill>
                <a:latin typeface="宋体"/>
                <a:ea typeface="宋体"/>
              </a:rPr>
              <a:t>二叉树的前序遍历和中序遍历如下：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宋体"/>
                <a:ea typeface="宋体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宋体"/>
                <a:ea typeface="宋体"/>
              </a:rPr>
              <a:t>前序遍历：</a:t>
            </a:r>
            <a:r>
              <a:rPr b="0" lang="en-US" sz="3600" spc="-1" strike="noStrike">
                <a:solidFill>
                  <a:srgbClr val="000000"/>
                </a:solidFill>
                <a:latin typeface="宋体"/>
                <a:ea typeface="宋体"/>
              </a:rPr>
              <a:t>EFHIGJK</a:t>
            </a:r>
            <a:r>
              <a:rPr b="0" lang="en-US" sz="3600" spc="-1" strike="noStrike">
                <a:solidFill>
                  <a:srgbClr val="000000"/>
                </a:solidFill>
                <a:latin typeface="宋体"/>
                <a:ea typeface="宋体"/>
              </a:rPr>
              <a:t>；中序遍历</a:t>
            </a:r>
            <a:r>
              <a:rPr b="0" lang="en-US" sz="3600" spc="-1" strike="noStrike">
                <a:solidFill>
                  <a:srgbClr val="000000"/>
                </a:solidFill>
                <a:latin typeface="宋体"/>
                <a:ea typeface="宋体"/>
              </a:rPr>
              <a:t>: HFIEJKG </a:t>
            </a:r>
            <a:r>
              <a:rPr b="0" lang="en-US" sz="3600" spc="-1" strike="noStrike">
                <a:solidFill>
                  <a:srgbClr val="000000"/>
                </a:solidFill>
                <a:latin typeface="宋体"/>
                <a:ea typeface="宋体"/>
              </a:rPr>
              <a:t>。该二叉树后序遍历序列为</a:t>
            </a:r>
            <a:r>
              <a:rPr b="0" lang="en-US" sz="3600" spc="-1" strike="noStrike" u="sng">
                <a:solidFill>
                  <a:srgbClr val="000000"/>
                </a:solidFill>
                <a:uFillTx/>
                <a:latin typeface="宋体"/>
                <a:ea typeface="宋体"/>
              </a:rPr>
              <a:t>            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5283360" y="3568680"/>
            <a:ext cx="2070000" cy="533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5" dur="indefinite" restart="never" nodeType="tmRoot">
          <p:childTnLst>
            <p:seq>
              <p:cTn id="66" dur="indefinite" nodeType="mainSeq">
                <p:childTnLst>
                  <p:par>
                    <p:cTn id="67" nodeType="clickEffect" fill="hold">
                      <p:stCondLst>
                        <p:cond delay="indefinite"/>
                      </p:stCondLst>
                      <p:childTnLst>
                        <p:par>
                          <p:cTn id="6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1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71680" y="785880"/>
            <a:ext cx="7714800" cy="188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D. </a:t>
            </a:r>
            <a:r>
              <a:rPr b="0" lang="en-US" sz="36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如果一棵</a:t>
            </a:r>
            <a:r>
              <a:rPr b="0" lang="en-US" sz="36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Huffman</a:t>
            </a:r>
            <a:r>
              <a:rPr b="0" lang="en-US" sz="36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树</a:t>
            </a:r>
            <a:r>
              <a:rPr b="0" lang="en-US" sz="36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T</a:t>
            </a:r>
            <a:r>
              <a:rPr b="0" lang="en-US" sz="36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有</a:t>
            </a:r>
            <a:r>
              <a:rPr b="0" lang="en-US" sz="36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n</a:t>
            </a:r>
            <a:r>
              <a:rPr b="0" lang="en-US" sz="3600" spc="-1" strike="noStrike" baseline="-25000">
                <a:solidFill>
                  <a:srgbClr val="000000"/>
                </a:solidFill>
                <a:latin typeface="Franklin Gothic Book"/>
                <a:ea typeface="华文楷体"/>
              </a:rPr>
              <a:t>0</a:t>
            </a:r>
            <a:r>
              <a:rPr b="0" lang="en-US" sz="36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个叶子结点</a:t>
            </a:r>
            <a:r>
              <a:rPr b="0" lang="en-US" sz="36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, </a:t>
            </a:r>
            <a:r>
              <a:rPr b="0" lang="en-US" sz="36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那么树</a:t>
            </a:r>
            <a:r>
              <a:rPr b="0" lang="en-US" sz="36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T</a:t>
            </a:r>
            <a:r>
              <a:rPr b="0" lang="en-US" sz="36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中共有</a:t>
            </a:r>
            <a:r>
              <a:rPr b="0" lang="en-US" sz="36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2n</a:t>
            </a:r>
            <a:r>
              <a:rPr b="0" lang="en-US" sz="3600" spc="-1" strike="noStrike" baseline="-25000">
                <a:solidFill>
                  <a:srgbClr val="000000"/>
                </a:solidFill>
                <a:latin typeface="Franklin Gothic Book"/>
                <a:ea typeface="华文楷体"/>
              </a:rPr>
              <a:t>0</a:t>
            </a:r>
            <a:r>
              <a:rPr b="0" lang="en-US" sz="36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个结点。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85" name="Picture 3" descr=""/>
          <p:cNvPicPr/>
          <p:nvPr/>
        </p:nvPicPr>
        <p:blipFill>
          <a:blip r:embed="rId1"/>
          <a:stretch/>
        </p:blipFill>
        <p:spPr>
          <a:xfrm>
            <a:off x="4357800" y="2428920"/>
            <a:ext cx="4114440" cy="3327120"/>
          </a:xfrm>
          <a:prstGeom prst="rect">
            <a:avLst/>
          </a:prstGeom>
          <a:ln>
            <a:noFill/>
          </a:ln>
        </p:spPr>
      </p:pic>
      <p:sp>
        <p:nvSpPr>
          <p:cNvPr id="86" name="CustomShape 2"/>
          <p:cNvSpPr/>
          <p:nvPr/>
        </p:nvSpPr>
        <p:spPr>
          <a:xfrm>
            <a:off x="2357280" y="2428920"/>
            <a:ext cx="57132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000" spc="-1" strike="dblStrike">
                <a:solidFill>
                  <a:srgbClr val="ff0000"/>
                </a:solidFill>
                <a:latin typeface="Franklin Gothic Book"/>
              </a:rPr>
              <a:t>D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3" dur="indefinite" restart="never" nodeType="tmRoot">
          <p:childTnLst>
            <p:seq>
              <p:cTn id="74" dur="indefinite" nodeType="mainSeq">
                <p:childTnLst>
                  <p:par>
                    <p:cTn id="75" nodeType="clickEffect" fill="hold">
                      <p:stCondLst>
                        <p:cond delay="indefinite"/>
                      </p:stCondLst>
                      <p:childTnLst>
                        <p:par>
                          <p:cTn id="7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285840" y="593640"/>
            <a:ext cx="6643440" cy="447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黑体"/>
                <a:ea typeface="黑体"/>
              </a:rPr>
              <a:t>1.</a:t>
            </a:r>
            <a:r>
              <a:rPr b="0" lang="en-US" sz="3600" spc="-1" strike="noStrike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Times New Roman"/>
                <a:ea typeface="宋体"/>
              </a:rPr>
              <a:t>下面程序段的时间复杂度为</a:t>
            </a:r>
            <a:r>
              <a:rPr b="0" lang="en-US" sz="3600" spc="-1" strike="noStrike" u="sng">
                <a:solidFill>
                  <a:srgbClr val="000000"/>
                </a:solidFill>
                <a:uFillTx/>
                <a:latin typeface="Times New Roman"/>
                <a:ea typeface="宋体"/>
              </a:rPr>
              <a:t>             </a:t>
            </a:r>
            <a:r>
              <a:rPr b="0" lang="en-US" sz="3600" spc="-1" strike="noStrike">
                <a:solidFill>
                  <a:srgbClr val="000000"/>
                </a:solidFill>
                <a:latin typeface="Times New Roman"/>
                <a:ea typeface="宋体"/>
              </a:rPr>
              <a:t>。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Times New Roman"/>
                <a:ea typeface="宋体"/>
              </a:rPr>
              <a:t>int i=0, s=0;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Times New Roman"/>
                <a:ea typeface="宋体"/>
              </a:rPr>
              <a:t>while (++i&lt;=n) {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Times New Roman"/>
                <a:ea typeface="宋体"/>
              </a:rPr>
              <a:t>  </a:t>
            </a:r>
            <a:r>
              <a:rPr b="0" lang="en-US" sz="3600" spc="-1" strike="noStrike">
                <a:solidFill>
                  <a:srgbClr val="000000"/>
                </a:solidFill>
                <a:latin typeface="Times New Roman"/>
                <a:ea typeface="宋体"/>
              </a:rPr>
              <a:t>int p=1;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Times New Roman"/>
                <a:ea typeface="宋体"/>
              </a:rPr>
              <a:t>  </a:t>
            </a:r>
            <a:r>
              <a:rPr b="0" lang="en-US" sz="3600" spc="-1" strike="noStrike">
                <a:solidFill>
                  <a:srgbClr val="000000"/>
                </a:solidFill>
                <a:latin typeface="Times New Roman"/>
                <a:ea typeface="宋体"/>
              </a:rPr>
              <a:t>for (int j=1;j&lt;=i;j++) p*=j;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Times New Roman"/>
                <a:ea typeface="宋体"/>
              </a:rPr>
              <a:t>  </a:t>
            </a:r>
            <a:r>
              <a:rPr b="0" lang="en-US" sz="3600" spc="-1" strike="noStrike">
                <a:solidFill>
                  <a:srgbClr val="000000"/>
                </a:solidFill>
                <a:latin typeface="Times New Roman"/>
                <a:ea typeface="宋体"/>
              </a:rPr>
              <a:t>s=s+p;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Times New Roman"/>
                <a:ea typeface="宋体"/>
              </a:rPr>
              <a:t>}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6070680" y="2286000"/>
            <a:ext cx="1574640" cy="55872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2"/>
          <a:stretch/>
        </p:blipFill>
        <p:spPr>
          <a:xfrm>
            <a:off x="6070680" y="2857680"/>
            <a:ext cx="1562040" cy="55872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3"/>
          <a:stretch/>
        </p:blipFill>
        <p:spPr>
          <a:xfrm>
            <a:off x="6070680" y="4000680"/>
            <a:ext cx="1562040" cy="558720"/>
          </a:xfrm>
          <a:prstGeom prst="rect">
            <a:avLst/>
          </a:prstGeom>
          <a:ln>
            <a:noFill/>
          </a:ln>
        </p:spPr>
      </p:pic>
      <p:pic>
        <p:nvPicPr>
          <p:cNvPr id="91" name="" descr=""/>
          <p:cNvPicPr/>
          <p:nvPr/>
        </p:nvPicPr>
        <p:blipFill>
          <a:blip r:embed="rId4"/>
          <a:stretch/>
        </p:blipFill>
        <p:spPr>
          <a:xfrm>
            <a:off x="6134040" y="3276720"/>
            <a:ext cx="1866960" cy="825480"/>
          </a:xfrm>
          <a:prstGeom prst="rect">
            <a:avLst/>
          </a:prstGeom>
          <a:ln>
            <a:noFill/>
          </a:ln>
        </p:spPr>
      </p:pic>
      <p:pic>
        <p:nvPicPr>
          <p:cNvPr id="92" name="" descr=""/>
          <p:cNvPicPr/>
          <p:nvPr/>
        </p:nvPicPr>
        <p:blipFill>
          <a:blip r:embed="rId5"/>
          <a:stretch/>
        </p:blipFill>
        <p:spPr>
          <a:xfrm>
            <a:off x="571680" y="5283360"/>
            <a:ext cx="7873920" cy="1054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1" dur="indefinite" restart="never" nodeType="tmRoot">
          <p:childTnLst>
            <p:seq>
              <p:cTn id="82" dur="indefinite" nodeType="mainSeq">
                <p:childTnLst>
                  <p:par>
                    <p:cTn id="83" nodeType="clickEffect" fill="hold">
                      <p:stCondLst>
                        <p:cond delay="indefinite"/>
                      </p:stCondLst>
                      <p:childTnLst>
                        <p:par>
                          <p:cTn id="8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7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0" y="16560"/>
            <a:ext cx="9143640" cy="338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黑体"/>
                <a:ea typeface="黑体"/>
              </a:rPr>
              <a:t>2. </a:t>
            </a:r>
            <a:r>
              <a:rPr b="0" lang="en-US" sz="3600" spc="-1" strike="noStrike">
                <a:solidFill>
                  <a:srgbClr val="000000"/>
                </a:solidFill>
                <a:latin typeface="Times New Roman"/>
                <a:ea typeface="宋体"/>
              </a:rPr>
              <a:t>在带表头结点的双向非循环链表中，已知某个元素的结点指针为</a:t>
            </a:r>
            <a:r>
              <a:rPr b="0" lang="en-US" sz="3600" spc="-1" strike="noStrike">
                <a:solidFill>
                  <a:srgbClr val="000000"/>
                </a:solidFill>
                <a:latin typeface="Times New Roman"/>
                <a:ea typeface="宋体"/>
              </a:rPr>
              <a:t>p</a:t>
            </a:r>
            <a:r>
              <a:rPr b="0" lang="en-US" sz="3600" spc="-1" strike="noStrike">
                <a:solidFill>
                  <a:srgbClr val="000000"/>
                </a:solidFill>
                <a:latin typeface="Times New Roman"/>
                <a:ea typeface="宋体"/>
              </a:rPr>
              <a:t>（并非表头结点），若在其前面插入一个用</a:t>
            </a:r>
            <a:r>
              <a:rPr b="0" lang="en-US" sz="3600" spc="-1" strike="noStrike">
                <a:solidFill>
                  <a:srgbClr val="000000"/>
                </a:solidFill>
                <a:latin typeface="Times New Roman"/>
                <a:ea typeface="宋体"/>
              </a:rPr>
              <a:t>s</a:t>
            </a:r>
            <a:r>
              <a:rPr b="0" lang="en-US" sz="3600" spc="-1" strike="noStrike">
                <a:solidFill>
                  <a:srgbClr val="000000"/>
                </a:solidFill>
                <a:latin typeface="Times New Roman"/>
                <a:ea typeface="宋体"/>
              </a:rPr>
              <a:t>指向的新的结点，相应的运算是：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Times New Roman"/>
                <a:ea typeface="宋体"/>
              </a:rPr>
              <a:t>s-&gt;next = p;</a:t>
            </a:r>
            <a:r>
              <a:rPr b="0" lang="en-US" sz="3600" spc="-1" strike="noStrike">
                <a:solidFill>
                  <a:srgbClr val="000000"/>
                </a:solidFill>
                <a:latin typeface="Times New Roman"/>
                <a:ea typeface="宋体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Times New Roman"/>
                <a:ea typeface="宋体"/>
              </a:rPr>
              <a:t>s-&gt;prior = p-&gt;prior;</a:t>
            </a:r>
            <a:r>
              <a:rPr b="0" lang="en-US" sz="3600" spc="-1" strike="noStrike">
                <a:solidFill>
                  <a:srgbClr val="000000"/>
                </a:solidFill>
                <a:latin typeface="Times New Roman"/>
                <a:ea typeface="宋体"/>
              </a:rPr>
              <a:t>	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Times New Roman"/>
                <a:ea typeface="宋体"/>
              </a:rPr>
              <a:t>p-&gt;prior = s;    </a:t>
            </a:r>
            <a:r>
              <a:rPr b="0" lang="en-US" sz="3600" spc="-1" strike="noStrike" u="sng">
                <a:solidFill>
                  <a:srgbClr val="000000"/>
                </a:solidFill>
                <a:uFillTx/>
                <a:latin typeface="Times New Roman"/>
                <a:ea typeface="宋体"/>
              </a:rPr>
              <a:t>              ;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214200" y="4857840"/>
            <a:ext cx="999720" cy="4284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3"/>
          <p:cNvSpPr/>
          <p:nvPr/>
        </p:nvSpPr>
        <p:spPr>
          <a:xfrm>
            <a:off x="3071880" y="4857840"/>
            <a:ext cx="999720" cy="4284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4"/>
          <p:cNvSpPr/>
          <p:nvPr/>
        </p:nvSpPr>
        <p:spPr>
          <a:xfrm>
            <a:off x="4500720" y="4857840"/>
            <a:ext cx="999720" cy="4284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5"/>
          <p:cNvSpPr/>
          <p:nvPr/>
        </p:nvSpPr>
        <p:spPr>
          <a:xfrm>
            <a:off x="5929200" y="4857840"/>
            <a:ext cx="999720" cy="4284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6"/>
          <p:cNvSpPr/>
          <p:nvPr/>
        </p:nvSpPr>
        <p:spPr>
          <a:xfrm>
            <a:off x="928800" y="5000760"/>
            <a:ext cx="64260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7"/>
          <p:cNvSpPr/>
          <p:nvPr/>
        </p:nvSpPr>
        <p:spPr>
          <a:xfrm>
            <a:off x="3857760" y="5000760"/>
            <a:ext cx="64260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8"/>
          <p:cNvSpPr/>
          <p:nvPr/>
        </p:nvSpPr>
        <p:spPr>
          <a:xfrm>
            <a:off x="5286240" y="5000760"/>
            <a:ext cx="64260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9"/>
          <p:cNvSpPr/>
          <p:nvPr/>
        </p:nvSpPr>
        <p:spPr>
          <a:xfrm>
            <a:off x="6643800" y="5000760"/>
            <a:ext cx="64260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10"/>
          <p:cNvSpPr/>
          <p:nvPr/>
        </p:nvSpPr>
        <p:spPr>
          <a:xfrm>
            <a:off x="2428920" y="5000760"/>
            <a:ext cx="64260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11"/>
          <p:cNvSpPr/>
          <p:nvPr/>
        </p:nvSpPr>
        <p:spPr>
          <a:xfrm rot="10800000">
            <a:off x="1214640" y="5144040"/>
            <a:ext cx="64260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12"/>
          <p:cNvSpPr/>
          <p:nvPr/>
        </p:nvSpPr>
        <p:spPr>
          <a:xfrm rot="10800000">
            <a:off x="2572200" y="5144040"/>
            <a:ext cx="64260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13"/>
          <p:cNvSpPr/>
          <p:nvPr/>
        </p:nvSpPr>
        <p:spPr>
          <a:xfrm rot="10800000">
            <a:off x="4072320" y="5144040"/>
            <a:ext cx="64260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14"/>
          <p:cNvSpPr/>
          <p:nvPr/>
        </p:nvSpPr>
        <p:spPr>
          <a:xfrm rot="10800000">
            <a:off x="5501160" y="5144040"/>
            <a:ext cx="64260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15"/>
          <p:cNvSpPr/>
          <p:nvPr/>
        </p:nvSpPr>
        <p:spPr>
          <a:xfrm rot="10800000">
            <a:off x="6929640" y="5144040"/>
            <a:ext cx="64260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16"/>
          <p:cNvSpPr/>
          <p:nvPr/>
        </p:nvSpPr>
        <p:spPr>
          <a:xfrm>
            <a:off x="6286680" y="3714840"/>
            <a:ext cx="999720" cy="4284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1714680" y="4851360"/>
            <a:ext cx="851040" cy="38088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2"/>
          <a:stretch/>
        </p:blipFill>
        <p:spPr>
          <a:xfrm>
            <a:off x="7569360" y="4851360"/>
            <a:ext cx="851040" cy="380880"/>
          </a:xfrm>
          <a:prstGeom prst="rect">
            <a:avLst/>
          </a:prstGeom>
          <a:ln>
            <a:noFill/>
          </a:ln>
        </p:spPr>
      </p:pic>
      <p:pic>
        <p:nvPicPr>
          <p:cNvPr id="111" name="" descr=""/>
          <p:cNvPicPr/>
          <p:nvPr/>
        </p:nvPicPr>
        <p:blipFill>
          <a:blip r:embed="rId3"/>
          <a:stretch/>
        </p:blipFill>
        <p:spPr>
          <a:xfrm>
            <a:off x="4775040" y="5423040"/>
            <a:ext cx="520560" cy="571680"/>
          </a:xfrm>
          <a:prstGeom prst="rect">
            <a:avLst/>
          </a:prstGeom>
          <a:ln>
            <a:noFill/>
          </a:ln>
        </p:spPr>
      </p:pic>
      <p:pic>
        <p:nvPicPr>
          <p:cNvPr id="112" name="" descr=""/>
          <p:cNvPicPr/>
          <p:nvPr/>
        </p:nvPicPr>
        <p:blipFill>
          <a:blip r:embed="rId4"/>
          <a:stretch/>
        </p:blipFill>
        <p:spPr>
          <a:xfrm>
            <a:off x="6566040" y="3137040"/>
            <a:ext cx="457200" cy="571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214200" y="214200"/>
            <a:ext cx="850068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黑体"/>
                <a:ea typeface="黑体"/>
              </a:rPr>
              <a:t>1.</a:t>
            </a:r>
            <a:r>
              <a:rPr b="0" lang="en-US" sz="24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已知</a:t>
            </a:r>
            <a:r>
              <a:rPr b="0" lang="en-US" sz="24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L</a:t>
            </a:r>
            <a:r>
              <a:rPr b="0" lang="en-US" sz="24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是带表头结点的单链表</a:t>
            </a:r>
            <a:r>
              <a:rPr b="0" lang="en-US" sz="24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(</a:t>
            </a:r>
            <a:r>
              <a:rPr b="0" lang="en-US" sz="24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表中元素个数 </a:t>
            </a:r>
            <a:r>
              <a:rPr b="0" lang="en-US" sz="24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&gt;= 2)</a:t>
            </a:r>
            <a:r>
              <a:rPr b="0" lang="en-US" sz="24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，</a:t>
            </a:r>
            <a:r>
              <a:rPr b="0" lang="en-US" sz="24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P</a:t>
            </a:r>
            <a:r>
              <a:rPr b="0" lang="en-US" sz="24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指向某结点（非第一结点），删除</a:t>
            </a:r>
            <a:r>
              <a:rPr b="0" lang="en-US" sz="24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P</a:t>
            </a:r>
            <a:r>
              <a:rPr b="0" lang="en-US" sz="24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结点的直接前驱语句是：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214200" y="1428840"/>
            <a:ext cx="5643360" cy="521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考虑到</a:t>
            </a:r>
            <a:r>
              <a:rPr b="1" lang="en-US" sz="24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p</a:t>
            </a:r>
            <a:r>
              <a:rPr b="1" lang="en-US" sz="24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的前驱恰好是头结点的情况：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r = head;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if (r-&gt;next == p)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head = p;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delete(r);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else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while (r-&gt;next-&gt;next != p) r = r-&gt;next;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delete(r-&gt;next);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r-&gt;next = p;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}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4572000" y="3000240"/>
            <a:ext cx="999720" cy="4284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4"/>
          <p:cNvSpPr/>
          <p:nvPr/>
        </p:nvSpPr>
        <p:spPr>
          <a:xfrm>
            <a:off x="6000840" y="3000240"/>
            <a:ext cx="999720" cy="4284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5"/>
          <p:cNvSpPr/>
          <p:nvPr/>
        </p:nvSpPr>
        <p:spPr>
          <a:xfrm>
            <a:off x="5357880" y="3143160"/>
            <a:ext cx="64260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6"/>
          <p:cNvSpPr/>
          <p:nvPr/>
        </p:nvSpPr>
        <p:spPr>
          <a:xfrm>
            <a:off x="6858000" y="3143160"/>
            <a:ext cx="64260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4635360" y="2425680"/>
            <a:ext cx="952560" cy="46980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2"/>
          <a:stretch/>
        </p:blipFill>
        <p:spPr>
          <a:xfrm>
            <a:off x="6286680" y="2489040"/>
            <a:ext cx="431640" cy="469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9" dur="indefinite" restart="never" nodeType="tmRoot">
          <p:childTnLst>
            <p:seq>
              <p:cTn id="90" dur="indefinite" nodeType="mainSeq">
                <p:childTnLst>
                  <p:par>
                    <p:cTn id="91" nodeType="clickEffect" fill="hold">
                      <p:stCondLst>
                        <p:cond delay="indefinite"/>
                      </p:stCondLst>
                      <p:childTnLst>
                        <p:par>
                          <p:cTn id="9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285840" y="1071720"/>
            <a:ext cx="8357760" cy="283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2. </a:t>
            </a:r>
            <a:r>
              <a:rPr b="0" lang="en-US" sz="36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有一份电文中共使用 </a:t>
            </a:r>
            <a:r>
              <a:rPr b="0" lang="en-US" sz="36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6</a:t>
            </a:r>
            <a:r>
              <a:rPr b="0" lang="en-US" sz="36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个字符</a:t>
            </a:r>
            <a:r>
              <a:rPr b="0" lang="en-US" sz="36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:a,b,c,d,e,f,</a:t>
            </a:r>
            <a:r>
              <a:rPr b="0" lang="en-US" sz="36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它们的出现频率依次为</a:t>
            </a:r>
            <a:r>
              <a:rPr b="0" lang="en-US" sz="36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2,3,4,7,8,9</a:t>
            </a:r>
            <a:r>
              <a:rPr b="0" lang="en-US" sz="36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，试构造一棵哈夫曼树，计算其带权路径长度</a:t>
            </a:r>
            <a:r>
              <a:rPr b="0" lang="en-US" sz="36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WPL</a:t>
            </a:r>
            <a:r>
              <a:rPr b="0" lang="en-US" sz="36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，以及这些字符的哈夫曼编码。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3848040" y="5207040"/>
            <a:ext cx="3886200" cy="107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7" dur="indefinite" restart="never" nodeType="tmRoot">
          <p:childTnLst>
            <p:seq>
              <p:cTn id="98" dur="indefinite" nodeType="mainSeq">
                <p:childTnLst>
                  <p:par>
                    <p:cTn id="99" nodeType="clickEffect" fill="hold">
                      <p:stCondLst>
                        <p:cond delay="indefinite"/>
                      </p:stCondLst>
                      <p:childTnLst>
                        <p:par>
                          <p:cTn id="10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3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4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142920" y="214200"/>
            <a:ext cx="871488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3. </a:t>
            </a:r>
            <a:r>
              <a:rPr b="0" lang="en-US" sz="36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用下面数据逐步建成堆。要求画出每加入一个关键码后堆的变化。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（</a:t>
            </a:r>
            <a:r>
              <a:rPr b="0" lang="en-US" sz="36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25</a:t>
            </a:r>
            <a:r>
              <a:rPr b="0" lang="en-US" sz="36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　</a:t>
            </a:r>
            <a:r>
              <a:rPr b="0" lang="en-US" sz="36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11</a:t>
            </a:r>
            <a:r>
              <a:rPr b="0" lang="en-US" sz="36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　</a:t>
            </a:r>
            <a:r>
              <a:rPr b="0" lang="en-US" sz="36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22</a:t>
            </a:r>
            <a:r>
              <a:rPr b="0" lang="en-US" sz="36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　</a:t>
            </a:r>
            <a:r>
              <a:rPr b="0" lang="en-US" sz="36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34</a:t>
            </a:r>
            <a:r>
              <a:rPr b="0" lang="en-US" sz="36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　</a:t>
            </a:r>
            <a:r>
              <a:rPr b="0" lang="en-US" sz="36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5</a:t>
            </a:r>
            <a:r>
              <a:rPr b="0" lang="en-US" sz="36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　</a:t>
            </a:r>
            <a:r>
              <a:rPr b="0" lang="en-US" sz="36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44</a:t>
            </a:r>
            <a:r>
              <a:rPr b="0" lang="en-US" sz="36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　</a:t>
            </a:r>
            <a:r>
              <a:rPr b="0" lang="en-US" sz="36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16</a:t>
            </a:r>
            <a:r>
              <a:rPr b="0" lang="en-US" sz="36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）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571680" y="428760"/>
            <a:ext cx="7857720" cy="55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黑体"/>
                <a:ea typeface="黑体"/>
              </a:rPr>
              <a:t>未收到作业的名单</a:t>
            </a:r>
            <a:r>
              <a:rPr b="0" lang="en-US" sz="2400" spc="-1" strike="noStrike">
                <a:solidFill>
                  <a:srgbClr val="000000"/>
                </a:solidFill>
                <a:latin typeface="黑体"/>
                <a:ea typeface="黑体"/>
              </a:rPr>
              <a:t>(</a:t>
            </a:r>
            <a:r>
              <a:rPr b="0" lang="en-US" sz="2400" spc="-1" strike="noStrike">
                <a:solidFill>
                  <a:srgbClr val="000000"/>
                </a:solidFill>
                <a:latin typeface="黑体"/>
                <a:ea typeface="黑体"/>
              </a:rPr>
              <a:t>含没写名字的</a:t>
            </a:r>
            <a:r>
              <a:rPr b="0" lang="en-US" sz="2400" spc="-1" strike="noStrike">
                <a:solidFill>
                  <a:srgbClr val="000000"/>
                </a:solidFill>
                <a:latin typeface="黑体"/>
                <a:ea typeface="黑体"/>
              </a:rPr>
              <a:t>)</a:t>
            </a:r>
            <a:r>
              <a:rPr b="0" lang="en-US" sz="24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：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071221080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071221085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071221086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071221087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071221099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071221100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071221123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071221135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061261008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061110061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楷体_GB2312"/>
                <a:ea typeface="楷体_GB2312"/>
              </a:rPr>
              <a:t>试卷上有“ </a:t>
            </a:r>
            <a:r>
              <a:rPr b="0" lang="en-US" sz="24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△ ”</a:t>
            </a:r>
            <a:r>
              <a:rPr b="0" lang="en-US" sz="2400" spc="-1" strike="noStrike">
                <a:solidFill>
                  <a:srgbClr val="000000"/>
                </a:solidFill>
                <a:latin typeface="楷体_GB2312"/>
                <a:ea typeface="楷体_GB2312"/>
              </a:rPr>
              <a:t>符号的表示有抄袭和被抄袭的嫌疑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57120" y="357120"/>
            <a:ext cx="800064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试写一算法，对以单链表进行逆置，要求不能再申请新的结点空间。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500040" y="2357280"/>
            <a:ext cx="5571720" cy="15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黑体"/>
                <a:ea typeface="黑体"/>
              </a:rPr>
              <a:t>思路分析：</a:t>
            </a:r>
            <a:r>
              <a:rPr b="0" lang="en-US" sz="2400" spc="-1" strike="noStrike">
                <a:solidFill>
                  <a:srgbClr val="000000"/>
                </a:solidFill>
                <a:latin typeface="黑体"/>
                <a:ea typeface="黑体"/>
              </a:rPr>
              <a:t>1</a:t>
            </a:r>
            <a:r>
              <a:rPr b="0" lang="en-US" sz="2400" spc="-1" strike="noStrike">
                <a:solidFill>
                  <a:srgbClr val="000000"/>
                </a:solidFill>
                <a:latin typeface="黑体"/>
                <a:ea typeface="黑体"/>
              </a:rPr>
              <a:t>、逐个逐个调换指针的方向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黑体"/>
                <a:ea typeface="黑体"/>
              </a:rPr>
              <a:t>          </a:t>
            </a:r>
            <a:r>
              <a:rPr b="0" lang="en-US" sz="2400" spc="-1" strike="noStrike">
                <a:solidFill>
                  <a:srgbClr val="000000"/>
                </a:solidFill>
                <a:latin typeface="黑体"/>
                <a:ea typeface="黑体"/>
              </a:rPr>
              <a:t>2</a:t>
            </a:r>
            <a:r>
              <a:rPr b="0" lang="en-US" sz="2400" spc="-1" strike="noStrike">
                <a:solidFill>
                  <a:srgbClr val="000000"/>
                </a:solidFill>
                <a:latin typeface="黑体"/>
                <a:ea typeface="黑体"/>
              </a:rPr>
              <a:t>、按链表顺序压栈，再弹出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0" y="0"/>
            <a:ext cx="9000720" cy="642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示例</a:t>
            </a:r>
            <a:r>
              <a:rPr b="1" lang="en-US" sz="32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(</a:t>
            </a:r>
            <a:r>
              <a:rPr b="1" lang="en-US" sz="32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摘自钱阳</a:t>
            </a:r>
            <a:r>
              <a:rPr b="1" lang="en-US" sz="32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071221084)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LinkNode *fnode,*pnode,*bnode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fnode = first;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pnode = fnode-&gt;next;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bnode = pnode-&gt;next;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fnode-&gt;next = NULL;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while (pnode != NULL)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{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    </a:t>
            </a:r>
            <a:r>
              <a:rPr b="1" lang="en-US" sz="32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pnode-&gt;next = fnode;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    </a:t>
            </a:r>
            <a:r>
              <a:rPr b="1" lang="en-US" sz="32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fnode = pnode;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    </a:t>
            </a:r>
            <a:r>
              <a:rPr b="1" lang="en-US" sz="32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pnode = bnode;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    </a:t>
            </a:r>
            <a:r>
              <a:rPr b="1" lang="en-US" sz="32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if (bnode != NULL) bnode = bnode-&gt;next;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}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71680" y="571680"/>
            <a:ext cx="7786440" cy="48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2</a:t>
            </a:r>
            <a:r>
              <a:rPr b="0" lang="en-US" sz="24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、下面的算法是将整型数组</a:t>
            </a:r>
            <a:r>
              <a:rPr b="0" lang="en-US" sz="24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A[0..n-1]</a:t>
            </a:r>
            <a:r>
              <a:rPr b="0" lang="en-US" sz="24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中的元素划分为两部分，使得左边的所有元素均为奇数，右边的所有元素均为偶数，补充完成</a:t>
            </a:r>
            <a:r>
              <a:rPr b="0" lang="en-US" sz="24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A,B,C,D</a:t>
            </a:r>
            <a:r>
              <a:rPr b="0" lang="en-US" sz="24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四个空（每处空并非仅有一条语句）：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void   Partition(int A[ ] 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{  i = 0; j = n-1;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while  (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Franklin Gothic Book"/>
                <a:ea typeface="华文楷体"/>
              </a:rPr>
              <a:t> A </a:t>
            </a:r>
            <a:r>
              <a:rPr b="0" lang="en-US" sz="24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 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{   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       </a:t>
            </a:r>
            <a:r>
              <a:rPr b="0" lang="en-US" sz="24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while (i &lt; j &amp;&amp;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Franklin Gothic Book"/>
                <a:ea typeface="华文楷体"/>
              </a:rPr>
              <a:t> B </a:t>
            </a:r>
            <a:r>
              <a:rPr b="0" lang="en-US" sz="24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 )  i++;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       </a:t>
            </a:r>
            <a:r>
              <a:rPr b="0" lang="en-US" sz="24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while (i &lt; j &amp;&amp;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Franklin Gothic Book"/>
                <a:ea typeface="华文楷体"/>
              </a:rPr>
              <a:t> C </a:t>
            </a:r>
            <a:r>
              <a:rPr b="0" lang="en-US" sz="24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 )  j--;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       </a:t>
            </a:r>
            <a:r>
              <a:rPr b="0" lang="en-US" sz="24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if (i &lt; j)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Franklin Gothic Book"/>
                <a:ea typeface="华文楷体"/>
              </a:rPr>
              <a:t> D </a:t>
            </a:r>
            <a:r>
              <a:rPr b="0" lang="en-US" sz="24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 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}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2643120" y="2786040"/>
            <a:ext cx="6426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latin typeface="Franklin Gothic Book"/>
                <a:ea typeface="华文楷体"/>
              </a:rPr>
              <a:t>i&lt;j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4500720" y="3500280"/>
            <a:ext cx="171432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latin typeface="Franklin Gothic Book"/>
                <a:ea typeface="华文楷体"/>
              </a:rPr>
              <a:t>A[i]%2 == 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4500720" y="4000680"/>
            <a:ext cx="171432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latin typeface="Franklin Gothic Book"/>
                <a:ea typeface="华文楷体"/>
              </a:rPr>
              <a:t>A[i]%2 == 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1" name="CustomShape 5"/>
          <p:cNvSpPr/>
          <p:nvPr/>
        </p:nvSpPr>
        <p:spPr>
          <a:xfrm>
            <a:off x="2500200" y="4643280"/>
            <a:ext cx="3071520" cy="15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latin typeface="Franklin Gothic Book"/>
                <a:ea typeface="华文楷体"/>
              </a:rPr>
              <a:t>{  int temp = A[i];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latin typeface="Franklin Gothic Book"/>
                <a:ea typeface="华文楷体"/>
              </a:rPr>
              <a:t>   </a:t>
            </a:r>
            <a:r>
              <a:rPr b="0" lang="en-US" sz="2400" spc="-1" strike="noStrike">
                <a:solidFill>
                  <a:srgbClr val="ff0000"/>
                </a:solidFill>
                <a:latin typeface="Franklin Gothic Book"/>
                <a:ea typeface="华文楷体"/>
              </a:rPr>
              <a:t>A[i] = A[j];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latin typeface="Franklin Gothic Book"/>
                <a:ea typeface="华文楷体"/>
              </a:rPr>
              <a:t>   </a:t>
            </a:r>
            <a:r>
              <a:rPr b="0" lang="en-US" sz="2400" spc="-1" strike="noStrike">
                <a:solidFill>
                  <a:srgbClr val="ff0000"/>
                </a:solidFill>
                <a:latin typeface="Franklin Gothic Book"/>
                <a:ea typeface="华文楷体"/>
              </a:rPr>
              <a:t>A[j] = temp;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latin typeface="Franklin Gothic Book"/>
                <a:ea typeface="华文楷体"/>
              </a:rPr>
              <a:t>}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5" dur="indefinite" restart="never" nodeType="tmRoot">
          <p:childTnLst>
            <p:seq>
              <p:cTn id="106" dur="indefinite" nodeType="mainSeq">
                <p:childTnLst>
                  <p:par>
                    <p:cTn id="107" nodeType="clickEffect" fill="hold">
                      <p:stCondLst>
                        <p:cond delay="indefinite"/>
                      </p:stCondLst>
                      <p:childTnLst>
                        <p:par>
                          <p:cTn id="10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nodeType="clickEffect" fill="hold">
                      <p:stCondLst>
                        <p:cond delay="indefinite"/>
                      </p:stCondLst>
                      <p:childTnLst>
                        <p:par>
                          <p:cTn id="11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nodeType="clickEffect" fill="hold">
                      <p:stCondLst>
                        <p:cond delay="indefinite"/>
                      </p:stCondLst>
                      <p:childTnLst>
                        <p:par>
                          <p:cTn id="12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nodeType="clickEffect" fill="hold">
                      <p:stCondLst>
                        <p:cond delay="indefinite"/>
                      </p:stCondLst>
                      <p:childTnLst>
                        <p:par>
                          <p:cTn id="12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71680" y="575280"/>
            <a:ext cx="7071840" cy="82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黑体"/>
                <a:ea typeface="黑体"/>
              </a:rPr>
              <a:t>3.</a:t>
            </a:r>
            <a:r>
              <a:rPr b="0" lang="en-US" sz="2400" spc="-1" strike="noStrike">
                <a:solidFill>
                  <a:srgbClr val="000000"/>
                </a:solidFill>
                <a:latin typeface="宋体"/>
                <a:ea typeface="宋体"/>
              </a:rPr>
              <a:t>请设计求二叉树高度的递归算法。设二叉树的两指针域为</a:t>
            </a:r>
            <a:r>
              <a:rPr b="0" lang="en-US" sz="2400" spc="-1" strike="noStrike">
                <a:solidFill>
                  <a:srgbClr val="000000"/>
                </a:solidFill>
                <a:latin typeface="宋体"/>
                <a:ea typeface="宋体"/>
              </a:rPr>
              <a:t>lchild</a:t>
            </a:r>
            <a:r>
              <a:rPr b="0" lang="en-US" sz="2400" spc="-1" strike="noStrike">
                <a:solidFill>
                  <a:srgbClr val="000000"/>
                </a:solidFill>
                <a:latin typeface="宋体"/>
                <a:ea typeface="宋体"/>
              </a:rPr>
              <a:t>与</a:t>
            </a:r>
            <a:r>
              <a:rPr b="0" lang="en-US" sz="2400" spc="-1" strike="noStrike">
                <a:solidFill>
                  <a:srgbClr val="000000"/>
                </a:solidFill>
                <a:latin typeface="宋体"/>
                <a:ea typeface="宋体"/>
              </a:rPr>
              <a:t>rchild</a:t>
            </a:r>
            <a:r>
              <a:rPr b="0" lang="en-US" sz="2400" spc="-1" strike="noStrike">
                <a:solidFill>
                  <a:srgbClr val="000000"/>
                </a:solidFill>
                <a:latin typeface="宋体"/>
                <a:ea typeface="宋体"/>
              </a:rPr>
              <a:t>。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642960" y="2071800"/>
            <a:ext cx="8071920" cy="191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思路分析：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递归终止条件：如果是叶结点，则返回高度</a:t>
            </a:r>
            <a:r>
              <a:rPr b="0" lang="en-US" sz="24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1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　　　　　　　</a:t>
            </a:r>
            <a:r>
              <a:rPr b="0" lang="en-US" sz="24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(</a:t>
            </a:r>
            <a:r>
              <a:rPr b="0" lang="en-US" sz="24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或者如果是空结点，返回高度</a:t>
            </a:r>
            <a:r>
              <a:rPr b="0" lang="en-US" sz="24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0)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　　　　　　　其余情况则返回</a:t>
            </a:r>
            <a:r>
              <a:rPr b="0" lang="en-US" sz="24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1</a:t>
            </a:r>
            <a:r>
              <a:rPr b="0" lang="en-US" sz="24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＋左右子树中较高的高度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34" name="Picture 2" descr=""/>
          <p:cNvPicPr/>
          <p:nvPr/>
        </p:nvPicPr>
        <p:blipFill>
          <a:blip r:embed="rId1"/>
          <a:stretch/>
        </p:blipFill>
        <p:spPr>
          <a:xfrm>
            <a:off x="571680" y="3714840"/>
            <a:ext cx="3828600" cy="2714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142920" y="785880"/>
            <a:ext cx="8857800" cy="48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示例</a:t>
            </a:r>
            <a:r>
              <a:rPr b="1" lang="en-US" sz="36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(</a:t>
            </a:r>
            <a:r>
              <a:rPr b="1" lang="en-US" sz="36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摘自张栋栋</a:t>
            </a:r>
            <a:r>
              <a:rPr b="1" lang="en-US" sz="36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071221136)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int BinaryTree&lt;T&gt;::Height(BinTreeNode *current)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{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    </a:t>
            </a:r>
            <a:r>
              <a:rPr b="1" lang="en-US" sz="36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if (current == NULL) return 0;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    </a:t>
            </a:r>
            <a:r>
              <a:rPr b="1" lang="en-US" sz="36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int i = Height(current-&gt;lchild) + 1;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    </a:t>
            </a:r>
            <a:r>
              <a:rPr b="1" lang="en-US" sz="36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int j = Height(current-&gt;rchild) + 1;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    </a:t>
            </a:r>
            <a:r>
              <a:rPr b="1" lang="en-US" sz="36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return (i &gt;= j) ? i : j;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}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214200" y="285840"/>
            <a:ext cx="78577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4. </a:t>
            </a:r>
            <a:r>
              <a:rPr b="0" lang="en-US" sz="36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设计算法实现在中序线索化二叉树上搜索指定结点在前序下的后继。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37" name="Picture 3" descr=""/>
          <p:cNvPicPr/>
          <p:nvPr/>
        </p:nvPicPr>
        <p:blipFill>
          <a:blip r:embed="rId1"/>
          <a:stretch/>
        </p:blipFill>
        <p:spPr>
          <a:xfrm>
            <a:off x="214200" y="1571760"/>
            <a:ext cx="8610120" cy="3962160"/>
          </a:xfrm>
          <a:prstGeom prst="rect">
            <a:avLst/>
          </a:prstGeom>
          <a:ln>
            <a:noFill/>
          </a:ln>
        </p:spPr>
      </p:pic>
      <p:sp>
        <p:nvSpPr>
          <p:cNvPr id="138" name="CustomShape 2"/>
          <p:cNvSpPr/>
          <p:nvPr/>
        </p:nvSpPr>
        <p:spPr>
          <a:xfrm>
            <a:off x="1214280" y="5786280"/>
            <a:ext cx="692892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标志为</a:t>
            </a:r>
            <a:r>
              <a:rPr b="1" lang="en-US" sz="24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0</a:t>
            </a:r>
            <a:r>
              <a:rPr b="1" lang="en-US" sz="24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，表示指向子女结点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标志为</a:t>
            </a:r>
            <a:r>
              <a:rPr b="1" lang="en-US" sz="24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1</a:t>
            </a:r>
            <a:r>
              <a:rPr b="1" lang="en-US" sz="24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，表示是中序遍历的前驱或后继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571680" y="1071720"/>
            <a:ext cx="7714800" cy="48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黑体"/>
                <a:ea typeface="黑体"/>
              </a:rPr>
              <a:t>思考一下前序遍历的特点：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1</a:t>
            </a:r>
            <a:r>
              <a:rPr b="0" lang="en-US" sz="24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、对于非叶结点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如果当前结点有左子女，下一步肯定遍历左子女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如果当前结点无左子女但有右子女，下一步肯定遍历右子女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所以，对于非叶结点很好处理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2</a:t>
            </a:r>
            <a:r>
              <a:rPr b="0" lang="en-US" sz="24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、对于叶结点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沿着中序后继线索走到一个有右子女结点的结点，这个右子女结点就是当前结点的前序后继结点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071720" y="500040"/>
            <a:ext cx="6500520" cy="588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示例</a:t>
            </a:r>
            <a:r>
              <a:rPr b="1" lang="en-US" sz="20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(</a:t>
            </a:r>
            <a:r>
              <a:rPr b="1" lang="en-US" sz="20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摘自</a:t>
            </a:r>
            <a:r>
              <a:rPr b="1" lang="en-US" sz="20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P215)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template &lt;class T&gt;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void ThreadTree&lt;T&gt;::PreOrder(void (*visit)(ThreadNode&lt;T&gt; *p))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ThreadNode&lt;T&gt; *p = root;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while (p != NULL)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        </a:t>
            </a:r>
            <a:r>
              <a:rPr b="1" lang="en-US" sz="20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visit(p);                  //</a:t>
            </a:r>
            <a:r>
              <a:rPr b="1" lang="en-US" sz="20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访问根结点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　　　　</a:t>
            </a:r>
            <a:r>
              <a:rPr b="1" lang="en-US" sz="20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if (p-&gt;ltag == 0) p = p -&gt; leftChild;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        </a:t>
            </a:r>
            <a:r>
              <a:rPr b="1" lang="en-US" sz="20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else if (p-&gt;rtag == 0) p = p -&gt; rightChild;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        </a:t>
            </a:r>
            <a:r>
              <a:rPr b="1" lang="en-US" sz="20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else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        </a:t>
            </a:r>
            <a:r>
              <a:rPr b="1" lang="en-US" sz="20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            </a:t>
            </a:r>
            <a:r>
              <a:rPr b="1" lang="en-US" sz="20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while (p != NULL &amp;&amp; p -&gt; rtag == 1)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                  </a:t>
            </a:r>
            <a:r>
              <a:rPr b="1" lang="en-US" sz="20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p = p-&gt;rightChild;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            </a:t>
            </a:r>
            <a:r>
              <a:rPr b="1" lang="en-US" sz="20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if (p != NULL) p = p-&gt;rightChild;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        </a:t>
            </a:r>
            <a:r>
              <a:rPr b="1" lang="en-US" sz="20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}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}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}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785880" y="934920"/>
            <a:ext cx="550044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黑体"/>
                <a:ea typeface="黑体"/>
              </a:rPr>
              <a:t>选择题参考答案：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Calibri"/>
                <a:ea typeface="宋体"/>
              </a:rPr>
              <a:t>C  D  B  B  C  B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785880" y="2931480"/>
            <a:ext cx="55004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黑体"/>
                <a:ea typeface="黑体"/>
              </a:rPr>
              <a:t>填空题参考答案：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851040" y="3632040"/>
            <a:ext cx="1397160" cy="774720"/>
          </a:xfrm>
          <a:prstGeom prst="rect">
            <a:avLst/>
          </a:prstGeom>
          <a:ln>
            <a:noFill/>
          </a:ln>
        </p:spPr>
      </p:pic>
      <p:pic>
        <p:nvPicPr>
          <p:cNvPr id="50" name="" descr=""/>
          <p:cNvPicPr/>
          <p:nvPr/>
        </p:nvPicPr>
        <p:blipFill>
          <a:blip r:embed="rId2"/>
          <a:stretch/>
        </p:blipFill>
        <p:spPr>
          <a:xfrm>
            <a:off x="2921040" y="3848040"/>
            <a:ext cx="3594240" cy="495360"/>
          </a:xfrm>
          <a:prstGeom prst="rect">
            <a:avLst/>
          </a:prstGeom>
          <a:ln>
            <a:noFill/>
          </a:ln>
        </p:spPr>
      </p:pic>
      <p:pic>
        <p:nvPicPr>
          <p:cNvPr id="51" name="" descr=""/>
          <p:cNvPicPr/>
          <p:nvPr/>
        </p:nvPicPr>
        <p:blipFill>
          <a:blip r:embed="rId3"/>
          <a:stretch/>
        </p:blipFill>
        <p:spPr>
          <a:xfrm>
            <a:off x="927000" y="4775040"/>
            <a:ext cx="1308240" cy="495360"/>
          </a:xfrm>
          <a:prstGeom prst="rect">
            <a:avLst/>
          </a:prstGeom>
          <a:ln>
            <a:noFill/>
          </a:ln>
        </p:spPr>
      </p:pic>
      <p:pic>
        <p:nvPicPr>
          <p:cNvPr id="52" name="" descr=""/>
          <p:cNvPicPr/>
          <p:nvPr/>
        </p:nvPicPr>
        <p:blipFill>
          <a:blip r:embed="rId4"/>
          <a:stretch/>
        </p:blipFill>
        <p:spPr>
          <a:xfrm>
            <a:off x="3708360" y="4711680"/>
            <a:ext cx="2070000" cy="533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642960" y="1802520"/>
            <a:ext cx="7571880" cy="3382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marL="743040" indent="-7426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3600" spc="-1" strike="noStrike">
                <a:solidFill>
                  <a:srgbClr val="000000"/>
                </a:solidFill>
                <a:latin typeface="Times New Roman"/>
                <a:ea typeface="宋体"/>
              </a:rPr>
              <a:t>设一个栈的输入序列是</a:t>
            </a:r>
            <a:r>
              <a:rPr b="0" lang="en-US" sz="3600" spc="-1" strike="noStrike">
                <a:solidFill>
                  <a:srgbClr val="000000"/>
                </a:solidFill>
                <a:latin typeface="Times New Roman"/>
                <a:ea typeface="宋体"/>
              </a:rPr>
              <a:t>1,2,3,4,5,</a:t>
            </a:r>
            <a:r>
              <a:rPr b="0" lang="en-US" sz="3600" spc="-1" strike="noStrike">
                <a:solidFill>
                  <a:srgbClr val="000000"/>
                </a:solidFill>
                <a:latin typeface="Times New Roman"/>
                <a:ea typeface="宋体"/>
              </a:rPr>
              <a:t>则下列序列中</a:t>
            </a:r>
            <a:r>
              <a:rPr b="0" lang="en-US" sz="3600" spc="-1" strike="noStrike">
                <a:solidFill>
                  <a:srgbClr val="000000"/>
                </a:solidFill>
                <a:latin typeface="Times New Roman"/>
                <a:ea typeface="宋体"/>
              </a:rPr>
              <a:t>, </a:t>
            </a:r>
            <a:r>
              <a:rPr b="0" lang="en-US" sz="3600" spc="-1" strike="noStrike">
                <a:solidFill>
                  <a:srgbClr val="000000"/>
                </a:solidFill>
                <a:latin typeface="Times New Roman"/>
                <a:ea typeface="宋体"/>
              </a:rPr>
              <a:t>不是栈的合法输出序列的是</a:t>
            </a:r>
            <a:r>
              <a:rPr b="0" lang="en-US" sz="3600" spc="-1" strike="noStrike">
                <a:solidFill>
                  <a:srgbClr val="000000"/>
                </a:solidFill>
                <a:latin typeface="Times New Roman"/>
                <a:ea typeface="宋体"/>
              </a:rPr>
              <a:t>____</a:t>
            </a:r>
            <a:endParaRPr b="0" lang="en-US" sz="3600" spc="-1" strike="noStrike">
              <a:latin typeface="Arial"/>
            </a:endParaRPr>
          </a:p>
          <a:p>
            <a:pPr marL="743040" indent="-742680"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 marL="743040" indent="-742680"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Times New Roman"/>
                <a:ea typeface="宋体"/>
              </a:rPr>
              <a:t>A.1 2 3 4 5   </a:t>
            </a:r>
            <a:r>
              <a:rPr b="0" lang="en-US" sz="3600" spc="-1" strike="noStrike">
                <a:solidFill>
                  <a:srgbClr val="000000"/>
                </a:solidFill>
                <a:latin typeface="Times New Roman"/>
                <a:ea typeface="宋体"/>
              </a:rPr>
              <a:t>　</a:t>
            </a:r>
            <a:r>
              <a:rPr b="0" lang="en-US" sz="3600" spc="-1" strike="noStrike">
                <a:solidFill>
                  <a:srgbClr val="000000"/>
                </a:solidFill>
                <a:latin typeface="Times New Roman"/>
                <a:ea typeface="宋体"/>
              </a:rPr>
              <a:t>B.5 4 3 2 1</a:t>
            </a:r>
            <a:endParaRPr b="0" lang="en-US" sz="3600" spc="-1" strike="noStrike">
              <a:latin typeface="Arial"/>
            </a:endParaRPr>
          </a:p>
          <a:p>
            <a:pPr marL="743040" indent="-742680"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Times New Roman"/>
                <a:ea typeface="宋体"/>
              </a:rPr>
              <a:t>C.5 3 1 2 4  </a:t>
            </a:r>
            <a:r>
              <a:rPr b="0" lang="en-US" sz="3600" spc="-1" strike="noStrike">
                <a:solidFill>
                  <a:srgbClr val="000000"/>
                </a:solidFill>
                <a:latin typeface="Times New Roman"/>
                <a:ea typeface="宋体"/>
              </a:rPr>
              <a:t>　 </a:t>
            </a:r>
            <a:r>
              <a:rPr b="0" lang="en-US" sz="3600" spc="-1" strike="noStrike">
                <a:solidFill>
                  <a:srgbClr val="000000"/>
                </a:solidFill>
                <a:latin typeface="Times New Roman"/>
                <a:ea typeface="宋体"/>
              </a:rPr>
              <a:t>D.3 2 1 5 4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3964680" y="2857680"/>
            <a:ext cx="57132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ff0000"/>
                </a:solidFill>
                <a:latin typeface="Franklin Gothic Book"/>
                <a:ea typeface="华文楷体"/>
              </a:rPr>
              <a:t>C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nodeType="clickEffect" fill="hold">
                      <p:stCondLst>
                        <p:cond delay="indefinite"/>
                      </p:stCondLst>
                      <p:childTnLst>
                        <p:par>
                          <p:cTn id="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142920" y="1643040"/>
            <a:ext cx="8643600" cy="393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黑体"/>
                <a:ea typeface="黑体"/>
              </a:rPr>
              <a:t>2</a:t>
            </a:r>
            <a:r>
              <a:rPr b="0" lang="en-US" sz="36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.</a:t>
            </a:r>
            <a:r>
              <a:rPr b="0" lang="en-US" sz="36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已知广义表</a:t>
            </a:r>
            <a:r>
              <a:rPr b="0" lang="en-US" sz="36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A</a:t>
            </a:r>
            <a:r>
              <a:rPr b="0" lang="en-US" sz="36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＝</a:t>
            </a:r>
            <a:r>
              <a:rPr b="0" lang="en-US" sz="36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((a,b,c),(d,e,f),(h,(i,j)),g)</a:t>
            </a:r>
            <a:r>
              <a:rPr b="0" lang="en-US" sz="36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，从</a:t>
            </a:r>
            <a:r>
              <a:rPr b="0" lang="en-US" sz="36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A</a:t>
            </a:r>
            <a:r>
              <a:rPr b="0" lang="en-US" sz="36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表中取出原子项</a:t>
            </a:r>
            <a:r>
              <a:rPr b="0" lang="en-US" sz="36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e</a:t>
            </a:r>
            <a:r>
              <a:rPr b="0" lang="en-US" sz="36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的运算是</a:t>
            </a:r>
            <a:r>
              <a:rPr b="0" lang="en-US" sz="3600" spc="-1" strike="noStrike" u="sng">
                <a:solidFill>
                  <a:srgbClr val="000000"/>
                </a:solidFill>
                <a:uFillTx/>
                <a:latin typeface="Franklin Gothic Book"/>
                <a:ea typeface="华文楷体"/>
              </a:rPr>
              <a:t>      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A.head(tail(A))</a:t>
            </a:r>
            <a:r>
              <a:rPr b="0" lang="en-US" sz="36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　　　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B.head(tail(tail(A)))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C.head(head(tail(tail(A))))</a:t>
            </a:r>
            <a:r>
              <a:rPr b="0" lang="en-US" sz="36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　　</a:t>
            </a:r>
            <a:r>
              <a:rPr b="0" lang="en-US" sz="36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D.head(tail(head(tail(A))))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724680" y="2684160"/>
            <a:ext cx="57132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ff0000"/>
                </a:solidFill>
                <a:latin typeface="Franklin Gothic Book"/>
                <a:ea typeface="华文楷体"/>
              </a:rPr>
              <a:t>D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>
                <p:childTnLst>
                  <p:par>
                    <p:cTn id="11" nodeType="clickEffect" fill="hold">
                      <p:stCondLst>
                        <p:cond delay="indefinite"/>
                      </p:stCondLst>
                      <p:childTnLst>
                        <p:par>
                          <p:cTn id="1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571680" y="812160"/>
            <a:ext cx="7929360" cy="338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黑体"/>
                <a:ea typeface="黑体"/>
              </a:rPr>
              <a:t>3.</a:t>
            </a:r>
            <a:r>
              <a:rPr b="0" lang="en-US" sz="3600" spc="-1" strike="noStrike">
                <a:solidFill>
                  <a:srgbClr val="000000"/>
                </a:solidFill>
                <a:latin typeface="Times New Roman"/>
                <a:ea typeface="宋体"/>
              </a:rPr>
              <a:t>在一个有</a:t>
            </a:r>
            <a:r>
              <a:rPr b="0" lang="en-US" sz="3600" spc="-1" strike="noStrike">
                <a:solidFill>
                  <a:srgbClr val="000000"/>
                </a:solidFill>
                <a:latin typeface="Times New Roman"/>
                <a:ea typeface="宋体"/>
              </a:rPr>
              <a:t>125</a:t>
            </a:r>
            <a:r>
              <a:rPr b="0" lang="en-US" sz="3600" spc="-1" strike="noStrike">
                <a:solidFill>
                  <a:srgbClr val="000000"/>
                </a:solidFill>
                <a:latin typeface="Times New Roman"/>
                <a:ea typeface="宋体"/>
              </a:rPr>
              <a:t>个元素的顺序表中插入一个新元素并保持原来顺序不变，平均要移动</a:t>
            </a:r>
            <a:r>
              <a:rPr b="0" lang="en-US" sz="3600" spc="-1" strike="noStrike" u="sng">
                <a:solidFill>
                  <a:srgbClr val="000000"/>
                </a:solidFill>
                <a:uFillTx/>
                <a:latin typeface="Times New Roman"/>
                <a:ea typeface="宋体"/>
              </a:rPr>
              <a:t>     </a:t>
            </a:r>
            <a:r>
              <a:rPr b="0" lang="en-US" sz="3600" spc="-1" strike="noStrike">
                <a:solidFill>
                  <a:srgbClr val="000000"/>
                </a:solidFill>
                <a:latin typeface="Times New Roman"/>
                <a:ea typeface="宋体"/>
              </a:rPr>
              <a:t>个元素。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Times New Roman"/>
                <a:ea typeface="宋体"/>
              </a:rPr>
              <a:t>A</a:t>
            </a:r>
            <a:r>
              <a:rPr b="0" lang="en-US" sz="3600" spc="-1" strike="noStrike">
                <a:solidFill>
                  <a:srgbClr val="000000"/>
                </a:solidFill>
                <a:latin typeface="Times New Roman"/>
                <a:ea typeface="宋体"/>
              </a:rPr>
              <a:t>．</a:t>
            </a:r>
            <a:r>
              <a:rPr b="0" lang="en-US" sz="3600" spc="-1" strike="noStrike">
                <a:solidFill>
                  <a:srgbClr val="000000"/>
                </a:solidFill>
                <a:latin typeface="Times New Roman"/>
                <a:ea typeface="宋体"/>
              </a:rPr>
              <a:t>8          B. 62.5        C.   62       D. 7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2928960" y="2143080"/>
            <a:ext cx="57132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ff0000"/>
                </a:solidFill>
                <a:latin typeface="Franklin Gothic Book"/>
                <a:ea typeface="华文楷体"/>
              </a:rPr>
              <a:t>B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59" name="Picture 6" descr=""/>
          <p:cNvPicPr/>
          <p:nvPr/>
        </p:nvPicPr>
        <p:blipFill>
          <a:blip r:embed="rId1"/>
          <a:stretch/>
        </p:blipFill>
        <p:spPr>
          <a:xfrm>
            <a:off x="0" y="4800600"/>
            <a:ext cx="9143640" cy="2057040"/>
          </a:xfrm>
          <a:prstGeom prst="rect">
            <a:avLst/>
          </a:prstGeom>
          <a:ln>
            <a:noFill/>
          </a:ln>
        </p:spPr>
      </p:pic>
      <p:sp>
        <p:nvSpPr>
          <p:cNvPr id="60" name="CustomShape 3"/>
          <p:cNvSpPr/>
          <p:nvPr/>
        </p:nvSpPr>
        <p:spPr>
          <a:xfrm rot="5400000">
            <a:off x="534960" y="4965840"/>
            <a:ext cx="92844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CustomShape 4"/>
          <p:cNvSpPr/>
          <p:nvPr/>
        </p:nvSpPr>
        <p:spPr>
          <a:xfrm rot="5400000">
            <a:off x="1394280" y="4964400"/>
            <a:ext cx="92844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CustomShape 5"/>
          <p:cNvSpPr/>
          <p:nvPr/>
        </p:nvSpPr>
        <p:spPr>
          <a:xfrm rot="5400000">
            <a:off x="2180160" y="4964400"/>
            <a:ext cx="92844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CustomShape 6"/>
          <p:cNvSpPr/>
          <p:nvPr/>
        </p:nvSpPr>
        <p:spPr>
          <a:xfrm rot="5400000">
            <a:off x="2965680" y="4964400"/>
            <a:ext cx="92844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7"/>
          <p:cNvSpPr/>
          <p:nvPr/>
        </p:nvSpPr>
        <p:spPr>
          <a:xfrm rot="5400000">
            <a:off x="4537440" y="4964400"/>
            <a:ext cx="92844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CustomShape 8"/>
          <p:cNvSpPr/>
          <p:nvPr/>
        </p:nvSpPr>
        <p:spPr>
          <a:xfrm rot="5400000">
            <a:off x="5251680" y="4964400"/>
            <a:ext cx="92844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CustomShape 9"/>
          <p:cNvSpPr/>
          <p:nvPr/>
        </p:nvSpPr>
        <p:spPr>
          <a:xfrm rot="5400000">
            <a:off x="8109360" y="4964400"/>
            <a:ext cx="92844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nodeType="clickEffect" fill="hold">
                      <p:stCondLst>
                        <p:cond delay="indefinite"/>
                      </p:stCondLst>
                      <p:childTnLst>
                        <p:par>
                          <p:cTn id="2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214200" y="1214280"/>
            <a:ext cx="8714880" cy="545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黑体"/>
                <a:ea typeface="黑体"/>
              </a:rPr>
              <a:t>4.</a:t>
            </a:r>
            <a:r>
              <a:rPr b="0" lang="en-US" sz="3200" spc="-1" strike="noStrike">
                <a:solidFill>
                  <a:srgbClr val="000000"/>
                </a:solidFill>
                <a:latin typeface="宋体"/>
                <a:ea typeface="宋体"/>
              </a:rPr>
              <a:t>下面关于线性表的叙述中，错误的是哪一个？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 u="sng">
                <a:solidFill>
                  <a:srgbClr val="000000"/>
                </a:solidFill>
                <a:uFillTx/>
                <a:latin typeface="Franklin Gothic Book"/>
                <a:ea typeface="华文楷体"/>
              </a:rPr>
              <a:t>     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A</a:t>
            </a:r>
            <a:r>
              <a:rPr b="0" lang="en-US" sz="32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．线性表采用顺序存储，必须占用一片连续的存储单元。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B</a:t>
            </a:r>
            <a:r>
              <a:rPr b="0" lang="en-US" sz="32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．线性表采用顺序存储，便于进行插入和删除操作。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C</a:t>
            </a:r>
            <a:r>
              <a:rPr b="0" lang="en-US" sz="32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．线性表采用链接存储，不必占用一片连续的存储单元。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D</a:t>
            </a:r>
            <a:r>
              <a:rPr b="0" lang="en-US" sz="32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．线性表采用链接存储，便于插入和删除操作。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68" name="CustomShape 2"/>
          <p:cNvSpPr/>
          <p:nvPr/>
        </p:nvSpPr>
        <p:spPr>
          <a:xfrm>
            <a:off x="7572240" y="1643040"/>
            <a:ext cx="57132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ff0000"/>
                </a:solidFill>
                <a:latin typeface="Franklin Gothic Book"/>
                <a:ea typeface="华文楷体"/>
              </a:rPr>
              <a:t>B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>
                <p:childTnLst>
                  <p:par>
                    <p:cTn id="27" nodeType="clickEffect" fill="hold">
                      <p:stCondLst>
                        <p:cond delay="indefinite"/>
                      </p:stCondLst>
                      <p:childTnLst>
                        <p:par>
                          <p:cTn id="2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428760" y="428760"/>
            <a:ext cx="7786440" cy="33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黑体"/>
                <a:ea typeface="黑体"/>
              </a:rPr>
              <a:t>5.</a:t>
            </a:r>
            <a:r>
              <a:rPr b="0" lang="en-US" sz="36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完全二叉树的某结点若无左子女，则它必是</a:t>
            </a:r>
            <a:r>
              <a:rPr b="0" lang="en-US" sz="3600" spc="-1" strike="noStrike" u="sng">
                <a:solidFill>
                  <a:srgbClr val="000000"/>
                </a:solidFill>
                <a:uFillTx/>
                <a:latin typeface="Franklin Gothic Book"/>
                <a:ea typeface="华文楷体"/>
              </a:rPr>
              <a:t>  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 u="sng">
                <a:solidFill>
                  <a:srgbClr val="000000"/>
                </a:solidFill>
                <a:uFillTx/>
                <a:latin typeface="Franklin Gothic Book"/>
                <a:ea typeface="华文楷体"/>
              </a:rPr>
              <a:t>    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A.</a:t>
            </a:r>
            <a:r>
              <a:rPr b="0" lang="en-US" sz="36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根结点    </a:t>
            </a:r>
            <a:r>
              <a:rPr b="0" lang="en-US" sz="36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B.</a:t>
            </a:r>
            <a:r>
              <a:rPr b="0" lang="en-US" sz="36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当前层的最后一个结点    </a:t>
            </a:r>
            <a:r>
              <a:rPr b="0" lang="en-US" sz="36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C.</a:t>
            </a:r>
            <a:r>
              <a:rPr b="0" lang="en-US" sz="36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叶结点    </a:t>
            </a:r>
            <a:r>
              <a:rPr b="0" lang="en-US" sz="36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D.</a:t>
            </a:r>
            <a:r>
              <a:rPr b="0" lang="en-US" sz="3600" spc="-1" strike="noStrike">
                <a:solidFill>
                  <a:srgbClr val="000000"/>
                </a:solidFill>
                <a:latin typeface="Franklin Gothic Book"/>
                <a:ea typeface="华文楷体"/>
              </a:rPr>
              <a:t>当前层的第一个结点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2428920" y="1071720"/>
            <a:ext cx="57132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ff0000"/>
                </a:solidFill>
                <a:latin typeface="Franklin Gothic Book"/>
                <a:ea typeface="华文楷体"/>
              </a:rPr>
              <a:t>C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71" name="图片 4" descr=""/>
          <p:cNvPicPr/>
          <p:nvPr/>
        </p:nvPicPr>
        <p:blipFill>
          <a:blip r:embed="rId1"/>
          <a:stretch/>
        </p:blipFill>
        <p:spPr>
          <a:xfrm>
            <a:off x="4000680" y="3214800"/>
            <a:ext cx="4071600" cy="3463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>
                <p:childTnLst>
                  <p:par>
                    <p:cTn id="35" nodeType="clickEffect" fill="hold">
                      <p:stCondLst>
                        <p:cond delay="indefinite"/>
                      </p:stCondLst>
                      <p:childTnLst>
                        <p:par>
                          <p:cTn id="3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428760" y="799920"/>
            <a:ext cx="8500680" cy="283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黑体"/>
                <a:ea typeface="黑体"/>
              </a:rPr>
              <a:t>6. </a:t>
            </a:r>
            <a:r>
              <a:rPr b="0" lang="en-US" sz="3600" spc="-1" strike="noStrike">
                <a:solidFill>
                  <a:srgbClr val="000000"/>
                </a:solidFill>
                <a:latin typeface="Times New Roman"/>
                <a:ea typeface="宋体"/>
              </a:rPr>
              <a:t>下列说法正确的是：</a:t>
            </a:r>
            <a:r>
              <a:rPr b="0" lang="en-US" sz="3600" spc="-1" strike="noStrike" u="sng">
                <a:solidFill>
                  <a:srgbClr val="000000"/>
                </a:solidFill>
                <a:uFillTx/>
                <a:latin typeface="Times New Roman"/>
                <a:ea typeface="宋体"/>
              </a:rPr>
              <a:t>                 </a:t>
            </a:r>
            <a:r>
              <a:rPr b="0" lang="en-US" sz="3600" spc="-1" strike="noStrike">
                <a:solidFill>
                  <a:srgbClr val="000000"/>
                </a:solidFill>
                <a:latin typeface="Times New Roman"/>
                <a:ea typeface="宋体"/>
              </a:rPr>
              <a:t>。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Times New Roman"/>
                <a:ea typeface="宋体"/>
              </a:rPr>
              <a:t>A. </a:t>
            </a:r>
            <a:r>
              <a:rPr b="0" lang="en-US" sz="3600" spc="-1" strike="noStrike">
                <a:solidFill>
                  <a:srgbClr val="000000"/>
                </a:solidFill>
                <a:latin typeface="Times New Roman"/>
                <a:ea typeface="宋体"/>
              </a:rPr>
              <a:t>如果用顺序存储结构来存储满二叉树，则具有前驱、后继关系的结点将占据相邻的存储单元。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73" name="图片 2" descr=""/>
          <p:cNvPicPr/>
          <p:nvPr/>
        </p:nvPicPr>
        <p:blipFill>
          <a:blip r:embed="rId1"/>
          <a:stretch/>
        </p:blipFill>
        <p:spPr>
          <a:xfrm>
            <a:off x="4000680" y="3286080"/>
            <a:ext cx="4095360" cy="3247560"/>
          </a:xfrm>
          <a:prstGeom prst="rect">
            <a:avLst/>
          </a:prstGeom>
          <a:ln>
            <a:noFill/>
          </a:ln>
        </p:spPr>
      </p:pic>
      <p:sp>
        <p:nvSpPr>
          <p:cNvPr id="74" name="CustomShape 2"/>
          <p:cNvSpPr/>
          <p:nvPr/>
        </p:nvSpPr>
        <p:spPr>
          <a:xfrm>
            <a:off x="1428840" y="4429080"/>
            <a:ext cx="57132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000" spc="-1" strike="dblStrike">
                <a:solidFill>
                  <a:srgbClr val="ff0000"/>
                </a:solidFill>
                <a:latin typeface="Franklin Gothic Book"/>
              </a:rPr>
              <a:t>A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>
                <p:childTnLst>
                  <p:par>
                    <p:cTn id="43" nodeType="clickEffect" fill="hold">
                      <p:stCondLst>
                        <p:cond delay="indefinite"/>
                      </p:stCondLst>
                      <p:childTnLst>
                        <p:par>
                          <p:cTn id="4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278</TotalTime>
  <Application>LibreOffice/6.3.2.2$Linux_X86_64 LibreOffice_project/30$Build-2</Application>
  <Words>1360</Words>
  <Paragraphs>163</Paragraphs>
  <Company>南京大学软件所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2008-12-07T08:17:49Z</dcterms:created>
  <dc:creator>罗梦林</dc:creator>
  <dc:description/>
  <dc:language>zh-CN</dc:language>
  <cp:lastModifiedBy/>
  <dcterms:modified xsi:type="dcterms:W3CDTF">2019-10-19T19:57:41Z</dcterms:modified>
  <cp:revision>34</cp:revision>
  <dc:subject/>
  <dc:title>幻灯片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南京大学软件所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全屏显示(4:3)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27</vt:i4>
  </property>
</Properties>
</file>