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33D6E-9FE0-4900-968F-71F6305222B6}"/>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4D093753-2976-4D56-9558-E3BBD620E3D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28B320CC-6AA6-4B9E-9440-9483C3AE39A6}"/>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4D2DDEEA-722A-49C1-9E23-A7662AC1F56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012DA21-5734-4FCA-8041-5010FE893CBA}"/>
              </a:ext>
            </a:extLst>
          </p:cNvPr>
          <p:cNvSpPr>
            <a:spLocks noGrp="1"/>
          </p:cNvSpPr>
          <p:nvPr>
            <p:ph type="sldNum" sz="quarter" idx="12"/>
          </p:nvPr>
        </p:nvSpPr>
        <p:spPr/>
        <p:txBody>
          <a:bodyPr/>
          <a:lstStyle>
            <a:lvl1pPr>
              <a:defRPr/>
            </a:lvl1pPr>
          </a:lstStyle>
          <a:p>
            <a:fld id="{C74A455C-E148-472C-A880-0BB55DC8F843}" type="slidenum">
              <a:rPr lang="en-US" altLang="zh-CN"/>
              <a:pPr/>
              <a:t>‹#›</a:t>
            </a:fld>
            <a:endParaRPr lang="en-US" altLang="zh-CN"/>
          </a:p>
        </p:txBody>
      </p:sp>
    </p:spTree>
    <p:extLst>
      <p:ext uri="{BB962C8B-B14F-4D97-AF65-F5344CB8AC3E}">
        <p14:creationId xmlns:p14="http://schemas.microsoft.com/office/powerpoint/2010/main" val="3534239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BCF96E-3356-4089-9B68-65EE271D4D20}"/>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7B03D69-206B-4651-80EE-17D755473BA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647CD52-E8E3-46B7-98D5-D6783F375B6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2800DE65-E27D-47BF-8BE9-21269BC7970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9F286DB-299A-4890-8711-04DB5D9881C6}"/>
              </a:ext>
            </a:extLst>
          </p:cNvPr>
          <p:cNvSpPr>
            <a:spLocks noGrp="1"/>
          </p:cNvSpPr>
          <p:nvPr>
            <p:ph type="sldNum" sz="quarter" idx="12"/>
          </p:nvPr>
        </p:nvSpPr>
        <p:spPr/>
        <p:txBody>
          <a:bodyPr/>
          <a:lstStyle>
            <a:lvl1pPr>
              <a:defRPr/>
            </a:lvl1pPr>
          </a:lstStyle>
          <a:p>
            <a:fld id="{7BC24042-3795-43D6-BB7B-0BE6EF6497EC}" type="slidenum">
              <a:rPr lang="en-US" altLang="zh-CN"/>
              <a:pPr/>
              <a:t>‹#›</a:t>
            </a:fld>
            <a:endParaRPr lang="en-US" altLang="zh-CN"/>
          </a:p>
        </p:txBody>
      </p:sp>
    </p:spTree>
    <p:extLst>
      <p:ext uri="{BB962C8B-B14F-4D97-AF65-F5344CB8AC3E}">
        <p14:creationId xmlns:p14="http://schemas.microsoft.com/office/powerpoint/2010/main" val="3695363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A0D5B7E-2D3C-4A9B-9ACC-39579F10FC81}"/>
              </a:ext>
            </a:extLst>
          </p:cNvPr>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4810FD45-1F2B-4E5E-BF78-3D949C50027D}"/>
              </a:ext>
            </a:extLst>
          </p:cNvPr>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39614B83-A183-4090-9DAF-895D5A1DC15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9FCBBED-7428-42F4-A6A3-8F70E38308CA}"/>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AD2F3604-76BA-45BF-8511-3F4C2180D060}"/>
              </a:ext>
            </a:extLst>
          </p:cNvPr>
          <p:cNvSpPr>
            <a:spLocks noGrp="1"/>
          </p:cNvSpPr>
          <p:nvPr>
            <p:ph type="sldNum" sz="quarter" idx="12"/>
          </p:nvPr>
        </p:nvSpPr>
        <p:spPr/>
        <p:txBody>
          <a:bodyPr/>
          <a:lstStyle>
            <a:lvl1pPr>
              <a:defRPr/>
            </a:lvl1pPr>
          </a:lstStyle>
          <a:p>
            <a:fld id="{B09E8676-D00E-4231-8533-60C4AEE77A48}" type="slidenum">
              <a:rPr lang="en-US" altLang="zh-CN"/>
              <a:pPr/>
              <a:t>‹#›</a:t>
            </a:fld>
            <a:endParaRPr lang="en-US" altLang="zh-CN"/>
          </a:p>
        </p:txBody>
      </p:sp>
    </p:spTree>
    <p:extLst>
      <p:ext uri="{BB962C8B-B14F-4D97-AF65-F5344CB8AC3E}">
        <p14:creationId xmlns:p14="http://schemas.microsoft.com/office/powerpoint/2010/main" val="3915246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938DE-8F18-4DAB-9E0A-F5DCD7E372A4}"/>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87CA94D4-809B-4812-BC19-7CF7249CB61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1DC8447E-1D5E-443F-A090-CC292BAADFCA}"/>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D613481-9470-4AE5-A7D9-7101AE4353B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1B3D1FD-8A9D-4A61-AC3A-AFF3895844CF}"/>
              </a:ext>
            </a:extLst>
          </p:cNvPr>
          <p:cNvSpPr>
            <a:spLocks noGrp="1"/>
          </p:cNvSpPr>
          <p:nvPr>
            <p:ph type="sldNum" sz="quarter" idx="12"/>
          </p:nvPr>
        </p:nvSpPr>
        <p:spPr/>
        <p:txBody>
          <a:bodyPr/>
          <a:lstStyle>
            <a:lvl1pPr>
              <a:defRPr/>
            </a:lvl1pPr>
          </a:lstStyle>
          <a:p>
            <a:fld id="{95D86CDC-8031-490E-BFDC-F68B54DD9C38}" type="slidenum">
              <a:rPr lang="en-US" altLang="zh-CN"/>
              <a:pPr/>
              <a:t>‹#›</a:t>
            </a:fld>
            <a:endParaRPr lang="en-US" altLang="zh-CN"/>
          </a:p>
        </p:txBody>
      </p:sp>
    </p:spTree>
    <p:extLst>
      <p:ext uri="{BB962C8B-B14F-4D97-AF65-F5344CB8AC3E}">
        <p14:creationId xmlns:p14="http://schemas.microsoft.com/office/powerpoint/2010/main" val="2772137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52A79-7B59-4CEA-A782-CBD634E42C92}"/>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2D6E3E2C-364F-49D5-B3AE-B8E88916BE1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AA1506F-E728-4DC3-B83B-CDBAE7194D1B}"/>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47504070-F047-4FEC-BD8C-46D7DF45063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AB20C387-E5DC-4D1B-8EBD-E957DF27B4A2}"/>
              </a:ext>
            </a:extLst>
          </p:cNvPr>
          <p:cNvSpPr>
            <a:spLocks noGrp="1"/>
          </p:cNvSpPr>
          <p:nvPr>
            <p:ph type="sldNum" sz="quarter" idx="12"/>
          </p:nvPr>
        </p:nvSpPr>
        <p:spPr/>
        <p:txBody>
          <a:bodyPr/>
          <a:lstStyle>
            <a:lvl1pPr>
              <a:defRPr/>
            </a:lvl1pPr>
          </a:lstStyle>
          <a:p>
            <a:fld id="{C769B42D-14A1-42C1-B2DC-636A30284B6F}" type="slidenum">
              <a:rPr lang="en-US" altLang="zh-CN"/>
              <a:pPr/>
              <a:t>‹#›</a:t>
            </a:fld>
            <a:endParaRPr lang="en-US" altLang="zh-CN"/>
          </a:p>
        </p:txBody>
      </p:sp>
    </p:spTree>
    <p:extLst>
      <p:ext uri="{BB962C8B-B14F-4D97-AF65-F5344CB8AC3E}">
        <p14:creationId xmlns:p14="http://schemas.microsoft.com/office/powerpoint/2010/main" val="104821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8AC1B-8137-4EF5-9372-8E330BC8389D}"/>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61417BD0-1712-4BF5-999A-90612E2CE05E}"/>
              </a:ext>
            </a:extLst>
          </p:cNvPr>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D5A26F7F-63D0-481E-A9EE-A1D699A61595}"/>
              </a:ext>
            </a:extLst>
          </p:cNvPr>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2B8647F5-E5B6-4126-89C3-AC36701AFD1F}"/>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3D6E0020-C177-44BA-813D-B69CBE451A91}"/>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CA9D13BE-2CF2-40F0-96A1-DB3D4EAD4FF7}"/>
              </a:ext>
            </a:extLst>
          </p:cNvPr>
          <p:cNvSpPr>
            <a:spLocks noGrp="1"/>
          </p:cNvSpPr>
          <p:nvPr>
            <p:ph type="sldNum" sz="quarter" idx="12"/>
          </p:nvPr>
        </p:nvSpPr>
        <p:spPr/>
        <p:txBody>
          <a:bodyPr/>
          <a:lstStyle>
            <a:lvl1pPr>
              <a:defRPr/>
            </a:lvl1pPr>
          </a:lstStyle>
          <a:p>
            <a:fld id="{495C0FED-6668-454B-94C3-AE38E2E49DE9}" type="slidenum">
              <a:rPr lang="en-US" altLang="zh-CN"/>
              <a:pPr/>
              <a:t>‹#›</a:t>
            </a:fld>
            <a:endParaRPr lang="en-US" altLang="zh-CN"/>
          </a:p>
        </p:txBody>
      </p:sp>
    </p:spTree>
    <p:extLst>
      <p:ext uri="{BB962C8B-B14F-4D97-AF65-F5344CB8AC3E}">
        <p14:creationId xmlns:p14="http://schemas.microsoft.com/office/powerpoint/2010/main" val="348596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A8028A-F466-45FE-9612-D23690A1B8D7}"/>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E4ADE05-B7E3-41AA-A244-35C15CE1A3D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C116A12-EC48-4A75-911E-8479EA120F1E}"/>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AC84D6AC-E8F5-4CE3-B6A1-246887EBCBF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916EA4D-8656-4DCD-9519-FE95589A181B}"/>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50172D90-F695-484B-A824-450CBC64A163}"/>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06BDB67D-206E-4BE0-8B5B-AB31D1753ABE}"/>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9191A050-0B62-4053-868F-E017918F5784}"/>
              </a:ext>
            </a:extLst>
          </p:cNvPr>
          <p:cNvSpPr>
            <a:spLocks noGrp="1"/>
          </p:cNvSpPr>
          <p:nvPr>
            <p:ph type="sldNum" sz="quarter" idx="12"/>
          </p:nvPr>
        </p:nvSpPr>
        <p:spPr/>
        <p:txBody>
          <a:bodyPr/>
          <a:lstStyle>
            <a:lvl1pPr>
              <a:defRPr/>
            </a:lvl1pPr>
          </a:lstStyle>
          <a:p>
            <a:fld id="{60110BB2-689D-41DE-8B55-418DEE0261CE}" type="slidenum">
              <a:rPr lang="en-US" altLang="zh-CN"/>
              <a:pPr/>
              <a:t>‹#›</a:t>
            </a:fld>
            <a:endParaRPr lang="en-US" altLang="zh-CN"/>
          </a:p>
        </p:txBody>
      </p:sp>
    </p:spTree>
    <p:extLst>
      <p:ext uri="{BB962C8B-B14F-4D97-AF65-F5344CB8AC3E}">
        <p14:creationId xmlns:p14="http://schemas.microsoft.com/office/powerpoint/2010/main" val="3740953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C3AD0D-9ABE-422D-A4B8-BE36B7A65B10}"/>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24EEE1DB-B9AA-4275-BCA9-C2261F30DA55}"/>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D3F5C1F3-7B12-49A7-A0B4-706C202F8385}"/>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EE827920-5B16-413A-9028-A230D2F1CDB4}"/>
              </a:ext>
            </a:extLst>
          </p:cNvPr>
          <p:cNvSpPr>
            <a:spLocks noGrp="1"/>
          </p:cNvSpPr>
          <p:nvPr>
            <p:ph type="sldNum" sz="quarter" idx="12"/>
          </p:nvPr>
        </p:nvSpPr>
        <p:spPr/>
        <p:txBody>
          <a:bodyPr/>
          <a:lstStyle>
            <a:lvl1pPr>
              <a:defRPr/>
            </a:lvl1pPr>
          </a:lstStyle>
          <a:p>
            <a:fld id="{2DC9D593-BF55-442D-9045-4ADCF4AEE744}" type="slidenum">
              <a:rPr lang="en-US" altLang="zh-CN"/>
              <a:pPr/>
              <a:t>‹#›</a:t>
            </a:fld>
            <a:endParaRPr lang="en-US" altLang="zh-CN"/>
          </a:p>
        </p:txBody>
      </p:sp>
    </p:spTree>
    <p:extLst>
      <p:ext uri="{BB962C8B-B14F-4D97-AF65-F5344CB8AC3E}">
        <p14:creationId xmlns:p14="http://schemas.microsoft.com/office/powerpoint/2010/main" val="368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3D4B674-8C4F-4438-8395-6E52A36053F2}"/>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BD3C3B9B-8C79-4578-BA59-D9ABDEC5B3E6}"/>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81163F2C-F990-4E3F-8112-B13EB40DC749}"/>
              </a:ext>
            </a:extLst>
          </p:cNvPr>
          <p:cNvSpPr>
            <a:spLocks noGrp="1"/>
          </p:cNvSpPr>
          <p:nvPr>
            <p:ph type="sldNum" sz="quarter" idx="12"/>
          </p:nvPr>
        </p:nvSpPr>
        <p:spPr/>
        <p:txBody>
          <a:bodyPr/>
          <a:lstStyle>
            <a:lvl1pPr>
              <a:defRPr/>
            </a:lvl1pPr>
          </a:lstStyle>
          <a:p>
            <a:fld id="{5E8AC859-8677-45A6-AAB3-E38F239BA7B7}" type="slidenum">
              <a:rPr lang="en-US" altLang="zh-CN"/>
              <a:pPr/>
              <a:t>‹#›</a:t>
            </a:fld>
            <a:endParaRPr lang="en-US" altLang="zh-CN"/>
          </a:p>
        </p:txBody>
      </p:sp>
    </p:spTree>
    <p:extLst>
      <p:ext uri="{BB962C8B-B14F-4D97-AF65-F5344CB8AC3E}">
        <p14:creationId xmlns:p14="http://schemas.microsoft.com/office/powerpoint/2010/main" val="3349774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A7735-8B01-4CD4-A9D2-EB776D40A5E8}"/>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802D061-A347-448A-BB93-FF2E2741924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34675897-1290-4B60-9564-DDBA883CB29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0993BD-FB11-4727-A0EA-AE48F4E93E45}"/>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56D39982-5B6C-4222-8DFD-53284C807E8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2136D76-4CD4-4600-8E67-38DCC78434EC}"/>
              </a:ext>
            </a:extLst>
          </p:cNvPr>
          <p:cNvSpPr>
            <a:spLocks noGrp="1"/>
          </p:cNvSpPr>
          <p:nvPr>
            <p:ph type="sldNum" sz="quarter" idx="12"/>
          </p:nvPr>
        </p:nvSpPr>
        <p:spPr/>
        <p:txBody>
          <a:bodyPr/>
          <a:lstStyle>
            <a:lvl1pPr>
              <a:defRPr/>
            </a:lvl1pPr>
          </a:lstStyle>
          <a:p>
            <a:fld id="{1C859950-0069-498A-BA85-A638BAE0C20F}" type="slidenum">
              <a:rPr lang="en-US" altLang="zh-CN"/>
              <a:pPr/>
              <a:t>‹#›</a:t>
            </a:fld>
            <a:endParaRPr lang="en-US" altLang="zh-CN"/>
          </a:p>
        </p:txBody>
      </p:sp>
    </p:spTree>
    <p:extLst>
      <p:ext uri="{BB962C8B-B14F-4D97-AF65-F5344CB8AC3E}">
        <p14:creationId xmlns:p14="http://schemas.microsoft.com/office/powerpoint/2010/main" val="75216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9B370-D038-4120-9FDF-E9DB39E2522C}"/>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F29265C9-69CA-490C-953B-2354BFDC132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62BA2A48-1D85-4CDB-8274-961550ACC2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1E9CCC1-07AF-4CCA-BEE6-21BF6D729241}"/>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C4B84CD1-4E67-4331-B1F3-392A7BDBF93D}"/>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5F73D8C9-7CD7-4F23-A76A-750F922D9933}"/>
              </a:ext>
            </a:extLst>
          </p:cNvPr>
          <p:cNvSpPr>
            <a:spLocks noGrp="1"/>
          </p:cNvSpPr>
          <p:nvPr>
            <p:ph type="sldNum" sz="quarter" idx="12"/>
          </p:nvPr>
        </p:nvSpPr>
        <p:spPr/>
        <p:txBody>
          <a:bodyPr/>
          <a:lstStyle>
            <a:lvl1pPr>
              <a:defRPr/>
            </a:lvl1pPr>
          </a:lstStyle>
          <a:p>
            <a:fld id="{96F5FF3F-214A-49C3-8438-1FF3977FED46}" type="slidenum">
              <a:rPr lang="en-US" altLang="zh-CN"/>
              <a:pPr/>
              <a:t>‹#›</a:t>
            </a:fld>
            <a:endParaRPr lang="en-US" altLang="zh-CN"/>
          </a:p>
        </p:txBody>
      </p:sp>
    </p:spTree>
    <p:extLst>
      <p:ext uri="{BB962C8B-B14F-4D97-AF65-F5344CB8AC3E}">
        <p14:creationId xmlns:p14="http://schemas.microsoft.com/office/powerpoint/2010/main" val="561669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DC99F51-2B73-43D3-BC66-3EE3102B5A6C}"/>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47BAA539-28C2-4026-AE55-6AF312BEC802}"/>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FEC64361-F52E-42D6-A9AB-E41997F2C1AA}"/>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a:extLst>
              <a:ext uri="{FF2B5EF4-FFF2-40B4-BE49-F238E27FC236}">
                <a16:creationId xmlns:a16="http://schemas.microsoft.com/office/drawing/2014/main" id="{2EAC8695-3796-4EDA-B56F-FDDCBAA35261}"/>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a:extLst>
              <a:ext uri="{FF2B5EF4-FFF2-40B4-BE49-F238E27FC236}">
                <a16:creationId xmlns:a16="http://schemas.microsoft.com/office/drawing/2014/main" id="{BF63E8C8-7D6D-45A8-94AE-F7358E71DE35}"/>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089BFFC-11B2-4F03-95C3-94E93C319F5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E83D5F09-F93A-4090-897C-EC0D3786486F}"/>
              </a:ext>
            </a:extLst>
          </p:cNvPr>
          <p:cNvSpPr>
            <a:spLocks noGrp="1" noChangeArrowheads="1"/>
          </p:cNvSpPr>
          <p:nvPr>
            <p:ph type="subTitle" idx="1"/>
          </p:nvPr>
        </p:nvSpPr>
        <p:spPr>
          <a:xfrm>
            <a:off x="0" y="188913"/>
            <a:ext cx="9144000" cy="6335712"/>
          </a:xfrm>
        </p:spPr>
        <p:txBody>
          <a:bodyPr/>
          <a:lstStyle/>
          <a:p>
            <a:pPr marL="457200" indent="-457200" algn="l">
              <a:lnSpc>
                <a:spcPct val="90000"/>
              </a:lnSpc>
            </a:pPr>
            <a:r>
              <a:rPr lang="en-US" altLang="zh-CN" b="1"/>
              <a:t>1.</a:t>
            </a:r>
            <a:r>
              <a:rPr lang="zh-CN" altLang="en-US" b="1"/>
              <a:t>填空题</a:t>
            </a:r>
            <a:r>
              <a:rPr lang="en-US" altLang="zh-CN" b="1"/>
              <a:t>( 27</a:t>
            </a:r>
            <a:r>
              <a:rPr lang="zh-CN" altLang="en-US" b="1"/>
              <a:t>分 每空</a:t>
            </a:r>
            <a:r>
              <a:rPr lang="en-US" altLang="zh-CN" b="1"/>
              <a:t>3</a:t>
            </a:r>
            <a:r>
              <a:rPr lang="zh-CN" altLang="en-US" b="1"/>
              <a:t>分</a:t>
            </a:r>
            <a:r>
              <a:rPr lang="en-US" altLang="zh-CN" b="1"/>
              <a:t>)</a:t>
            </a:r>
          </a:p>
          <a:p>
            <a:pPr marL="457200" indent="-457200" algn="l">
              <a:lnSpc>
                <a:spcPct val="90000"/>
              </a:lnSpc>
              <a:buFontTx/>
              <a:buAutoNum type="arabicParenBoth"/>
            </a:pPr>
            <a:r>
              <a:rPr lang="zh-CN" altLang="en-US" b="1"/>
              <a:t>线性表</a:t>
            </a:r>
            <a:r>
              <a:rPr lang="en-US" altLang="zh-CN" b="1"/>
              <a:t>L=(a</a:t>
            </a:r>
            <a:r>
              <a:rPr lang="en-US" altLang="zh-CN" b="1" baseline="-25000"/>
              <a:t>0</a:t>
            </a:r>
            <a:r>
              <a:rPr lang="en-US" altLang="zh-CN" b="1"/>
              <a:t>,a</a:t>
            </a:r>
            <a:r>
              <a:rPr lang="en-US" altLang="zh-CN" b="1" baseline="-25000"/>
              <a:t>1</a:t>
            </a:r>
            <a:r>
              <a:rPr lang="en-US" altLang="zh-CN" b="1"/>
              <a:t>,a</a:t>
            </a:r>
            <a:r>
              <a:rPr lang="en-US" altLang="zh-CN" b="1" baseline="-25000"/>
              <a:t>2</a:t>
            </a:r>
            <a:r>
              <a:rPr lang="en-US" altLang="zh-CN" b="1"/>
              <a:t>,…a</a:t>
            </a:r>
            <a:r>
              <a:rPr lang="en-US" altLang="zh-CN" b="1" baseline="-25000"/>
              <a:t>n-1</a:t>
            </a:r>
            <a:r>
              <a:rPr lang="en-US" altLang="zh-CN" b="1"/>
              <a:t>)</a:t>
            </a:r>
            <a:r>
              <a:rPr lang="zh-CN" altLang="en-US" b="1"/>
              <a:t>用数组表示，假设删除表中任 </a:t>
            </a:r>
          </a:p>
          <a:p>
            <a:pPr marL="457200" indent="-457200" algn="l">
              <a:lnSpc>
                <a:spcPct val="90000"/>
              </a:lnSpc>
            </a:pPr>
            <a:r>
              <a:rPr lang="zh-CN" altLang="en-US" b="1"/>
              <a:t>     一元素的概率相同，则删除一个元素所需的平均移动次数为</a:t>
            </a:r>
            <a:r>
              <a:rPr lang="zh-CN" altLang="en-US" b="1" u="sng"/>
              <a:t>                     </a:t>
            </a:r>
            <a:r>
              <a:rPr lang="zh-CN" altLang="en-US" b="1"/>
              <a:t>。    </a:t>
            </a:r>
          </a:p>
          <a:p>
            <a:pPr marL="457200" indent="-457200" algn="l">
              <a:lnSpc>
                <a:spcPct val="90000"/>
              </a:lnSpc>
            </a:pPr>
            <a:r>
              <a:rPr lang="en-US" altLang="zh-CN" b="1"/>
              <a:t>(2) </a:t>
            </a:r>
            <a:r>
              <a:rPr lang="zh-CN" altLang="en-US" b="1"/>
              <a:t>有</a:t>
            </a:r>
            <a:r>
              <a:rPr lang="en-US" altLang="zh-CN" b="1"/>
              <a:t>4</a:t>
            </a:r>
            <a:r>
              <a:rPr lang="zh-CN" altLang="en-US" b="1"/>
              <a:t>个数据依次入栈，有</a:t>
            </a:r>
            <a:r>
              <a:rPr lang="zh-CN" altLang="en-US" b="1" u="sng"/>
              <a:t>      </a:t>
            </a:r>
            <a:r>
              <a:rPr lang="zh-CN" altLang="en-US" b="1"/>
              <a:t>种出栈序列。</a:t>
            </a:r>
          </a:p>
          <a:p>
            <a:pPr marL="457200" indent="-457200">
              <a:lnSpc>
                <a:spcPct val="90000"/>
              </a:lnSpc>
            </a:pPr>
            <a:r>
              <a:rPr lang="en-US" altLang="zh-CN" b="1"/>
              <a:t>(3) </a:t>
            </a:r>
            <a:r>
              <a:rPr lang="zh-CN" altLang="en-US" b="1"/>
              <a:t>设栈</a:t>
            </a:r>
            <a:r>
              <a:rPr lang="en-US" altLang="zh-CN" b="1"/>
              <a:t>S</a:t>
            </a:r>
            <a:r>
              <a:rPr lang="zh-CN" altLang="en-US" b="1"/>
              <a:t>和队列</a:t>
            </a:r>
            <a:r>
              <a:rPr lang="en-US" altLang="zh-CN" b="1"/>
              <a:t>Q</a:t>
            </a:r>
            <a:r>
              <a:rPr lang="zh-CN" altLang="en-US" b="1"/>
              <a:t>的初始状态为空，元素</a:t>
            </a:r>
            <a:r>
              <a:rPr lang="en-US" altLang="zh-CN" b="1"/>
              <a:t>a1, a2, a3, a4, a5, a6, a7,</a:t>
            </a:r>
            <a:r>
              <a:rPr lang="zh-CN" altLang="en-US" b="1"/>
              <a:t>和</a:t>
            </a:r>
            <a:r>
              <a:rPr lang="en-US" altLang="zh-CN" b="1"/>
              <a:t>a8</a:t>
            </a:r>
            <a:r>
              <a:rPr lang="zh-CN" altLang="en-US" b="1"/>
              <a:t>依次通过栈</a:t>
            </a:r>
            <a:r>
              <a:rPr lang="en-US" altLang="zh-CN" b="1"/>
              <a:t>S</a:t>
            </a:r>
            <a:r>
              <a:rPr lang="zh-CN" altLang="en-US" b="1"/>
              <a:t>，一个元素出栈后立即进入队列</a:t>
            </a:r>
            <a:r>
              <a:rPr lang="en-US" altLang="zh-CN" b="1"/>
              <a:t>Q</a:t>
            </a:r>
            <a:r>
              <a:rPr lang="zh-CN" altLang="en-US" b="1"/>
              <a:t>，若</a:t>
            </a:r>
            <a:r>
              <a:rPr lang="en-US" altLang="zh-CN" b="1"/>
              <a:t>8</a:t>
            </a:r>
            <a:r>
              <a:rPr lang="zh-CN" altLang="en-US" b="1"/>
              <a:t>个元素出队列的顺序是</a:t>
            </a:r>
            <a:r>
              <a:rPr lang="en-US" altLang="zh-CN" b="1"/>
              <a:t>a3, a6, a8, a7, a5, a4, a2, a1,</a:t>
            </a:r>
            <a:r>
              <a:rPr lang="zh-CN" altLang="en-US" b="1"/>
              <a:t>则栈</a:t>
            </a:r>
            <a:r>
              <a:rPr lang="en-US" altLang="zh-CN" b="1"/>
              <a:t>S</a:t>
            </a:r>
            <a:r>
              <a:rPr lang="zh-CN" altLang="en-US" b="1"/>
              <a:t>的容量至少应该是多少（即至少应该容纳多少个元素</a:t>
            </a:r>
            <a:r>
              <a:rPr lang="en-US" altLang="zh-CN" b="1"/>
              <a:t>)</a:t>
            </a:r>
            <a:r>
              <a:rPr lang="en-US" altLang="zh-CN" b="1" u="sng"/>
              <a:t>                </a:t>
            </a:r>
            <a:r>
              <a:rPr lang="zh-CN" altLang="en-US" b="1"/>
              <a:t>。</a:t>
            </a:r>
          </a:p>
          <a:p>
            <a:pPr marL="457200" indent="-457200">
              <a:lnSpc>
                <a:spcPct val="90000"/>
              </a:lnSpc>
            </a:pPr>
            <a:r>
              <a:rPr lang="en-US" altLang="zh-CN" b="1"/>
              <a:t>(4) </a:t>
            </a:r>
            <a:r>
              <a:rPr lang="zh-CN" altLang="en-US" b="1"/>
              <a:t>在具有</a:t>
            </a:r>
            <a:r>
              <a:rPr lang="en-US" altLang="zh-CN" b="1"/>
              <a:t>6</a:t>
            </a:r>
            <a:r>
              <a:rPr lang="zh-CN" altLang="en-US" b="1"/>
              <a:t>个结点的无向简单图中，边数最少为</a:t>
            </a:r>
            <a:r>
              <a:rPr lang="zh-CN" altLang="en-US" b="1" u="sng"/>
              <a:t>        </a:t>
            </a:r>
            <a:r>
              <a:rPr lang="zh-CN" altLang="en-US" b="1"/>
              <a:t>条时，才能确保该图</a:t>
            </a:r>
            <a:r>
              <a:rPr lang="zh-CN" altLang="en-US" b="1" u="sng"/>
              <a:t>一定</a:t>
            </a:r>
            <a:r>
              <a:rPr lang="zh-CN" altLang="en-US" b="1"/>
              <a:t>是连通图。</a:t>
            </a:r>
          </a:p>
          <a:p>
            <a:pPr marL="457200" indent="-457200">
              <a:lnSpc>
                <a:spcPct val="90000"/>
              </a:lnSpc>
            </a:pPr>
            <a:r>
              <a:rPr lang="en-US" altLang="zh-CN" b="1"/>
              <a:t>(5) </a:t>
            </a:r>
            <a:r>
              <a:rPr lang="zh-CN" altLang="en-US" b="1"/>
              <a:t>对</a:t>
            </a:r>
            <a:r>
              <a:rPr lang="en-US" altLang="zh-CN" b="1"/>
              <a:t>n</a:t>
            </a:r>
            <a:r>
              <a:rPr lang="zh-CN" altLang="en-US" b="1"/>
              <a:t>个元素进行排序，如果用直接选择排序，所需的关键码比较次数最少为</a:t>
            </a:r>
            <a:r>
              <a:rPr lang="zh-CN" altLang="en-US" b="1" u="sng"/>
              <a:t>      　              </a:t>
            </a:r>
            <a:r>
              <a:rPr lang="zh-CN" altLang="en-US" b="1"/>
              <a:t>，</a:t>
            </a:r>
          </a:p>
          <a:p>
            <a:pPr marL="457200" indent="-457200">
              <a:lnSpc>
                <a:spcPct val="90000"/>
              </a:lnSpc>
            </a:pPr>
            <a:r>
              <a:rPr lang="zh-CN" altLang="en-US" b="1"/>
              <a:t>    如果用直接插入排序，则所需的关键码比较次数最少为</a:t>
            </a:r>
            <a:r>
              <a:rPr lang="zh-CN" altLang="en-US" b="1" u="sng"/>
              <a:t>          </a:t>
            </a:r>
            <a:r>
              <a:rPr lang="zh-CN" altLang="en-US" b="1"/>
              <a:t>。</a:t>
            </a:r>
          </a:p>
        </p:txBody>
      </p:sp>
      <p:sp>
        <p:nvSpPr>
          <p:cNvPr id="2052" name="Text Box 4">
            <a:extLst>
              <a:ext uri="{FF2B5EF4-FFF2-40B4-BE49-F238E27FC236}">
                <a16:creationId xmlns:a16="http://schemas.microsoft.com/office/drawing/2014/main" id="{932D5FFE-F40D-41FB-B146-00202906B813}"/>
              </a:ext>
            </a:extLst>
          </p:cNvPr>
          <p:cNvSpPr txBox="1">
            <a:spLocks noChangeArrowheads="1"/>
          </p:cNvSpPr>
          <p:nvPr/>
        </p:nvSpPr>
        <p:spPr bwMode="auto">
          <a:xfrm>
            <a:off x="1074738" y="1341438"/>
            <a:ext cx="12652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2053" name="Text Box 5">
            <a:extLst>
              <a:ext uri="{FF2B5EF4-FFF2-40B4-BE49-F238E27FC236}">
                <a16:creationId xmlns:a16="http://schemas.microsoft.com/office/drawing/2014/main" id="{90D37951-DE46-4E50-B173-3D29C5BA850F}"/>
              </a:ext>
            </a:extLst>
          </p:cNvPr>
          <p:cNvSpPr txBox="1">
            <a:spLocks noChangeArrowheads="1"/>
          </p:cNvSpPr>
          <p:nvPr/>
        </p:nvSpPr>
        <p:spPr bwMode="auto">
          <a:xfrm>
            <a:off x="971550" y="1341438"/>
            <a:ext cx="16557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en-US" altLang="zh-CN" b="1"/>
              <a:t>(n-1)/2</a:t>
            </a:r>
          </a:p>
        </p:txBody>
      </p:sp>
      <p:sp>
        <p:nvSpPr>
          <p:cNvPr id="2054" name="Text Box 6">
            <a:extLst>
              <a:ext uri="{FF2B5EF4-FFF2-40B4-BE49-F238E27FC236}">
                <a16:creationId xmlns:a16="http://schemas.microsoft.com/office/drawing/2014/main" id="{F2FC52E0-D677-4C24-A5BE-13A79F2FB9DD}"/>
              </a:ext>
            </a:extLst>
          </p:cNvPr>
          <p:cNvSpPr txBox="1">
            <a:spLocks noChangeArrowheads="1"/>
          </p:cNvSpPr>
          <p:nvPr/>
        </p:nvSpPr>
        <p:spPr bwMode="auto">
          <a:xfrm>
            <a:off x="3779838" y="17668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14</a:t>
            </a:r>
          </a:p>
        </p:txBody>
      </p:sp>
      <p:sp>
        <p:nvSpPr>
          <p:cNvPr id="2055" name="Text Box 7">
            <a:extLst>
              <a:ext uri="{FF2B5EF4-FFF2-40B4-BE49-F238E27FC236}">
                <a16:creationId xmlns:a16="http://schemas.microsoft.com/office/drawing/2014/main" id="{7B4681DD-0552-4EA0-A2F6-F9F7A6522D4D}"/>
              </a:ext>
            </a:extLst>
          </p:cNvPr>
          <p:cNvSpPr txBox="1">
            <a:spLocks noChangeArrowheads="1"/>
          </p:cNvSpPr>
          <p:nvPr/>
        </p:nvSpPr>
        <p:spPr bwMode="auto">
          <a:xfrm>
            <a:off x="7092950" y="3141663"/>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en-US" altLang="zh-CN" b="1"/>
              <a:t>6</a:t>
            </a:r>
          </a:p>
        </p:txBody>
      </p:sp>
      <p:sp>
        <p:nvSpPr>
          <p:cNvPr id="2056" name="Text Box 8">
            <a:extLst>
              <a:ext uri="{FF2B5EF4-FFF2-40B4-BE49-F238E27FC236}">
                <a16:creationId xmlns:a16="http://schemas.microsoft.com/office/drawing/2014/main" id="{213D7F4C-C213-4428-B32F-6F0516867195}"/>
              </a:ext>
            </a:extLst>
          </p:cNvPr>
          <p:cNvSpPr txBox="1">
            <a:spLocks noChangeArrowheads="1"/>
          </p:cNvSpPr>
          <p:nvPr/>
        </p:nvSpPr>
        <p:spPr bwMode="auto">
          <a:xfrm>
            <a:off x="6588125" y="3567113"/>
            <a:ext cx="7921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11</a:t>
            </a:r>
          </a:p>
        </p:txBody>
      </p:sp>
      <p:sp>
        <p:nvSpPr>
          <p:cNvPr id="2057" name="Text Box 9">
            <a:extLst>
              <a:ext uri="{FF2B5EF4-FFF2-40B4-BE49-F238E27FC236}">
                <a16:creationId xmlns:a16="http://schemas.microsoft.com/office/drawing/2014/main" id="{C5869CD8-EC00-4D62-BFD5-4923786C4D4B}"/>
              </a:ext>
            </a:extLst>
          </p:cNvPr>
          <p:cNvSpPr txBox="1">
            <a:spLocks noChangeArrowheads="1"/>
          </p:cNvSpPr>
          <p:nvPr/>
        </p:nvSpPr>
        <p:spPr bwMode="auto">
          <a:xfrm>
            <a:off x="4532313" y="4508500"/>
            <a:ext cx="169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2058" name="Text Box 10">
            <a:extLst>
              <a:ext uri="{FF2B5EF4-FFF2-40B4-BE49-F238E27FC236}">
                <a16:creationId xmlns:a16="http://schemas.microsoft.com/office/drawing/2014/main" id="{468AA2AF-B17D-4649-AB4B-F91117BF7D32}"/>
              </a:ext>
            </a:extLst>
          </p:cNvPr>
          <p:cNvSpPr txBox="1">
            <a:spLocks noChangeArrowheads="1"/>
          </p:cNvSpPr>
          <p:nvPr/>
        </p:nvSpPr>
        <p:spPr bwMode="auto">
          <a:xfrm>
            <a:off x="4714875" y="4581525"/>
            <a:ext cx="2089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n*(n-1)/2</a:t>
            </a:r>
          </a:p>
        </p:txBody>
      </p:sp>
      <p:sp>
        <p:nvSpPr>
          <p:cNvPr id="2059" name="Text Box 11">
            <a:extLst>
              <a:ext uri="{FF2B5EF4-FFF2-40B4-BE49-F238E27FC236}">
                <a16:creationId xmlns:a16="http://schemas.microsoft.com/office/drawing/2014/main" id="{C0E39717-1D9B-47F8-9C01-BA189942EC17}"/>
              </a:ext>
            </a:extLst>
          </p:cNvPr>
          <p:cNvSpPr txBox="1">
            <a:spLocks noChangeArrowheads="1"/>
          </p:cNvSpPr>
          <p:nvPr/>
        </p:nvSpPr>
        <p:spPr bwMode="auto">
          <a:xfrm>
            <a:off x="7956550" y="5013325"/>
            <a:ext cx="86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n-1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blinds(horizontal)">
                                      <p:cBhvr>
                                        <p:cTn id="7" dur="500"/>
                                        <p:tgtEl>
                                          <p:spTgt spid="2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1">
                                            <p:txEl>
                                              <p:pRg st="1" end="1"/>
                                            </p:txEl>
                                          </p:spTgt>
                                        </p:tgtEl>
                                        <p:attrNameLst>
                                          <p:attrName>style.visibility</p:attrName>
                                        </p:attrNameLst>
                                      </p:cBhvr>
                                      <p:to>
                                        <p:strVal val="visible"/>
                                      </p:to>
                                    </p:set>
                                    <p:animEffect transition="in" filter="blinds(horizontal)">
                                      <p:cBhvr>
                                        <p:cTn id="12" dur="500"/>
                                        <p:tgtEl>
                                          <p:spTgt spid="2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51">
                                            <p:txEl>
                                              <p:pRg st="2" end="2"/>
                                            </p:txEl>
                                          </p:spTgt>
                                        </p:tgtEl>
                                        <p:attrNameLst>
                                          <p:attrName>style.visibility</p:attrName>
                                        </p:attrNameLst>
                                      </p:cBhvr>
                                      <p:to>
                                        <p:strVal val="visible"/>
                                      </p:to>
                                    </p:set>
                                    <p:animEffect transition="in" filter="blinds(horizontal)">
                                      <p:cBhvr>
                                        <p:cTn id="17" dur="500"/>
                                        <p:tgtEl>
                                          <p:spTgt spid="2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053"/>
                                        </p:tgtEl>
                                        <p:attrNameLst>
                                          <p:attrName>style.visibility</p:attrName>
                                        </p:attrNameLst>
                                      </p:cBhvr>
                                      <p:to>
                                        <p:strVal val="visible"/>
                                      </p:to>
                                    </p:set>
                                    <p:anim calcmode="lin" valueType="num">
                                      <p:cBhvr additive="base">
                                        <p:cTn id="22" dur="500" fill="hold"/>
                                        <p:tgtEl>
                                          <p:spTgt spid="2053"/>
                                        </p:tgtEl>
                                        <p:attrNameLst>
                                          <p:attrName>ppt_x</p:attrName>
                                        </p:attrNameLst>
                                      </p:cBhvr>
                                      <p:tavLst>
                                        <p:tav tm="0">
                                          <p:val>
                                            <p:strVal val="#ppt_x"/>
                                          </p:val>
                                        </p:tav>
                                        <p:tav tm="100000">
                                          <p:val>
                                            <p:strVal val="#ppt_x"/>
                                          </p:val>
                                        </p:tav>
                                      </p:tavLst>
                                    </p:anim>
                                    <p:anim calcmode="lin" valueType="num">
                                      <p:cBhvr additive="base">
                                        <p:cTn id="23"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051">
                                            <p:txEl>
                                              <p:pRg st="3" end="3"/>
                                            </p:txEl>
                                          </p:spTgt>
                                        </p:tgtEl>
                                        <p:attrNameLst>
                                          <p:attrName>style.visibility</p:attrName>
                                        </p:attrNameLst>
                                      </p:cBhvr>
                                      <p:to>
                                        <p:strVal val="visible"/>
                                      </p:to>
                                    </p:set>
                                    <p:animEffect transition="in" filter="blinds(horizontal)">
                                      <p:cBhvr>
                                        <p:cTn id="28" dur="500"/>
                                        <p:tgtEl>
                                          <p:spTgt spid="2051">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054"/>
                                        </p:tgtEl>
                                        <p:attrNameLst>
                                          <p:attrName>style.visibility</p:attrName>
                                        </p:attrNameLst>
                                      </p:cBhvr>
                                      <p:to>
                                        <p:strVal val="visible"/>
                                      </p:to>
                                    </p:set>
                                    <p:anim calcmode="lin" valueType="num">
                                      <p:cBhvr additive="base">
                                        <p:cTn id="33" dur="500" fill="hold"/>
                                        <p:tgtEl>
                                          <p:spTgt spid="2054"/>
                                        </p:tgtEl>
                                        <p:attrNameLst>
                                          <p:attrName>ppt_x</p:attrName>
                                        </p:attrNameLst>
                                      </p:cBhvr>
                                      <p:tavLst>
                                        <p:tav tm="0">
                                          <p:val>
                                            <p:strVal val="#ppt_x"/>
                                          </p:val>
                                        </p:tav>
                                        <p:tav tm="100000">
                                          <p:val>
                                            <p:strVal val="#ppt_x"/>
                                          </p:val>
                                        </p:tav>
                                      </p:tavLst>
                                    </p:anim>
                                    <p:anim calcmode="lin" valueType="num">
                                      <p:cBhvr additive="base">
                                        <p:cTn id="34"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051">
                                            <p:txEl>
                                              <p:pRg st="4" end="4"/>
                                            </p:txEl>
                                          </p:spTgt>
                                        </p:tgtEl>
                                        <p:attrNameLst>
                                          <p:attrName>style.visibility</p:attrName>
                                        </p:attrNameLst>
                                      </p:cBhvr>
                                      <p:to>
                                        <p:strVal val="visible"/>
                                      </p:to>
                                    </p:set>
                                    <p:animEffect transition="in" filter="blinds(horizontal)">
                                      <p:cBhvr>
                                        <p:cTn id="39" dur="500"/>
                                        <p:tgtEl>
                                          <p:spTgt spid="2051">
                                            <p:txEl>
                                              <p:pRg st="4" end="4"/>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2055"/>
                                        </p:tgtEl>
                                        <p:attrNameLst>
                                          <p:attrName>style.visibility</p:attrName>
                                        </p:attrNameLst>
                                      </p:cBhvr>
                                      <p:to>
                                        <p:strVal val="visible"/>
                                      </p:to>
                                    </p:set>
                                    <p:animEffect transition="in" filter="box(in)">
                                      <p:cBhvr>
                                        <p:cTn id="44" dur="500"/>
                                        <p:tgtEl>
                                          <p:spTgt spid="205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051">
                                            <p:txEl>
                                              <p:pRg st="5" end="5"/>
                                            </p:txEl>
                                          </p:spTgt>
                                        </p:tgtEl>
                                        <p:attrNameLst>
                                          <p:attrName>style.visibility</p:attrName>
                                        </p:attrNameLst>
                                      </p:cBhvr>
                                      <p:to>
                                        <p:strVal val="visible"/>
                                      </p:to>
                                    </p:set>
                                    <p:animEffect transition="in" filter="blinds(horizontal)">
                                      <p:cBhvr>
                                        <p:cTn id="49" dur="500"/>
                                        <p:tgtEl>
                                          <p:spTgt spid="2051">
                                            <p:txEl>
                                              <p:pRg st="5" end="5"/>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056"/>
                                        </p:tgtEl>
                                        <p:attrNameLst>
                                          <p:attrName>style.visibility</p:attrName>
                                        </p:attrNameLst>
                                      </p:cBhvr>
                                      <p:to>
                                        <p:strVal val="visible"/>
                                      </p:to>
                                    </p:set>
                                    <p:anim calcmode="lin" valueType="num">
                                      <p:cBhvr additive="base">
                                        <p:cTn id="54" dur="500" fill="hold"/>
                                        <p:tgtEl>
                                          <p:spTgt spid="2056"/>
                                        </p:tgtEl>
                                        <p:attrNameLst>
                                          <p:attrName>ppt_x</p:attrName>
                                        </p:attrNameLst>
                                      </p:cBhvr>
                                      <p:tavLst>
                                        <p:tav tm="0">
                                          <p:val>
                                            <p:strVal val="#ppt_x"/>
                                          </p:val>
                                        </p:tav>
                                        <p:tav tm="100000">
                                          <p:val>
                                            <p:strVal val="#ppt_x"/>
                                          </p:val>
                                        </p:tav>
                                      </p:tavLst>
                                    </p:anim>
                                    <p:anim calcmode="lin" valueType="num">
                                      <p:cBhvr additive="base">
                                        <p:cTn id="55" dur="500" fill="hold"/>
                                        <p:tgtEl>
                                          <p:spTgt spid="2056"/>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051">
                                            <p:txEl>
                                              <p:pRg st="6" end="6"/>
                                            </p:txEl>
                                          </p:spTgt>
                                        </p:tgtEl>
                                        <p:attrNameLst>
                                          <p:attrName>style.visibility</p:attrName>
                                        </p:attrNameLst>
                                      </p:cBhvr>
                                      <p:to>
                                        <p:strVal val="visible"/>
                                      </p:to>
                                    </p:set>
                                    <p:animEffect transition="in" filter="blinds(horizontal)">
                                      <p:cBhvr>
                                        <p:cTn id="60" dur="500"/>
                                        <p:tgtEl>
                                          <p:spTgt spid="2051">
                                            <p:txEl>
                                              <p:pRg st="6" end="6"/>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058"/>
                                        </p:tgtEl>
                                        <p:attrNameLst>
                                          <p:attrName>style.visibility</p:attrName>
                                        </p:attrNameLst>
                                      </p:cBhvr>
                                      <p:to>
                                        <p:strVal val="visible"/>
                                      </p:to>
                                    </p:set>
                                    <p:anim calcmode="lin" valueType="num">
                                      <p:cBhvr additive="base">
                                        <p:cTn id="65" dur="500" fill="hold"/>
                                        <p:tgtEl>
                                          <p:spTgt spid="2058"/>
                                        </p:tgtEl>
                                        <p:attrNameLst>
                                          <p:attrName>ppt_x</p:attrName>
                                        </p:attrNameLst>
                                      </p:cBhvr>
                                      <p:tavLst>
                                        <p:tav tm="0">
                                          <p:val>
                                            <p:strVal val="#ppt_x"/>
                                          </p:val>
                                        </p:tav>
                                        <p:tav tm="100000">
                                          <p:val>
                                            <p:strVal val="#ppt_x"/>
                                          </p:val>
                                        </p:tav>
                                      </p:tavLst>
                                    </p:anim>
                                    <p:anim calcmode="lin" valueType="num">
                                      <p:cBhvr additive="base">
                                        <p:cTn id="66" dur="500" fill="hold"/>
                                        <p:tgtEl>
                                          <p:spTgt spid="2058"/>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051">
                                            <p:txEl>
                                              <p:pRg st="7" end="7"/>
                                            </p:txEl>
                                          </p:spTgt>
                                        </p:tgtEl>
                                        <p:attrNameLst>
                                          <p:attrName>style.visibility</p:attrName>
                                        </p:attrNameLst>
                                      </p:cBhvr>
                                      <p:to>
                                        <p:strVal val="visible"/>
                                      </p:to>
                                    </p:set>
                                    <p:animEffect transition="in" filter="blinds(horizontal)">
                                      <p:cBhvr>
                                        <p:cTn id="71" dur="500"/>
                                        <p:tgtEl>
                                          <p:spTgt spid="2051">
                                            <p:txEl>
                                              <p:pRg st="7" end="7"/>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059"/>
                                        </p:tgtEl>
                                        <p:attrNameLst>
                                          <p:attrName>style.visibility</p:attrName>
                                        </p:attrNameLst>
                                      </p:cBhvr>
                                      <p:to>
                                        <p:strVal val="visible"/>
                                      </p:to>
                                    </p:set>
                                    <p:anim calcmode="lin" valueType="num">
                                      <p:cBhvr additive="base">
                                        <p:cTn id="76" dur="500" fill="hold"/>
                                        <p:tgtEl>
                                          <p:spTgt spid="2059"/>
                                        </p:tgtEl>
                                        <p:attrNameLst>
                                          <p:attrName>ppt_x</p:attrName>
                                        </p:attrNameLst>
                                      </p:cBhvr>
                                      <p:tavLst>
                                        <p:tav tm="0">
                                          <p:val>
                                            <p:strVal val="#ppt_x"/>
                                          </p:val>
                                        </p:tav>
                                        <p:tav tm="100000">
                                          <p:val>
                                            <p:strVal val="#ppt_x"/>
                                          </p:val>
                                        </p:tav>
                                      </p:tavLst>
                                    </p:anim>
                                    <p:anim calcmode="lin" valueType="num">
                                      <p:cBhvr additive="base">
                                        <p:cTn id="77" dur="500" fill="hold"/>
                                        <p:tgtEl>
                                          <p:spTgt spid="20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uiExpand="1" build="p"/>
      <p:bldP spid="2053" grpId="0"/>
      <p:bldP spid="2054" grpId="0"/>
      <p:bldP spid="2055" grpId="0"/>
      <p:bldP spid="2056" grpId="0"/>
      <p:bldP spid="2058" grpId="0"/>
      <p:bldP spid="20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ADE00661-8FD2-4E6E-9015-20DE0BD040C0}"/>
              </a:ext>
            </a:extLst>
          </p:cNvPr>
          <p:cNvSpPr>
            <a:spLocks noGrp="1" noChangeArrowheads="1"/>
          </p:cNvSpPr>
          <p:nvPr>
            <p:ph type="body" idx="1"/>
          </p:nvPr>
        </p:nvSpPr>
        <p:spPr>
          <a:xfrm>
            <a:off x="179388" y="188913"/>
            <a:ext cx="8785225" cy="6480175"/>
          </a:xfrm>
        </p:spPr>
        <p:txBody>
          <a:bodyPr/>
          <a:lstStyle/>
          <a:p>
            <a:pPr>
              <a:buFontTx/>
              <a:buNone/>
            </a:pPr>
            <a:r>
              <a:rPr lang="en-US" altLang="zh-CN"/>
              <a:t> </a:t>
            </a:r>
            <a:r>
              <a:rPr lang="en-US" altLang="zh-CN" sz="2000" b="1"/>
              <a:t>2) </a:t>
            </a:r>
            <a:r>
              <a:rPr lang="zh-CN" altLang="en-US" sz="2000" b="1"/>
              <a:t>已知（</a:t>
            </a:r>
            <a:r>
              <a:rPr lang="en-US" altLang="zh-CN" sz="2000" b="1"/>
              <a:t>k</a:t>
            </a:r>
            <a:r>
              <a:rPr lang="en-US" altLang="zh-CN" sz="2000" b="1" baseline="-25000"/>
              <a:t>1</a:t>
            </a:r>
            <a:r>
              <a:rPr lang="en-US" altLang="zh-CN" sz="2000" b="1"/>
              <a:t>, k</a:t>
            </a:r>
            <a:r>
              <a:rPr lang="en-US" altLang="zh-CN" sz="2000" b="1" baseline="-25000"/>
              <a:t>2</a:t>
            </a:r>
            <a:r>
              <a:rPr lang="en-US" altLang="zh-CN" sz="2000" b="1"/>
              <a:t>, k</a:t>
            </a:r>
            <a:r>
              <a:rPr lang="en-US" altLang="zh-CN" sz="2000" b="1" baseline="-25000"/>
              <a:t>3</a:t>
            </a:r>
            <a:r>
              <a:rPr lang="en-US" altLang="zh-CN" sz="2000" b="1"/>
              <a:t>,…, k</a:t>
            </a:r>
            <a:r>
              <a:rPr lang="en-US" altLang="zh-CN" sz="2000" b="1" baseline="-25000"/>
              <a:t>n</a:t>
            </a:r>
            <a:r>
              <a:rPr lang="zh-CN" altLang="en-US" sz="2000" b="1"/>
              <a:t>）是一个最小堆，试写一个函数将（</a:t>
            </a:r>
            <a:r>
              <a:rPr lang="en-US" altLang="zh-CN" sz="2000" b="1"/>
              <a:t>k</a:t>
            </a:r>
            <a:r>
              <a:rPr lang="en-US" altLang="zh-CN" sz="2000" b="1" baseline="-25000"/>
              <a:t>1</a:t>
            </a:r>
            <a:r>
              <a:rPr lang="en-US" altLang="zh-CN" sz="2000" b="1"/>
              <a:t>, k</a:t>
            </a:r>
            <a:r>
              <a:rPr lang="en-US" altLang="zh-CN" sz="2000" b="1" baseline="-25000"/>
              <a:t>2</a:t>
            </a:r>
            <a:r>
              <a:rPr lang="en-US" altLang="zh-CN" sz="2000" b="1"/>
              <a:t>, k</a:t>
            </a:r>
            <a:r>
              <a:rPr lang="en-US" altLang="zh-CN" sz="2000" b="1" baseline="-25000"/>
              <a:t>3</a:t>
            </a:r>
            <a:r>
              <a:rPr lang="en-US" altLang="zh-CN" sz="2000" b="1"/>
              <a:t>,…, k</a:t>
            </a:r>
            <a:r>
              <a:rPr lang="en-US" altLang="zh-CN" sz="2000" b="1" baseline="-25000"/>
              <a:t>n</a:t>
            </a:r>
            <a:r>
              <a:rPr lang="en-US" altLang="zh-CN" sz="2000" b="1"/>
              <a:t>, k</a:t>
            </a:r>
            <a:r>
              <a:rPr lang="en-US" altLang="zh-CN" sz="2000" b="1" baseline="-25000"/>
              <a:t>n+1</a:t>
            </a:r>
            <a:r>
              <a:rPr lang="zh-CN" altLang="en-US" sz="2000" b="1"/>
              <a:t>）调整为最小堆。设函数头为 </a:t>
            </a:r>
            <a:r>
              <a:rPr lang="en-US" altLang="zh-CN" sz="2000" b="1"/>
              <a:t>private static void percUp( Comparable [ ] a, int start ), </a:t>
            </a:r>
            <a:r>
              <a:rPr lang="zh-CN" altLang="en-US" sz="2000" b="1"/>
              <a:t>其中</a:t>
            </a:r>
            <a:r>
              <a:rPr lang="en-US" altLang="zh-CN" sz="2000" b="1"/>
              <a:t>start</a:t>
            </a:r>
            <a:r>
              <a:rPr lang="zh-CN" altLang="en-US" sz="2000" b="1"/>
              <a:t>为插入堆的位置。</a:t>
            </a:r>
          </a:p>
          <a:p>
            <a:pPr>
              <a:buFontTx/>
              <a:buNone/>
            </a:pPr>
            <a:r>
              <a:rPr lang="zh-CN" altLang="en-US" sz="2000" b="1"/>
              <a:t>  答：</a:t>
            </a:r>
          </a:p>
        </p:txBody>
      </p:sp>
      <p:sp>
        <p:nvSpPr>
          <p:cNvPr id="11268" name="Text Box 4">
            <a:extLst>
              <a:ext uri="{FF2B5EF4-FFF2-40B4-BE49-F238E27FC236}">
                <a16:creationId xmlns:a16="http://schemas.microsoft.com/office/drawing/2014/main" id="{85503FE9-DE13-48C0-B38E-B346508945C8}"/>
              </a:ext>
            </a:extLst>
          </p:cNvPr>
          <p:cNvSpPr txBox="1">
            <a:spLocks noChangeArrowheads="1"/>
          </p:cNvSpPr>
          <p:nvPr/>
        </p:nvSpPr>
        <p:spPr bwMode="auto">
          <a:xfrm>
            <a:off x="1116013" y="1628775"/>
            <a:ext cx="691197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en-US" altLang="zh-CN" b="1"/>
              <a:t>private static void percUp( Comparable [ ] a, int start )</a:t>
            </a:r>
          </a:p>
          <a:p>
            <a:r>
              <a:rPr lang="en-US" altLang="zh-CN" b="1"/>
              <a:t>{  int j = start,  i = j / 2;</a:t>
            </a:r>
          </a:p>
          <a:p>
            <a:r>
              <a:rPr lang="en-US" altLang="zh-CN" b="1"/>
              <a:t>   Comparable temp = a [j];</a:t>
            </a:r>
          </a:p>
          <a:p>
            <a:r>
              <a:rPr lang="en-US" altLang="zh-CN" b="1"/>
              <a:t>   while (j &gt; 1)</a:t>
            </a:r>
          </a:p>
          <a:p>
            <a:r>
              <a:rPr lang="en-US" altLang="zh-CN" b="1"/>
              <a:t>     { if ( a[i] &lt;= temp) break;</a:t>
            </a:r>
          </a:p>
          <a:p>
            <a:r>
              <a:rPr lang="en-US" altLang="zh-CN" b="1"/>
              <a:t>      else { a[j] = a[i];  j= i;  i = i / 2; }</a:t>
            </a:r>
          </a:p>
          <a:p>
            <a:r>
              <a:rPr lang="en-US" altLang="zh-CN" b="1"/>
              <a:t>     }</a:t>
            </a:r>
          </a:p>
          <a:p>
            <a:r>
              <a:rPr lang="en-US" altLang="zh-CN" b="1"/>
              <a:t>   a[j] = temp;</a:t>
            </a:r>
          </a:p>
          <a:p>
            <a:r>
              <a:rPr lang="en-US" altLang="zh-CN" b="1"/>
              <a:t>}</a:t>
            </a:r>
          </a:p>
          <a:p>
            <a:r>
              <a:rPr lang="zh-CN" altLang="en-US" b="1"/>
              <a:t>借助于书中</a:t>
            </a:r>
            <a:r>
              <a:rPr lang="en-US" altLang="zh-CN" b="1"/>
              <a:t>MinHeap</a:t>
            </a:r>
            <a:r>
              <a:rPr lang="zh-CN" altLang="en-US" b="1"/>
              <a:t>的类定义，主函数中调用格式为</a:t>
            </a:r>
            <a:r>
              <a:rPr lang="en-US" altLang="zh-CN" b="1"/>
              <a:t>percUp(n).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ppt_x"/>
                                          </p:val>
                                        </p:tav>
                                        <p:tav tm="100000">
                                          <p:val>
                                            <p:strVal val="#ppt_x"/>
                                          </p:val>
                                        </p:tav>
                                      </p:tavLst>
                                    </p:anim>
                                    <p:anim calcmode="lin" valueType="num">
                                      <p:cBhvr additive="base">
                                        <p:cTn id="8"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55505DAD-B387-4445-8876-2D2010A80CCE}"/>
              </a:ext>
            </a:extLst>
          </p:cNvPr>
          <p:cNvSpPr>
            <a:spLocks noGrp="1" noChangeArrowheads="1"/>
          </p:cNvSpPr>
          <p:nvPr>
            <p:ph type="body" idx="1"/>
          </p:nvPr>
        </p:nvSpPr>
        <p:spPr>
          <a:xfrm>
            <a:off x="179388" y="327025"/>
            <a:ext cx="8785225" cy="6530975"/>
          </a:xfrm>
        </p:spPr>
        <p:txBody>
          <a:bodyPr/>
          <a:lstStyle/>
          <a:p>
            <a:pPr>
              <a:lnSpc>
                <a:spcPct val="80000"/>
              </a:lnSpc>
              <a:buFontTx/>
              <a:buNone/>
            </a:pPr>
            <a:r>
              <a:rPr lang="en-US" altLang="zh-CN" sz="2400" b="1"/>
              <a:t>(6) </a:t>
            </a:r>
            <a:r>
              <a:rPr lang="zh-CN" altLang="en-US" sz="2400" b="1"/>
              <a:t>假设用一个一维数组</a:t>
            </a:r>
            <a:r>
              <a:rPr lang="en-US" altLang="zh-CN" sz="2400" b="1"/>
              <a:t>B</a:t>
            </a:r>
            <a:r>
              <a:rPr lang="zh-CN" altLang="en-US" sz="2400" b="1"/>
              <a:t>来按行存放一个对称矩阵</a:t>
            </a:r>
            <a:r>
              <a:rPr lang="en-US" altLang="zh-CN" sz="2400" b="1"/>
              <a:t>A</a:t>
            </a:r>
            <a:r>
              <a:rPr lang="zh-CN" altLang="en-US" sz="2400" b="1"/>
              <a:t>的下三角部分，那么访问</a:t>
            </a:r>
            <a:r>
              <a:rPr lang="en-US" altLang="zh-CN" sz="2400" b="1"/>
              <a:t>A</a:t>
            </a:r>
            <a:r>
              <a:rPr lang="zh-CN" altLang="en-US" sz="2400" b="1"/>
              <a:t>的下 三角部分的第</a:t>
            </a:r>
            <a:r>
              <a:rPr lang="en-US" altLang="zh-CN" sz="2400" b="1"/>
              <a:t>i </a:t>
            </a:r>
            <a:r>
              <a:rPr lang="zh-CN" altLang="en-US" sz="2400" b="1"/>
              <a:t>行第</a:t>
            </a:r>
            <a:r>
              <a:rPr lang="en-US" altLang="zh-CN" sz="2400" b="1"/>
              <a:t>j</a:t>
            </a:r>
            <a:r>
              <a:rPr lang="zh-CN" altLang="en-US" sz="2400" b="1"/>
              <a:t>列元素应表示为：</a:t>
            </a:r>
            <a:r>
              <a:rPr lang="en-US" altLang="zh-CN" sz="2400" b="1"/>
              <a:t>___________________________</a:t>
            </a:r>
            <a:r>
              <a:rPr lang="zh-CN" altLang="en-US" sz="2400" b="1"/>
              <a:t>。</a:t>
            </a:r>
            <a:r>
              <a:rPr lang="en-US" altLang="zh-CN" sz="2400" b="1"/>
              <a:t>(</a:t>
            </a:r>
            <a:r>
              <a:rPr lang="zh-CN" altLang="en-US" sz="2400" b="1"/>
              <a:t>下标都从</a:t>
            </a:r>
            <a:r>
              <a:rPr lang="en-US" altLang="zh-CN" sz="2400" b="1"/>
              <a:t>0</a:t>
            </a:r>
            <a:r>
              <a:rPr lang="zh-CN" altLang="en-US" sz="2400" b="1"/>
              <a:t>开始</a:t>
            </a:r>
            <a:r>
              <a:rPr lang="en-US" altLang="zh-CN" sz="2400" b="1"/>
              <a:t>)     </a:t>
            </a:r>
          </a:p>
          <a:p>
            <a:pPr>
              <a:lnSpc>
                <a:spcPct val="80000"/>
              </a:lnSpc>
              <a:buFontTx/>
              <a:buNone/>
            </a:pPr>
            <a:r>
              <a:rPr lang="en-US" altLang="zh-CN" sz="2400" b="1"/>
              <a:t>  (7) </a:t>
            </a:r>
            <a:r>
              <a:rPr lang="zh-CN" altLang="en-US" sz="2400" b="1"/>
              <a:t>设某一二叉树的中序遍历序列为 </a:t>
            </a:r>
            <a:r>
              <a:rPr lang="en-US" altLang="zh-CN" sz="2400" b="1"/>
              <a:t>A ,B, C, D, E, F, G, </a:t>
            </a:r>
            <a:r>
              <a:rPr lang="zh-CN" altLang="en-US" sz="2400" b="1"/>
              <a:t>后序遍历序列为</a:t>
            </a:r>
            <a:r>
              <a:rPr lang="en-US" altLang="zh-CN" sz="2400" b="1"/>
              <a:t>B,D,C,A,F,G,E,  </a:t>
            </a:r>
            <a:r>
              <a:rPr lang="zh-CN" altLang="en-US" sz="2400" b="1"/>
              <a:t>则该二叉树的先序遍历序列为</a:t>
            </a:r>
            <a:r>
              <a:rPr lang="zh-CN" altLang="en-US" sz="2400" b="1" u="sng"/>
              <a:t>                         </a:t>
            </a:r>
            <a:r>
              <a:rPr lang="zh-CN" altLang="en-US" sz="2400" b="1"/>
              <a:t>。</a:t>
            </a:r>
          </a:p>
          <a:p>
            <a:pPr>
              <a:lnSpc>
                <a:spcPct val="80000"/>
              </a:lnSpc>
              <a:buFontTx/>
              <a:buNone/>
            </a:pPr>
            <a:r>
              <a:rPr lang="zh-CN" altLang="en-US" sz="2400" b="1"/>
              <a:t>  </a:t>
            </a:r>
            <a:r>
              <a:rPr lang="en-US" altLang="zh-CN" sz="2400" b="1"/>
              <a:t>(8)  </a:t>
            </a:r>
            <a:r>
              <a:rPr lang="zh-CN" altLang="en-US" sz="2400" b="1"/>
              <a:t>有</a:t>
            </a:r>
            <a:r>
              <a:rPr lang="en-US" altLang="zh-CN" sz="2400" b="1"/>
              <a:t>n</a:t>
            </a:r>
            <a:r>
              <a:rPr lang="zh-CN" altLang="en-US" sz="2400" b="1"/>
              <a:t>个叶子的</a:t>
            </a:r>
            <a:r>
              <a:rPr lang="en-US" altLang="zh-CN" sz="2400" b="1"/>
              <a:t>Huffman</a:t>
            </a:r>
            <a:r>
              <a:rPr lang="zh-CN" altLang="en-US" sz="2400" b="1"/>
              <a:t>树的结点总数为</a:t>
            </a:r>
            <a:r>
              <a:rPr lang="zh-CN" altLang="en-US" sz="2400" b="1" u="sng"/>
              <a:t>             </a:t>
            </a:r>
            <a:r>
              <a:rPr lang="zh-CN" altLang="en-US" sz="2400" b="1"/>
              <a:t>。</a:t>
            </a:r>
          </a:p>
          <a:p>
            <a:pPr>
              <a:lnSpc>
                <a:spcPct val="80000"/>
              </a:lnSpc>
              <a:buFontTx/>
              <a:buNone/>
            </a:pPr>
            <a:endParaRPr lang="zh-CN" altLang="en-US" sz="2400" b="1"/>
          </a:p>
          <a:p>
            <a:pPr>
              <a:lnSpc>
                <a:spcPct val="80000"/>
              </a:lnSpc>
              <a:buFontTx/>
              <a:buNone/>
            </a:pPr>
            <a:r>
              <a:rPr lang="en-US" altLang="zh-CN" sz="2400" b="1"/>
              <a:t>2. </a:t>
            </a:r>
            <a:r>
              <a:rPr lang="zh-CN" altLang="en-US" sz="2400" b="1"/>
              <a:t>选择题</a:t>
            </a:r>
            <a:r>
              <a:rPr lang="en-US" altLang="zh-CN" sz="2400" b="1"/>
              <a:t>(14</a:t>
            </a:r>
            <a:r>
              <a:rPr lang="zh-CN" altLang="en-US" sz="2400" b="1"/>
              <a:t>分</a:t>
            </a:r>
            <a:r>
              <a:rPr lang="en-US" altLang="zh-CN" sz="2400" b="1"/>
              <a:t>, </a:t>
            </a:r>
            <a:r>
              <a:rPr lang="zh-CN" altLang="en-US" sz="2400" b="1"/>
              <a:t>每题</a:t>
            </a:r>
            <a:r>
              <a:rPr lang="en-US" altLang="zh-CN" sz="2400" b="1"/>
              <a:t>2</a:t>
            </a:r>
            <a:r>
              <a:rPr lang="zh-CN" altLang="en-US" sz="2400" b="1"/>
              <a:t>分</a:t>
            </a:r>
            <a:r>
              <a:rPr lang="en-US" altLang="zh-CN" sz="2400" b="1"/>
              <a:t>)</a:t>
            </a:r>
          </a:p>
          <a:p>
            <a:pPr>
              <a:lnSpc>
                <a:spcPct val="80000"/>
              </a:lnSpc>
              <a:buFontTx/>
              <a:buNone/>
            </a:pPr>
            <a:r>
              <a:rPr lang="en-US" altLang="zh-CN" sz="2400" b="1"/>
              <a:t>(1) </a:t>
            </a:r>
            <a:r>
              <a:rPr lang="zh-CN" altLang="en-US" sz="2400" b="1"/>
              <a:t>若长度为</a:t>
            </a:r>
            <a:r>
              <a:rPr lang="en-US" altLang="zh-CN" sz="2400" b="1"/>
              <a:t>n</a:t>
            </a:r>
            <a:r>
              <a:rPr lang="zh-CN" altLang="en-US" sz="2400" b="1"/>
              <a:t>的线性表采用链式存储结构，要在第</a:t>
            </a:r>
            <a:r>
              <a:rPr lang="en-US" altLang="zh-CN" sz="2400" b="1"/>
              <a:t>i</a:t>
            </a:r>
            <a:r>
              <a:rPr lang="zh-CN" altLang="en-US" sz="2400" b="1"/>
              <a:t>个位置</a:t>
            </a:r>
            <a:r>
              <a:rPr lang="en-US" altLang="zh-CN" sz="2400" b="1"/>
              <a:t>(0&lt;=i&lt;=n)</a:t>
            </a:r>
            <a:r>
              <a:rPr lang="zh-CN" altLang="en-US" sz="2400" b="1"/>
              <a:t>插入一个新元素的算法的时间复杂度为</a:t>
            </a:r>
            <a:r>
              <a:rPr lang="zh-CN" altLang="en-US" sz="2400" b="1" u="sng"/>
              <a:t>           </a:t>
            </a:r>
            <a:r>
              <a:rPr lang="zh-CN" altLang="en-US" sz="2400" b="1"/>
              <a:t>。</a:t>
            </a:r>
            <a:endParaRPr lang="zh-CN" altLang="pl-PL" sz="2400" b="1"/>
          </a:p>
          <a:p>
            <a:pPr>
              <a:lnSpc>
                <a:spcPct val="80000"/>
              </a:lnSpc>
              <a:buFontTx/>
              <a:buNone/>
            </a:pPr>
            <a:r>
              <a:rPr lang="zh-CN" altLang="pl-PL" sz="2400" b="1"/>
              <a:t>          </a:t>
            </a:r>
            <a:r>
              <a:rPr lang="pl-PL" altLang="zh-CN" sz="2400" b="1"/>
              <a:t>A. O(C)     </a:t>
            </a:r>
            <a:r>
              <a:rPr lang="zh-CN" altLang="pl-PL" sz="2400" b="1"/>
              <a:t>　 </a:t>
            </a:r>
            <a:r>
              <a:rPr lang="pl-PL" altLang="zh-CN" sz="2400" b="1"/>
              <a:t>B. O(1)     </a:t>
            </a:r>
            <a:r>
              <a:rPr lang="zh-CN" altLang="pl-PL" sz="2400" b="1"/>
              <a:t>　  </a:t>
            </a:r>
            <a:r>
              <a:rPr lang="pl-PL" altLang="zh-CN" sz="2400" b="1"/>
              <a:t>C. O(n)         D. O(n2) </a:t>
            </a:r>
          </a:p>
          <a:p>
            <a:pPr>
              <a:lnSpc>
                <a:spcPct val="80000"/>
              </a:lnSpc>
              <a:buFontTx/>
              <a:buNone/>
            </a:pPr>
            <a:r>
              <a:rPr lang="pl-PL" altLang="zh-CN" sz="2400" b="1"/>
              <a:t>(2) </a:t>
            </a:r>
            <a:r>
              <a:rPr lang="zh-CN" altLang="pl-PL" sz="2400" b="1"/>
              <a:t>循环队列用数组</a:t>
            </a:r>
            <a:r>
              <a:rPr lang="en-US" altLang="zh-CN" sz="2400" b="1"/>
              <a:t>A[0..m-1]</a:t>
            </a:r>
            <a:r>
              <a:rPr lang="zh-CN" altLang="en-US" sz="2400" b="1"/>
              <a:t>存放其元素值，</a:t>
            </a:r>
            <a:r>
              <a:rPr lang="en-US" altLang="zh-CN" sz="2400" b="1"/>
              <a:t>m=200</a:t>
            </a:r>
            <a:r>
              <a:rPr lang="zh-CN" altLang="en-US" sz="2400" b="1"/>
              <a:t>。已知其头尾指针分别是</a:t>
            </a:r>
            <a:r>
              <a:rPr lang="en-US" altLang="zh-CN" sz="2400" b="1"/>
              <a:t>front</a:t>
            </a:r>
            <a:r>
              <a:rPr lang="zh-CN" altLang="en-US" sz="2400" b="1"/>
              <a:t>和</a:t>
            </a:r>
            <a:r>
              <a:rPr lang="en-US" altLang="zh-CN" sz="2400" b="1"/>
              <a:t>rear </a:t>
            </a:r>
            <a:r>
              <a:rPr lang="zh-CN" altLang="en-US" sz="2400" b="1"/>
              <a:t>，</a:t>
            </a:r>
            <a:r>
              <a:rPr lang="en-US" altLang="zh-CN" sz="2400" b="1"/>
              <a:t>front</a:t>
            </a:r>
            <a:r>
              <a:rPr lang="zh-CN" altLang="en-US" sz="2400" b="1"/>
              <a:t>为当前队列元素的前一位置，</a:t>
            </a:r>
            <a:r>
              <a:rPr lang="en-US" altLang="zh-CN" sz="2400" b="1"/>
              <a:t>rear</a:t>
            </a:r>
            <a:r>
              <a:rPr lang="zh-CN" altLang="en-US" sz="2400" b="1"/>
              <a:t>为队尾元素的实际位置，当前队列</a:t>
            </a:r>
            <a:r>
              <a:rPr lang="en-US" altLang="zh-CN" sz="2400" b="1"/>
              <a:t>front</a:t>
            </a:r>
            <a:r>
              <a:rPr lang="zh-CN" altLang="en-US" sz="2400" b="1"/>
              <a:t>和</a:t>
            </a:r>
            <a:r>
              <a:rPr lang="en-US" altLang="zh-CN" sz="2400" b="1"/>
              <a:t>rear</a:t>
            </a:r>
            <a:r>
              <a:rPr lang="zh-CN" altLang="en-US" sz="2400" b="1"/>
              <a:t>的值分别为</a:t>
            </a:r>
            <a:r>
              <a:rPr lang="en-US" altLang="zh-CN" sz="2400" b="1"/>
              <a:t>121</a:t>
            </a:r>
            <a:r>
              <a:rPr lang="zh-CN" altLang="en-US" sz="2400" b="1"/>
              <a:t>和</a:t>
            </a:r>
            <a:r>
              <a:rPr lang="en-US" altLang="zh-CN" sz="2400" b="1"/>
              <a:t>92, </a:t>
            </a:r>
            <a:r>
              <a:rPr lang="zh-CN" altLang="en-US" sz="2400" b="1"/>
              <a:t>假定队列中元素个数总小于</a:t>
            </a:r>
            <a:r>
              <a:rPr lang="en-US" altLang="zh-CN" sz="2400" b="1"/>
              <a:t>200, </a:t>
            </a:r>
            <a:r>
              <a:rPr lang="zh-CN" altLang="en-US" sz="2400" b="1"/>
              <a:t>则该队列中元素个数为</a:t>
            </a:r>
            <a:r>
              <a:rPr lang="zh-CN" altLang="en-US" sz="2400" b="1" u="sng"/>
              <a:t>           </a:t>
            </a:r>
            <a:r>
              <a:rPr lang="zh-CN" altLang="en-US" sz="2400" b="1"/>
              <a:t>。</a:t>
            </a:r>
          </a:p>
          <a:p>
            <a:pPr>
              <a:lnSpc>
                <a:spcPct val="80000"/>
              </a:lnSpc>
              <a:buFontTx/>
              <a:buNone/>
            </a:pPr>
            <a:r>
              <a:rPr lang="zh-CN" altLang="en-US" sz="2400" b="1"/>
              <a:t>             </a:t>
            </a:r>
            <a:r>
              <a:rPr lang="en-US" altLang="zh-CN" sz="2400" b="1"/>
              <a:t>A. 29          B. 171          C. 79          D. 108</a:t>
            </a:r>
          </a:p>
          <a:p>
            <a:pPr algn="just">
              <a:lnSpc>
                <a:spcPct val="80000"/>
              </a:lnSpc>
              <a:buFontTx/>
              <a:buNone/>
            </a:pPr>
            <a:r>
              <a:rPr lang="en-US" altLang="zh-CN" sz="2400"/>
              <a:t> </a:t>
            </a:r>
          </a:p>
        </p:txBody>
      </p:sp>
      <p:sp>
        <p:nvSpPr>
          <p:cNvPr id="3076" name="Text Box 4">
            <a:extLst>
              <a:ext uri="{FF2B5EF4-FFF2-40B4-BE49-F238E27FC236}">
                <a16:creationId xmlns:a16="http://schemas.microsoft.com/office/drawing/2014/main" id="{DB10F2D4-57AB-49DE-AC9C-8D3EB5AC99D1}"/>
              </a:ext>
            </a:extLst>
          </p:cNvPr>
          <p:cNvSpPr txBox="1">
            <a:spLocks noChangeArrowheads="1"/>
          </p:cNvSpPr>
          <p:nvPr/>
        </p:nvSpPr>
        <p:spPr bwMode="auto">
          <a:xfrm>
            <a:off x="539750" y="908050"/>
            <a:ext cx="467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en-US" altLang="zh-CN" b="1"/>
              <a:t>B[i*(i+1)/2+j]</a:t>
            </a:r>
          </a:p>
        </p:txBody>
      </p:sp>
      <p:sp>
        <p:nvSpPr>
          <p:cNvPr id="3077" name="Text Box 5">
            <a:extLst>
              <a:ext uri="{FF2B5EF4-FFF2-40B4-BE49-F238E27FC236}">
                <a16:creationId xmlns:a16="http://schemas.microsoft.com/office/drawing/2014/main" id="{794EE16F-3040-44CA-9626-4D53B518458F}"/>
              </a:ext>
            </a:extLst>
          </p:cNvPr>
          <p:cNvSpPr txBox="1">
            <a:spLocks noChangeArrowheads="1"/>
          </p:cNvSpPr>
          <p:nvPr/>
        </p:nvSpPr>
        <p:spPr bwMode="auto">
          <a:xfrm>
            <a:off x="1258888" y="1909763"/>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EACBDGF</a:t>
            </a:r>
          </a:p>
        </p:txBody>
      </p:sp>
      <p:sp>
        <p:nvSpPr>
          <p:cNvPr id="3078" name="Text Box 6">
            <a:extLst>
              <a:ext uri="{FF2B5EF4-FFF2-40B4-BE49-F238E27FC236}">
                <a16:creationId xmlns:a16="http://schemas.microsoft.com/office/drawing/2014/main" id="{C6761D7F-3CFB-4BBB-A6E8-47020247309E}"/>
              </a:ext>
            </a:extLst>
          </p:cNvPr>
          <p:cNvSpPr txBox="1">
            <a:spLocks noChangeArrowheads="1"/>
          </p:cNvSpPr>
          <p:nvPr/>
        </p:nvSpPr>
        <p:spPr bwMode="auto">
          <a:xfrm>
            <a:off x="6227763" y="2276475"/>
            <a:ext cx="12239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2*n-1</a:t>
            </a:r>
          </a:p>
        </p:txBody>
      </p:sp>
      <p:sp>
        <p:nvSpPr>
          <p:cNvPr id="3079" name="Text Box 7">
            <a:extLst>
              <a:ext uri="{FF2B5EF4-FFF2-40B4-BE49-F238E27FC236}">
                <a16:creationId xmlns:a16="http://schemas.microsoft.com/office/drawing/2014/main" id="{197C448E-E45E-42E2-813F-EB0F70D25BFF}"/>
              </a:ext>
            </a:extLst>
          </p:cNvPr>
          <p:cNvSpPr txBox="1">
            <a:spLocks noChangeArrowheads="1"/>
          </p:cNvSpPr>
          <p:nvPr/>
        </p:nvSpPr>
        <p:spPr bwMode="auto">
          <a:xfrm>
            <a:off x="7380288" y="363855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C</a:t>
            </a:r>
          </a:p>
        </p:txBody>
      </p:sp>
      <p:sp>
        <p:nvSpPr>
          <p:cNvPr id="3080" name="Text Box 8">
            <a:extLst>
              <a:ext uri="{FF2B5EF4-FFF2-40B4-BE49-F238E27FC236}">
                <a16:creationId xmlns:a16="http://schemas.microsoft.com/office/drawing/2014/main" id="{2F78CBE7-1C5D-40E3-9572-C2689856136C}"/>
              </a:ext>
            </a:extLst>
          </p:cNvPr>
          <p:cNvSpPr txBox="1">
            <a:spLocks noChangeArrowheads="1"/>
          </p:cNvSpPr>
          <p:nvPr/>
        </p:nvSpPr>
        <p:spPr bwMode="auto">
          <a:xfrm>
            <a:off x="2122488" y="5516563"/>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linds(horizontal)">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076"/>
                                        </p:tgtEl>
                                        <p:attrNameLst>
                                          <p:attrName>style.visibility</p:attrName>
                                        </p:attrNameLst>
                                      </p:cBhvr>
                                      <p:to>
                                        <p:strVal val="visible"/>
                                      </p:to>
                                    </p:set>
                                    <p:anim calcmode="lin" valueType="num">
                                      <p:cBhvr additive="base">
                                        <p:cTn id="12" dur="500" fill="hold"/>
                                        <p:tgtEl>
                                          <p:spTgt spid="3076"/>
                                        </p:tgtEl>
                                        <p:attrNameLst>
                                          <p:attrName>ppt_x</p:attrName>
                                        </p:attrNameLst>
                                      </p:cBhvr>
                                      <p:tavLst>
                                        <p:tav tm="0">
                                          <p:val>
                                            <p:strVal val="#ppt_x"/>
                                          </p:val>
                                        </p:tav>
                                        <p:tav tm="100000">
                                          <p:val>
                                            <p:strVal val="#ppt_x"/>
                                          </p:val>
                                        </p:tav>
                                      </p:tavLst>
                                    </p:anim>
                                    <p:anim calcmode="lin" valueType="num">
                                      <p:cBhvr additive="base">
                                        <p:cTn id="13"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075">
                                            <p:txEl>
                                              <p:pRg st="1" end="1"/>
                                            </p:txEl>
                                          </p:spTgt>
                                        </p:tgtEl>
                                        <p:attrNameLst>
                                          <p:attrName>style.visibility</p:attrName>
                                        </p:attrNameLst>
                                      </p:cBhvr>
                                      <p:to>
                                        <p:strVal val="visible"/>
                                      </p:to>
                                    </p:set>
                                    <p:animEffect transition="in" filter="blinds(horizontal)">
                                      <p:cBhvr>
                                        <p:cTn id="18" dur="500"/>
                                        <p:tgtEl>
                                          <p:spTgt spid="3075">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077"/>
                                        </p:tgtEl>
                                        <p:attrNameLst>
                                          <p:attrName>style.visibility</p:attrName>
                                        </p:attrNameLst>
                                      </p:cBhvr>
                                      <p:to>
                                        <p:strVal val="visible"/>
                                      </p:to>
                                    </p:set>
                                    <p:anim calcmode="lin" valueType="num">
                                      <p:cBhvr additive="base">
                                        <p:cTn id="23" dur="500" fill="hold"/>
                                        <p:tgtEl>
                                          <p:spTgt spid="3077"/>
                                        </p:tgtEl>
                                        <p:attrNameLst>
                                          <p:attrName>ppt_x</p:attrName>
                                        </p:attrNameLst>
                                      </p:cBhvr>
                                      <p:tavLst>
                                        <p:tav tm="0">
                                          <p:val>
                                            <p:strVal val="#ppt_x"/>
                                          </p:val>
                                        </p:tav>
                                        <p:tav tm="100000">
                                          <p:val>
                                            <p:strVal val="#ppt_x"/>
                                          </p:val>
                                        </p:tav>
                                      </p:tavLst>
                                    </p:anim>
                                    <p:anim calcmode="lin" valueType="num">
                                      <p:cBhvr additive="base">
                                        <p:cTn id="24" dur="500" fill="hold"/>
                                        <p:tgtEl>
                                          <p:spTgt spid="3077"/>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075">
                                            <p:txEl>
                                              <p:pRg st="2" end="2"/>
                                            </p:txEl>
                                          </p:spTgt>
                                        </p:tgtEl>
                                        <p:attrNameLst>
                                          <p:attrName>style.visibility</p:attrName>
                                        </p:attrNameLst>
                                      </p:cBhvr>
                                      <p:to>
                                        <p:strVal val="visible"/>
                                      </p:to>
                                    </p:set>
                                    <p:animEffect transition="in" filter="blinds(horizontal)">
                                      <p:cBhvr>
                                        <p:cTn id="29" dur="500"/>
                                        <p:tgtEl>
                                          <p:spTgt spid="3075">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078"/>
                                        </p:tgtEl>
                                        <p:attrNameLst>
                                          <p:attrName>style.visibility</p:attrName>
                                        </p:attrNameLst>
                                      </p:cBhvr>
                                      <p:to>
                                        <p:strVal val="visible"/>
                                      </p:to>
                                    </p:set>
                                    <p:anim calcmode="lin" valueType="num">
                                      <p:cBhvr additive="base">
                                        <p:cTn id="34" dur="500" fill="hold"/>
                                        <p:tgtEl>
                                          <p:spTgt spid="3078"/>
                                        </p:tgtEl>
                                        <p:attrNameLst>
                                          <p:attrName>ppt_x</p:attrName>
                                        </p:attrNameLst>
                                      </p:cBhvr>
                                      <p:tavLst>
                                        <p:tav tm="0">
                                          <p:val>
                                            <p:strVal val="#ppt_x"/>
                                          </p:val>
                                        </p:tav>
                                        <p:tav tm="100000">
                                          <p:val>
                                            <p:strVal val="#ppt_x"/>
                                          </p:val>
                                        </p:tav>
                                      </p:tavLst>
                                    </p:anim>
                                    <p:anim calcmode="lin" valueType="num">
                                      <p:cBhvr additive="base">
                                        <p:cTn id="35"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075">
                                            <p:txEl>
                                              <p:pRg st="4" end="4"/>
                                            </p:txEl>
                                          </p:spTgt>
                                        </p:tgtEl>
                                        <p:attrNameLst>
                                          <p:attrName>style.visibility</p:attrName>
                                        </p:attrNameLst>
                                      </p:cBhvr>
                                      <p:to>
                                        <p:strVal val="visible"/>
                                      </p:to>
                                    </p:set>
                                    <p:animEffect transition="in" filter="blinds(horizontal)">
                                      <p:cBhvr>
                                        <p:cTn id="40" dur="500"/>
                                        <p:tgtEl>
                                          <p:spTgt spid="3075">
                                            <p:txEl>
                                              <p:pRg st="4" end="4"/>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075">
                                            <p:txEl>
                                              <p:pRg st="5" end="5"/>
                                            </p:txEl>
                                          </p:spTgt>
                                        </p:tgtEl>
                                        <p:attrNameLst>
                                          <p:attrName>style.visibility</p:attrName>
                                        </p:attrNameLst>
                                      </p:cBhvr>
                                      <p:to>
                                        <p:strVal val="visible"/>
                                      </p:to>
                                    </p:set>
                                    <p:animEffect transition="in" filter="blinds(horizontal)">
                                      <p:cBhvr>
                                        <p:cTn id="45" dur="500"/>
                                        <p:tgtEl>
                                          <p:spTgt spid="3075">
                                            <p:txEl>
                                              <p:pRg st="5" end="5"/>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075">
                                            <p:txEl>
                                              <p:pRg st="6" end="6"/>
                                            </p:txEl>
                                          </p:spTgt>
                                        </p:tgtEl>
                                        <p:attrNameLst>
                                          <p:attrName>style.visibility</p:attrName>
                                        </p:attrNameLst>
                                      </p:cBhvr>
                                      <p:to>
                                        <p:strVal val="visible"/>
                                      </p:to>
                                    </p:set>
                                    <p:animEffect transition="in" filter="blinds(horizontal)">
                                      <p:cBhvr>
                                        <p:cTn id="50" dur="500"/>
                                        <p:tgtEl>
                                          <p:spTgt spid="3075">
                                            <p:txEl>
                                              <p:pRg st="6" end="6"/>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079"/>
                                        </p:tgtEl>
                                        <p:attrNameLst>
                                          <p:attrName>style.visibility</p:attrName>
                                        </p:attrNameLst>
                                      </p:cBhvr>
                                      <p:to>
                                        <p:strVal val="visible"/>
                                      </p:to>
                                    </p:set>
                                    <p:anim calcmode="lin" valueType="num">
                                      <p:cBhvr additive="base">
                                        <p:cTn id="55" dur="500" fill="hold"/>
                                        <p:tgtEl>
                                          <p:spTgt spid="3079"/>
                                        </p:tgtEl>
                                        <p:attrNameLst>
                                          <p:attrName>ppt_x</p:attrName>
                                        </p:attrNameLst>
                                      </p:cBhvr>
                                      <p:tavLst>
                                        <p:tav tm="0">
                                          <p:val>
                                            <p:strVal val="#ppt_x"/>
                                          </p:val>
                                        </p:tav>
                                        <p:tav tm="100000">
                                          <p:val>
                                            <p:strVal val="#ppt_x"/>
                                          </p:val>
                                        </p:tav>
                                      </p:tavLst>
                                    </p:anim>
                                    <p:anim calcmode="lin" valueType="num">
                                      <p:cBhvr additive="base">
                                        <p:cTn id="56" dur="500" fill="hold"/>
                                        <p:tgtEl>
                                          <p:spTgt spid="3079"/>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075">
                                            <p:txEl>
                                              <p:pRg st="7" end="7"/>
                                            </p:txEl>
                                          </p:spTgt>
                                        </p:tgtEl>
                                        <p:attrNameLst>
                                          <p:attrName>style.visibility</p:attrName>
                                        </p:attrNameLst>
                                      </p:cBhvr>
                                      <p:to>
                                        <p:strVal val="visible"/>
                                      </p:to>
                                    </p:set>
                                    <p:animEffect transition="in" filter="blinds(horizontal)">
                                      <p:cBhvr>
                                        <p:cTn id="61" dur="500"/>
                                        <p:tgtEl>
                                          <p:spTgt spid="3075">
                                            <p:txEl>
                                              <p:pRg st="7" end="7"/>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075">
                                            <p:txEl>
                                              <p:pRg st="8" end="8"/>
                                            </p:txEl>
                                          </p:spTgt>
                                        </p:tgtEl>
                                        <p:attrNameLst>
                                          <p:attrName>style.visibility</p:attrName>
                                        </p:attrNameLst>
                                      </p:cBhvr>
                                      <p:to>
                                        <p:strVal val="visible"/>
                                      </p:to>
                                    </p:set>
                                    <p:animEffect transition="in" filter="blinds(horizontal)">
                                      <p:cBhvr>
                                        <p:cTn id="66" dur="500"/>
                                        <p:tgtEl>
                                          <p:spTgt spid="3075">
                                            <p:txEl>
                                              <p:pRg st="8" end="8"/>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080"/>
                                        </p:tgtEl>
                                        <p:attrNameLst>
                                          <p:attrName>style.visibility</p:attrName>
                                        </p:attrNameLst>
                                      </p:cBhvr>
                                      <p:to>
                                        <p:strVal val="visible"/>
                                      </p:to>
                                    </p:set>
                                    <p:anim calcmode="lin" valueType="num">
                                      <p:cBhvr additive="base">
                                        <p:cTn id="71" dur="500" fill="hold"/>
                                        <p:tgtEl>
                                          <p:spTgt spid="3080"/>
                                        </p:tgtEl>
                                        <p:attrNameLst>
                                          <p:attrName>ppt_x</p:attrName>
                                        </p:attrNameLst>
                                      </p:cBhvr>
                                      <p:tavLst>
                                        <p:tav tm="0">
                                          <p:val>
                                            <p:strVal val="#ppt_x"/>
                                          </p:val>
                                        </p:tav>
                                        <p:tav tm="100000">
                                          <p:val>
                                            <p:strVal val="#ppt_x"/>
                                          </p:val>
                                        </p:tav>
                                      </p:tavLst>
                                    </p:anim>
                                    <p:anim calcmode="lin" valueType="num">
                                      <p:cBhvr additive="base">
                                        <p:cTn id="72" dur="500" fill="hold"/>
                                        <p:tgtEl>
                                          <p:spTgt spid="3080"/>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075">
                                            <p:txEl>
                                              <p:pRg st="9" end="9"/>
                                            </p:txEl>
                                          </p:spTgt>
                                        </p:tgtEl>
                                        <p:attrNameLst>
                                          <p:attrName>style.visibility</p:attrName>
                                        </p:attrNameLst>
                                      </p:cBhvr>
                                      <p:to>
                                        <p:strVal val="visible"/>
                                      </p:to>
                                    </p:set>
                                    <p:animEffect transition="in" filter="blinds(horizontal)">
                                      <p:cBhvr>
                                        <p:cTn id="77" dur="500"/>
                                        <p:tgtEl>
                                          <p:spTgt spid="30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p:bldP spid="3076" grpId="0"/>
      <p:bldP spid="3077" grpId="0"/>
      <p:bldP spid="3078" grpId="0"/>
      <p:bldP spid="3079" grpId="0"/>
      <p:bldP spid="308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3F485138-2760-46C7-8AC5-FE35F7FAE246}"/>
              </a:ext>
            </a:extLst>
          </p:cNvPr>
          <p:cNvSpPr>
            <a:spLocks noGrp="1" noChangeArrowheads="1"/>
          </p:cNvSpPr>
          <p:nvPr>
            <p:ph type="body" idx="1"/>
          </p:nvPr>
        </p:nvSpPr>
        <p:spPr>
          <a:xfrm>
            <a:off x="179388" y="260350"/>
            <a:ext cx="8785225" cy="6337300"/>
          </a:xfrm>
        </p:spPr>
        <p:txBody>
          <a:bodyPr/>
          <a:lstStyle/>
          <a:p>
            <a:pPr>
              <a:lnSpc>
                <a:spcPct val="80000"/>
              </a:lnSpc>
              <a:buFontTx/>
              <a:buNone/>
            </a:pPr>
            <a:r>
              <a:rPr lang="en-US" altLang="zh-CN" sz="2000" b="1"/>
              <a:t>(3) </a:t>
            </a:r>
            <a:r>
              <a:rPr lang="zh-CN" altLang="en-US" sz="2000" b="1"/>
              <a:t>设森林</a:t>
            </a:r>
            <a:r>
              <a:rPr lang="en-US" altLang="zh-CN" sz="2000" b="1"/>
              <a:t>T</a:t>
            </a:r>
            <a:r>
              <a:rPr lang="zh-CN" altLang="en-US" sz="2000" b="1"/>
              <a:t>中有三棵树，第一，第二，第三棵树的结点个数分别为</a:t>
            </a:r>
            <a:r>
              <a:rPr lang="en-US" altLang="zh-CN" sz="2000" b="1"/>
              <a:t>N1</a:t>
            </a:r>
            <a:r>
              <a:rPr lang="zh-CN" altLang="en-US" sz="2000" b="1"/>
              <a:t>，</a:t>
            </a:r>
            <a:r>
              <a:rPr lang="en-US" altLang="zh-CN" sz="2000" b="1"/>
              <a:t>N2</a:t>
            </a:r>
            <a:r>
              <a:rPr lang="zh-CN" altLang="en-US" sz="2000" b="1"/>
              <a:t>和</a:t>
            </a:r>
            <a:r>
              <a:rPr lang="en-US" altLang="zh-CN" sz="2000" b="1"/>
              <a:t>N3</a:t>
            </a:r>
            <a:r>
              <a:rPr lang="zh-CN" altLang="en-US" sz="2000" b="1"/>
              <a:t>。与森林</a:t>
            </a:r>
            <a:r>
              <a:rPr lang="en-US" altLang="zh-CN" sz="2000" b="1"/>
              <a:t>T</a:t>
            </a:r>
            <a:r>
              <a:rPr lang="zh-CN" altLang="en-US" sz="2000" b="1"/>
              <a:t>对应的二叉树根结点的右子树上的结点个数是</a:t>
            </a:r>
            <a:r>
              <a:rPr lang="zh-CN" altLang="en-US" sz="2000" b="1" u="sng"/>
              <a:t>         </a:t>
            </a:r>
            <a:r>
              <a:rPr lang="zh-CN" altLang="en-US" sz="2000" b="1"/>
              <a:t>。</a:t>
            </a:r>
          </a:p>
          <a:p>
            <a:pPr>
              <a:lnSpc>
                <a:spcPct val="80000"/>
              </a:lnSpc>
              <a:buFontTx/>
              <a:buNone/>
            </a:pPr>
            <a:r>
              <a:rPr lang="zh-CN" altLang="en-US" sz="2000" b="1"/>
              <a:t>                 </a:t>
            </a:r>
            <a:r>
              <a:rPr lang="en-US" altLang="zh-CN" sz="2000" b="1"/>
              <a:t>A. N1          B. N1+N2       C. N3           D. N2+N3</a:t>
            </a:r>
          </a:p>
          <a:p>
            <a:pPr>
              <a:lnSpc>
                <a:spcPct val="80000"/>
              </a:lnSpc>
              <a:buFontTx/>
              <a:buNone/>
            </a:pPr>
            <a:r>
              <a:rPr lang="en-US" altLang="zh-CN" sz="2000" b="1"/>
              <a:t>(4) </a:t>
            </a:r>
            <a:r>
              <a:rPr lang="zh-CN" altLang="en-US" sz="2000" b="1"/>
              <a:t>关键路径是</a:t>
            </a:r>
            <a:r>
              <a:rPr lang="en-US" altLang="zh-CN" sz="2000" b="1"/>
              <a:t>AOE</a:t>
            </a:r>
            <a:r>
              <a:rPr lang="zh-CN" altLang="en-US" sz="2000" b="1"/>
              <a:t>网络中</a:t>
            </a:r>
            <a:r>
              <a:rPr lang="zh-CN" altLang="en-US" sz="2000" b="1" u="sng"/>
              <a:t>　　　　</a:t>
            </a:r>
            <a:r>
              <a:rPr lang="zh-CN" altLang="en-US" sz="2000" b="1"/>
              <a:t>。</a:t>
            </a:r>
          </a:p>
          <a:p>
            <a:pPr>
              <a:lnSpc>
                <a:spcPct val="80000"/>
              </a:lnSpc>
              <a:buFontTx/>
              <a:buNone/>
            </a:pPr>
            <a:r>
              <a:rPr lang="zh-CN" altLang="en-US" sz="2000" b="1"/>
              <a:t>             </a:t>
            </a:r>
            <a:r>
              <a:rPr lang="en-US" altLang="zh-CN" sz="2000" b="1"/>
              <a:t>A. </a:t>
            </a:r>
            <a:r>
              <a:rPr lang="zh-CN" altLang="en-US" sz="2000" b="1"/>
              <a:t>从源点到汇点的最长路径        </a:t>
            </a:r>
            <a:r>
              <a:rPr lang="en-US" altLang="zh-CN" sz="2000" b="1"/>
              <a:t>B. </a:t>
            </a:r>
            <a:r>
              <a:rPr lang="zh-CN" altLang="en-US" sz="2000" b="1"/>
              <a:t>从源点到汇点的最短路径</a:t>
            </a:r>
          </a:p>
          <a:p>
            <a:pPr>
              <a:lnSpc>
                <a:spcPct val="80000"/>
              </a:lnSpc>
              <a:buFontTx/>
              <a:buNone/>
            </a:pPr>
            <a:r>
              <a:rPr lang="zh-CN" altLang="en-US" sz="2000" b="1"/>
              <a:t>             </a:t>
            </a:r>
            <a:r>
              <a:rPr lang="en-US" altLang="zh-CN" sz="2000" b="1"/>
              <a:t>C. </a:t>
            </a:r>
            <a:r>
              <a:rPr lang="zh-CN" altLang="en-US" sz="2000" b="1"/>
              <a:t>最长回路                      </a:t>
            </a:r>
            <a:r>
              <a:rPr lang="en-US" altLang="zh-CN" sz="2000" b="1"/>
              <a:t>D. </a:t>
            </a:r>
            <a:r>
              <a:rPr lang="zh-CN" altLang="en-US" sz="2000" b="1"/>
              <a:t>最短回路</a:t>
            </a:r>
          </a:p>
          <a:p>
            <a:pPr>
              <a:lnSpc>
                <a:spcPct val="80000"/>
              </a:lnSpc>
              <a:buFontTx/>
              <a:buNone/>
            </a:pPr>
            <a:r>
              <a:rPr lang="en-US" altLang="zh-CN" sz="2000" b="1"/>
              <a:t>(5) </a:t>
            </a:r>
            <a:r>
              <a:rPr lang="zh-CN" altLang="en-US" sz="2000" b="1"/>
              <a:t>数据有序存储在数组中，表长为</a:t>
            </a:r>
            <a:r>
              <a:rPr lang="en-US" altLang="zh-CN" sz="2000" b="1"/>
              <a:t>n</a:t>
            </a:r>
            <a:r>
              <a:rPr lang="zh-CN" altLang="en-US" sz="2000" b="1"/>
              <a:t>，则折半查找的时间复杂度为</a:t>
            </a:r>
            <a:r>
              <a:rPr lang="zh-CN" altLang="en-US" sz="2000" b="1" u="sng"/>
              <a:t>      </a:t>
            </a:r>
            <a:r>
              <a:rPr lang="zh-CN" altLang="en-US" sz="2000" b="1"/>
              <a:t>。</a:t>
            </a:r>
          </a:p>
          <a:p>
            <a:pPr>
              <a:lnSpc>
                <a:spcPct val="80000"/>
              </a:lnSpc>
              <a:buFontTx/>
              <a:buNone/>
            </a:pPr>
            <a:r>
              <a:rPr lang="zh-CN" altLang="en-US" sz="2000" b="1"/>
              <a:t>          </a:t>
            </a:r>
            <a:r>
              <a:rPr lang="en-US" altLang="zh-CN" sz="2000" b="1"/>
              <a:t>A. O</a:t>
            </a:r>
            <a:r>
              <a:rPr lang="zh-CN" altLang="en-US" sz="2000" b="1"/>
              <a:t>（</a:t>
            </a:r>
            <a:r>
              <a:rPr lang="en-US" altLang="zh-CN" sz="2000" b="1"/>
              <a:t>n2</a:t>
            </a:r>
            <a:r>
              <a:rPr lang="zh-CN" altLang="en-US" sz="2000" b="1"/>
              <a:t>）     </a:t>
            </a:r>
            <a:r>
              <a:rPr lang="en-US" altLang="zh-CN" sz="2000" b="1"/>
              <a:t>B. O</a:t>
            </a:r>
            <a:r>
              <a:rPr lang="zh-CN" altLang="en-US" sz="2000" b="1"/>
              <a:t>（</a:t>
            </a:r>
            <a:r>
              <a:rPr lang="en-US" altLang="zh-CN" sz="2000" b="1"/>
              <a:t>n</a:t>
            </a:r>
            <a:r>
              <a:rPr lang="zh-CN" altLang="en-US" sz="2000" b="1"/>
              <a:t>）     </a:t>
            </a:r>
            <a:r>
              <a:rPr lang="en-US" altLang="zh-CN" sz="2000" b="1"/>
              <a:t>C. O</a:t>
            </a:r>
            <a:r>
              <a:rPr lang="zh-CN" altLang="en-US" sz="2000" b="1"/>
              <a:t>（</a:t>
            </a:r>
            <a:r>
              <a:rPr lang="en-US" altLang="zh-CN" sz="2000" b="1"/>
              <a:t>nlogn</a:t>
            </a:r>
            <a:r>
              <a:rPr lang="zh-CN" altLang="en-US" sz="2000" b="1"/>
              <a:t>）     </a:t>
            </a:r>
            <a:r>
              <a:rPr lang="en-US" altLang="zh-CN" sz="2000" b="1"/>
              <a:t>D. O</a:t>
            </a:r>
            <a:r>
              <a:rPr lang="zh-CN" altLang="en-US" sz="2000" b="1"/>
              <a:t>（</a:t>
            </a:r>
            <a:r>
              <a:rPr lang="en-US" altLang="zh-CN" sz="2000" b="1"/>
              <a:t>logn</a:t>
            </a:r>
            <a:r>
              <a:rPr lang="zh-CN" altLang="en-US" sz="2000" b="1"/>
              <a:t>）</a:t>
            </a:r>
          </a:p>
          <a:p>
            <a:pPr>
              <a:lnSpc>
                <a:spcPct val="80000"/>
              </a:lnSpc>
              <a:buFontTx/>
              <a:buNone/>
            </a:pPr>
            <a:r>
              <a:rPr lang="zh-CN" altLang="en-US" sz="2000" b="1"/>
              <a:t> </a:t>
            </a:r>
            <a:r>
              <a:rPr lang="en-US" altLang="zh-CN" sz="2000" b="1"/>
              <a:t>(6) </a:t>
            </a:r>
            <a:r>
              <a:rPr lang="zh-CN" altLang="en-US" sz="2000" b="1"/>
              <a:t>假设在快速排序算法中总是选择被排序子序列的最后一个元素作为基准。那么这个算法的最坏情况出现在</a:t>
            </a:r>
            <a:r>
              <a:rPr lang="en-US" altLang="zh-CN" sz="2000" b="1"/>
              <a:t>_______</a:t>
            </a:r>
            <a:r>
              <a:rPr lang="zh-CN" altLang="en-US" sz="2000" b="1"/>
              <a:t>。</a:t>
            </a:r>
          </a:p>
          <a:p>
            <a:pPr>
              <a:lnSpc>
                <a:spcPct val="80000"/>
              </a:lnSpc>
              <a:buFontTx/>
              <a:buNone/>
            </a:pPr>
            <a:r>
              <a:rPr lang="zh-CN" altLang="en-US" sz="2000" b="1"/>
              <a:t>             </a:t>
            </a:r>
            <a:r>
              <a:rPr lang="en-US" altLang="zh-CN" sz="2000" b="1"/>
              <a:t>A. </a:t>
            </a:r>
            <a:r>
              <a:rPr lang="zh-CN" altLang="en-US" sz="2000" b="1"/>
              <a:t>被排序的初始序列已经排好序</a:t>
            </a:r>
            <a:r>
              <a:rPr lang="en-US" altLang="zh-CN" sz="2000" b="1"/>
              <a:t>(</a:t>
            </a:r>
            <a:r>
              <a:rPr lang="zh-CN" altLang="en-US" sz="2000" b="1"/>
              <a:t>由小到大）时   </a:t>
            </a:r>
          </a:p>
          <a:p>
            <a:pPr>
              <a:lnSpc>
                <a:spcPct val="80000"/>
              </a:lnSpc>
              <a:buFontTx/>
              <a:buNone/>
            </a:pPr>
            <a:r>
              <a:rPr lang="zh-CN" altLang="en-US" sz="2000" b="1"/>
              <a:t>             </a:t>
            </a:r>
            <a:r>
              <a:rPr lang="en-US" altLang="zh-CN" sz="2000" b="1"/>
              <a:t>B. </a:t>
            </a:r>
            <a:r>
              <a:rPr lang="zh-CN" altLang="en-US" sz="2000" b="1"/>
              <a:t>被排序的初始序列是逆序（由大到小时）时  </a:t>
            </a:r>
          </a:p>
          <a:p>
            <a:pPr>
              <a:lnSpc>
                <a:spcPct val="80000"/>
              </a:lnSpc>
              <a:buFontTx/>
              <a:buNone/>
            </a:pPr>
            <a:r>
              <a:rPr lang="zh-CN" altLang="en-US" sz="2000" b="1"/>
              <a:t>             </a:t>
            </a:r>
            <a:r>
              <a:rPr lang="en-US" altLang="zh-CN" sz="2000" b="1"/>
              <a:t>C. </a:t>
            </a:r>
            <a:r>
              <a:rPr lang="zh-CN" altLang="en-US" sz="2000" b="1"/>
              <a:t>被排序的初始序列呈现中间大，并逐次向两边减小的情况</a:t>
            </a:r>
          </a:p>
          <a:p>
            <a:pPr>
              <a:lnSpc>
                <a:spcPct val="80000"/>
              </a:lnSpc>
              <a:buFontTx/>
              <a:buNone/>
            </a:pPr>
            <a:r>
              <a:rPr lang="zh-CN" altLang="en-US" sz="2000" b="1"/>
              <a:t>             </a:t>
            </a:r>
            <a:r>
              <a:rPr lang="en-US" altLang="zh-CN" sz="2000" b="1"/>
              <a:t>D</a:t>
            </a:r>
            <a:r>
              <a:rPr lang="zh-CN" altLang="en-US" sz="2000" b="1"/>
              <a:t>以上都不是</a:t>
            </a:r>
          </a:p>
          <a:p>
            <a:pPr>
              <a:lnSpc>
                <a:spcPct val="80000"/>
              </a:lnSpc>
              <a:buFontTx/>
              <a:buNone/>
            </a:pPr>
            <a:r>
              <a:rPr lang="en-US" altLang="zh-CN" sz="2000" b="1"/>
              <a:t>(7) </a:t>
            </a:r>
            <a:r>
              <a:rPr lang="zh-CN" altLang="en-US" sz="2000" b="1"/>
              <a:t>以下论述不正确的是</a:t>
            </a:r>
            <a:r>
              <a:rPr lang="zh-CN" altLang="en-US" sz="2000" b="1" u="sng"/>
              <a:t>              </a:t>
            </a:r>
            <a:r>
              <a:rPr lang="zh-CN" altLang="en-US" sz="2000" b="1"/>
              <a:t>。</a:t>
            </a:r>
            <a:r>
              <a:rPr lang="zh-CN" altLang="en-US" sz="2000" b="1" u="sng"/>
              <a:t>                               </a:t>
            </a:r>
          </a:p>
          <a:p>
            <a:pPr>
              <a:lnSpc>
                <a:spcPct val="80000"/>
              </a:lnSpc>
              <a:buFontTx/>
              <a:buNone/>
            </a:pPr>
            <a:r>
              <a:rPr lang="zh-CN" altLang="en-US" sz="2000" b="1"/>
              <a:t>             </a:t>
            </a:r>
            <a:r>
              <a:rPr lang="en-US" altLang="zh-CN" sz="2000" b="1"/>
              <a:t>A. AVL</a:t>
            </a:r>
            <a:r>
              <a:rPr lang="zh-CN" altLang="en-US" sz="2000" b="1"/>
              <a:t>树中结点的平衡因子的值只能取０，１，－１；</a:t>
            </a:r>
          </a:p>
          <a:p>
            <a:pPr>
              <a:lnSpc>
                <a:spcPct val="80000"/>
              </a:lnSpc>
              <a:buFontTx/>
              <a:buNone/>
            </a:pPr>
            <a:r>
              <a:rPr lang="zh-CN" altLang="en-US" sz="2000" b="1"/>
              <a:t>             </a:t>
            </a:r>
            <a:r>
              <a:rPr lang="en-US" altLang="zh-CN" sz="2000" b="1"/>
              <a:t>B. </a:t>
            </a:r>
            <a:r>
              <a:rPr lang="zh-CN" altLang="en-US" sz="2000" b="1"/>
              <a:t>二叉树的度为</a:t>
            </a:r>
            <a:r>
              <a:rPr lang="en-US" altLang="zh-CN" sz="2000" b="1"/>
              <a:t>2</a:t>
            </a:r>
            <a:r>
              <a:rPr lang="zh-CN" altLang="en-US" sz="2000" b="1"/>
              <a:t>；</a:t>
            </a:r>
          </a:p>
          <a:p>
            <a:pPr>
              <a:lnSpc>
                <a:spcPct val="80000"/>
              </a:lnSpc>
              <a:buFontTx/>
              <a:buNone/>
            </a:pPr>
            <a:r>
              <a:rPr lang="zh-CN" altLang="en-US" sz="2000" b="1"/>
              <a:t>             </a:t>
            </a:r>
            <a:r>
              <a:rPr lang="en-US" altLang="zh-CN" sz="2000" b="1"/>
              <a:t>C. </a:t>
            </a:r>
            <a:r>
              <a:rPr lang="zh-CN" altLang="en-US" sz="2000" b="1"/>
              <a:t>以同一组数的不同序列作为输入来构造二叉搜索树，可能会得到 </a:t>
            </a:r>
          </a:p>
          <a:p>
            <a:pPr>
              <a:lnSpc>
                <a:spcPct val="80000"/>
              </a:lnSpc>
              <a:buFontTx/>
              <a:buNone/>
            </a:pPr>
            <a:r>
              <a:rPr lang="zh-CN" altLang="en-US" sz="2000" b="1"/>
              <a:t>                 不同的解。</a:t>
            </a:r>
          </a:p>
          <a:p>
            <a:pPr>
              <a:lnSpc>
                <a:spcPct val="80000"/>
              </a:lnSpc>
              <a:buFontTx/>
              <a:buNone/>
            </a:pPr>
            <a:r>
              <a:rPr lang="zh-CN" altLang="en-US" sz="2000" b="1"/>
              <a:t>             </a:t>
            </a:r>
            <a:r>
              <a:rPr lang="en-US" altLang="zh-CN" sz="2000" b="1"/>
              <a:t>D. </a:t>
            </a:r>
            <a:r>
              <a:rPr lang="zh-CN" altLang="en-US" sz="2000" b="1"/>
              <a:t>已知一棵二叉树的先序序列和中序序列一定能构造出该树。</a:t>
            </a:r>
            <a:r>
              <a:rPr lang="zh-CN" altLang="en-US" sz="2000"/>
              <a:t> </a:t>
            </a:r>
          </a:p>
        </p:txBody>
      </p:sp>
      <p:sp>
        <p:nvSpPr>
          <p:cNvPr id="4100" name="Text Box 4">
            <a:extLst>
              <a:ext uri="{FF2B5EF4-FFF2-40B4-BE49-F238E27FC236}">
                <a16:creationId xmlns:a16="http://schemas.microsoft.com/office/drawing/2014/main" id="{91E550DC-A35D-4248-AFDC-F4EDD2D74F90}"/>
              </a:ext>
            </a:extLst>
          </p:cNvPr>
          <p:cNvSpPr txBox="1">
            <a:spLocks noChangeArrowheads="1"/>
          </p:cNvSpPr>
          <p:nvPr/>
        </p:nvSpPr>
        <p:spPr bwMode="auto">
          <a:xfrm>
            <a:off x="7380288" y="476250"/>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D</a:t>
            </a:r>
          </a:p>
        </p:txBody>
      </p:sp>
      <p:sp>
        <p:nvSpPr>
          <p:cNvPr id="4101" name="Text Box 5">
            <a:extLst>
              <a:ext uri="{FF2B5EF4-FFF2-40B4-BE49-F238E27FC236}">
                <a16:creationId xmlns:a16="http://schemas.microsoft.com/office/drawing/2014/main" id="{4DDC8DFA-5AB1-4827-B7C5-1D91C0D62D6D}"/>
              </a:ext>
            </a:extLst>
          </p:cNvPr>
          <p:cNvSpPr txBox="1">
            <a:spLocks noChangeArrowheads="1"/>
          </p:cNvSpPr>
          <p:nvPr/>
        </p:nvSpPr>
        <p:spPr bwMode="auto">
          <a:xfrm>
            <a:off x="3276600" y="1117600"/>
            <a:ext cx="2016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A</a:t>
            </a:r>
          </a:p>
        </p:txBody>
      </p:sp>
      <p:sp>
        <p:nvSpPr>
          <p:cNvPr id="4102" name="Text Box 6">
            <a:extLst>
              <a:ext uri="{FF2B5EF4-FFF2-40B4-BE49-F238E27FC236}">
                <a16:creationId xmlns:a16="http://schemas.microsoft.com/office/drawing/2014/main" id="{4CC490EF-5A68-4E6C-842D-3B71D979C30A}"/>
              </a:ext>
            </a:extLst>
          </p:cNvPr>
          <p:cNvSpPr txBox="1">
            <a:spLocks noChangeArrowheads="1"/>
          </p:cNvSpPr>
          <p:nvPr/>
        </p:nvSpPr>
        <p:spPr bwMode="auto">
          <a:xfrm>
            <a:off x="7739063" y="1989138"/>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D</a:t>
            </a:r>
          </a:p>
        </p:txBody>
      </p:sp>
      <p:sp>
        <p:nvSpPr>
          <p:cNvPr id="4103" name="Text Box 7">
            <a:extLst>
              <a:ext uri="{FF2B5EF4-FFF2-40B4-BE49-F238E27FC236}">
                <a16:creationId xmlns:a16="http://schemas.microsoft.com/office/drawing/2014/main" id="{5A576D6F-D678-419B-A4B9-3BA85FE00575}"/>
              </a:ext>
            </a:extLst>
          </p:cNvPr>
          <p:cNvSpPr txBox="1">
            <a:spLocks noChangeArrowheads="1"/>
          </p:cNvSpPr>
          <p:nvPr/>
        </p:nvSpPr>
        <p:spPr bwMode="auto">
          <a:xfrm>
            <a:off x="4211638" y="285273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A, B</a:t>
            </a:r>
          </a:p>
        </p:txBody>
      </p:sp>
      <p:sp>
        <p:nvSpPr>
          <p:cNvPr id="4105" name="Text Box 9">
            <a:extLst>
              <a:ext uri="{FF2B5EF4-FFF2-40B4-BE49-F238E27FC236}">
                <a16:creationId xmlns:a16="http://schemas.microsoft.com/office/drawing/2014/main" id="{899DEC75-0A91-4E27-9A4F-7C0BC65D7233}"/>
              </a:ext>
            </a:extLst>
          </p:cNvPr>
          <p:cNvSpPr txBox="1">
            <a:spLocks noChangeArrowheads="1"/>
          </p:cNvSpPr>
          <p:nvPr/>
        </p:nvSpPr>
        <p:spPr bwMode="auto">
          <a:xfrm>
            <a:off x="2987675" y="4365625"/>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en-US" altLang="zh-CN" b="1"/>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linds(horizontal)">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linds(horizontal)">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100"/>
                                        </p:tgtEl>
                                        <p:attrNameLst>
                                          <p:attrName>style.visibility</p:attrName>
                                        </p:attrNameLst>
                                      </p:cBhvr>
                                      <p:to>
                                        <p:strVal val="visible"/>
                                      </p:to>
                                    </p:set>
                                    <p:anim calcmode="lin" valueType="num">
                                      <p:cBhvr additive="base">
                                        <p:cTn id="17" dur="500" fill="hold"/>
                                        <p:tgtEl>
                                          <p:spTgt spid="4100"/>
                                        </p:tgtEl>
                                        <p:attrNameLst>
                                          <p:attrName>ppt_x</p:attrName>
                                        </p:attrNameLst>
                                      </p:cBhvr>
                                      <p:tavLst>
                                        <p:tav tm="0">
                                          <p:val>
                                            <p:strVal val="#ppt_x"/>
                                          </p:val>
                                        </p:tav>
                                        <p:tav tm="100000">
                                          <p:val>
                                            <p:strVal val="#ppt_x"/>
                                          </p:val>
                                        </p:tav>
                                      </p:tavLst>
                                    </p:anim>
                                    <p:anim calcmode="lin" valueType="num">
                                      <p:cBhvr additive="base">
                                        <p:cTn id="18"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099">
                                            <p:txEl>
                                              <p:pRg st="2" end="2"/>
                                            </p:txEl>
                                          </p:spTgt>
                                        </p:tgtEl>
                                        <p:attrNameLst>
                                          <p:attrName>style.visibility</p:attrName>
                                        </p:attrNameLst>
                                      </p:cBhvr>
                                      <p:to>
                                        <p:strVal val="visible"/>
                                      </p:to>
                                    </p:set>
                                    <p:animEffect transition="in" filter="blinds(horizontal)">
                                      <p:cBhvr>
                                        <p:cTn id="23" dur="500"/>
                                        <p:tgtEl>
                                          <p:spTgt spid="409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099">
                                            <p:txEl>
                                              <p:pRg st="3" end="3"/>
                                            </p:txEl>
                                          </p:spTgt>
                                        </p:tgtEl>
                                        <p:attrNameLst>
                                          <p:attrName>style.visibility</p:attrName>
                                        </p:attrNameLst>
                                      </p:cBhvr>
                                      <p:to>
                                        <p:strVal val="visible"/>
                                      </p:to>
                                    </p:set>
                                    <p:animEffect transition="in" filter="blinds(horizontal)">
                                      <p:cBhvr>
                                        <p:cTn id="28" dur="500"/>
                                        <p:tgtEl>
                                          <p:spTgt spid="4099">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099">
                                            <p:txEl>
                                              <p:pRg st="4" end="4"/>
                                            </p:txEl>
                                          </p:spTgt>
                                        </p:tgtEl>
                                        <p:attrNameLst>
                                          <p:attrName>style.visibility</p:attrName>
                                        </p:attrNameLst>
                                      </p:cBhvr>
                                      <p:to>
                                        <p:strVal val="visible"/>
                                      </p:to>
                                    </p:set>
                                    <p:animEffect transition="in" filter="blinds(horizontal)">
                                      <p:cBhvr>
                                        <p:cTn id="33" dur="500"/>
                                        <p:tgtEl>
                                          <p:spTgt spid="4099">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101"/>
                                        </p:tgtEl>
                                        <p:attrNameLst>
                                          <p:attrName>style.visibility</p:attrName>
                                        </p:attrNameLst>
                                      </p:cBhvr>
                                      <p:to>
                                        <p:strVal val="visible"/>
                                      </p:to>
                                    </p:set>
                                    <p:anim calcmode="lin" valueType="num">
                                      <p:cBhvr additive="base">
                                        <p:cTn id="38" dur="500" fill="hold"/>
                                        <p:tgtEl>
                                          <p:spTgt spid="4101"/>
                                        </p:tgtEl>
                                        <p:attrNameLst>
                                          <p:attrName>ppt_x</p:attrName>
                                        </p:attrNameLst>
                                      </p:cBhvr>
                                      <p:tavLst>
                                        <p:tav tm="0">
                                          <p:val>
                                            <p:strVal val="#ppt_x"/>
                                          </p:val>
                                        </p:tav>
                                        <p:tav tm="100000">
                                          <p:val>
                                            <p:strVal val="#ppt_x"/>
                                          </p:val>
                                        </p:tav>
                                      </p:tavLst>
                                    </p:anim>
                                    <p:anim calcmode="lin" valueType="num">
                                      <p:cBhvr additive="base">
                                        <p:cTn id="39" dur="500" fill="hold"/>
                                        <p:tgtEl>
                                          <p:spTgt spid="4101"/>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099">
                                            <p:txEl>
                                              <p:pRg st="5" end="5"/>
                                            </p:txEl>
                                          </p:spTgt>
                                        </p:tgtEl>
                                        <p:attrNameLst>
                                          <p:attrName>style.visibility</p:attrName>
                                        </p:attrNameLst>
                                      </p:cBhvr>
                                      <p:to>
                                        <p:strVal val="visible"/>
                                      </p:to>
                                    </p:set>
                                    <p:animEffect transition="in" filter="blinds(horizontal)">
                                      <p:cBhvr>
                                        <p:cTn id="44" dur="500"/>
                                        <p:tgtEl>
                                          <p:spTgt spid="4099">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099">
                                            <p:txEl>
                                              <p:pRg st="6" end="6"/>
                                            </p:txEl>
                                          </p:spTgt>
                                        </p:tgtEl>
                                        <p:attrNameLst>
                                          <p:attrName>style.visibility</p:attrName>
                                        </p:attrNameLst>
                                      </p:cBhvr>
                                      <p:to>
                                        <p:strVal val="visible"/>
                                      </p:to>
                                    </p:set>
                                    <p:animEffect transition="in" filter="blinds(horizontal)">
                                      <p:cBhvr>
                                        <p:cTn id="49" dur="500"/>
                                        <p:tgtEl>
                                          <p:spTgt spid="4099">
                                            <p:txEl>
                                              <p:pRg st="6" end="6"/>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4102"/>
                                        </p:tgtEl>
                                        <p:attrNameLst>
                                          <p:attrName>style.visibility</p:attrName>
                                        </p:attrNameLst>
                                      </p:cBhvr>
                                      <p:to>
                                        <p:strVal val="visible"/>
                                      </p:to>
                                    </p:set>
                                    <p:anim calcmode="lin" valueType="num">
                                      <p:cBhvr additive="base">
                                        <p:cTn id="54" dur="500" fill="hold"/>
                                        <p:tgtEl>
                                          <p:spTgt spid="4102"/>
                                        </p:tgtEl>
                                        <p:attrNameLst>
                                          <p:attrName>ppt_x</p:attrName>
                                        </p:attrNameLst>
                                      </p:cBhvr>
                                      <p:tavLst>
                                        <p:tav tm="0">
                                          <p:val>
                                            <p:strVal val="#ppt_x"/>
                                          </p:val>
                                        </p:tav>
                                        <p:tav tm="100000">
                                          <p:val>
                                            <p:strVal val="#ppt_x"/>
                                          </p:val>
                                        </p:tav>
                                      </p:tavLst>
                                    </p:anim>
                                    <p:anim calcmode="lin" valueType="num">
                                      <p:cBhvr additive="base">
                                        <p:cTn id="55"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099">
                                            <p:txEl>
                                              <p:pRg st="7" end="7"/>
                                            </p:txEl>
                                          </p:spTgt>
                                        </p:tgtEl>
                                        <p:attrNameLst>
                                          <p:attrName>style.visibility</p:attrName>
                                        </p:attrNameLst>
                                      </p:cBhvr>
                                      <p:to>
                                        <p:strVal val="visible"/>
                                      </p:to>
                                    </p:set>
                                    <p:animEffect transition="in" filter="blinds(horizontal)">
                                      <p:cBhvr>
                                        <p:cTn id="60" dur="500"/>
                                        <p:tgtEl>
                                          <p:spTgt spid="4099">
                                            <p:txEl>
                                              <p:pRg st="7" end="7"/>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099">
                                            <p:txEl>
                                              <p:pRg st="8" end="8"/>
                                            </p:txEl>
                                          </p:spTgt>
                                        </p:tgtEl>
                                        <p:attrNameLst>
                                          <p:attrName>style.visibility</p:attrName>
                                        </p:attrNameLst>
                                      </p:cBhvr>
                                      <p:to>
                                        <p:strVal val="visible"/>
                                      </p:to>
                                    </p:set>
                                    <p:animEffect transition="in" filter="blinds(horizontal)">
                                      <p:cBhvr>
                                        <p:cTn id="65" dur="500"/>
                                        <p:tgtEl>
                                          <p:spTgt spid="4099">
                                            <p:txEl>
                                              <p:pRg st="8" end="8"/>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099">
                                            <p:txEl>
                                              <p:pRg st="9" end="9"/>
                                            </p:txEl>
                                          </p:spTgt>
                                        </p:tgtEl>
                                        <p:attrNameLst>
                                          <p:attrName>style.visibility</p:attrName>
                                        </p:attrNameLst>
                                      </p:cBhvr>
                                      <p:to>
                                        <p:strVal val="visible"/>
                                      </p:to>
                                    </p:set>
                                    <p:animEffect transition="in" filter="blinds(horizontal)">
                                      <p:cBhvr>
                                        <p:cTn id="70" dur="500"/>
                                        <p:tgtEl>
                                          <p:spTgt spid="4099">
                                            <p:txEl>
                                              <p:pRg st="9" end="9"/>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4099">
                                            <p:txEl>
                                              <p:pRg st="10" end="10"/>
                                            </p:txEl>
                                          </p:spTgt>
                                        </p:tgtEl>
                                        <p:attrNameLst>
                                          <p:attrName>style.visibility</p:attrName>
                                        </p:attrNameLst>
                                      </p:cBhvr>
                                      <p:to>
                                        <p:strVal val="visible"/>
                                      </p:to>
                                    </p:set>
                                    <p:animEffect transition="in" filter="blinds(horizontal)">
                                      <p:cBhvr>
                                        <p:cTn id="75" dur="500"/>
                                        <p:tgtEl>
                                          <p:spTgt spid="4099">
                                            <p:txEl>
                                              <p:pRg st="10" end="10"/>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4099">
                                            <p:txEl>
                                              <p:pRg st="11" end="11"/>
                                            </p:txEl>
                                          </p:spTgt>
                                        </p:tgtEl>
                                        <p:attrNameLst>
                                          <p:attrName>style.visibility</p:attrName>
                                        </p:attrNameLst>
                                      </p:cBhvr>
                                      <p:to>
                                        <p:strVal val="visible"/>
                                      </p:to>
                                    </p:set>
                                    <p:animEffect transition="in" filter="blinds(horizontal)">
                                      <p:cBhvr>
                                        <p:cTn id="80" dur="500"/>
                                        <p:tgtEl>
                                          <p:spTgt spid="4099">
                                            <p:txEl>
                                              <p:pRg st="11" end="11"/>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103"/>
                                        </p:tgtEl>
                                        <p:attrNameLst>
                                          <p:attrName>style.visibility</p:attrName>
                                        </p:attrNameLst>
                                      </p:cBhvr>
                                      <p:to>
                                        <p:strVal val="visible"/>
                                      </p:to>
                                    </p:set>
                                    <p:anim calcmode="lin" valueType="num">
                                      <p:cBhvr additive="base">
                                        <p:cTn id="85" dur="500" fill="hold"/>
                                        <p:tgtEl>
                                          <p:spTgt spid="4103"/>
                                        </p:tgtEl>
                                        <p:attrNameLst>
                                          <p:attrName>ppt_x</p:attrName>
                                        </p:attrNameLst>
                                      </p:cBhvr>
                                      <p:tavLst>
                                        <p:tav tm="0">
                                          <p:val>
                                            <p:strVal val="#ppt_x"/>
                                          </p:val>
                                        </p:tav>
                                        <p:tav tm="100000">
                                          <p:val>
                                            <p:strVal val="#ppt_x"/>
                                          </p:val>
                                        </p:tav>
                                      </p:tavLst>
                                    </p:anim>
                                    <p:anim calcmode="lin" valueType="num">
                                      <p:cBhvr additive="base">
                                        <p:cTn id="86" dur="500" fill="hold"/>
                                        <p:tgtEl>
                                          <p:spTgt spid="4103"/>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4099">
                                            <p:txEl>
                                              <p:pRg st="12" end="12"/>
                                            </p:txEl>
                                          </p:spTgt>
                                        </p:tgtEl>
                                        <p:attrNameLst>
                                          <p:attrName>style.visibility</p:attrName>
                                        </p:attrNameLst>
                                      </p:cBhvr>
                                      <p:to>
                                        <p:strVal val="visible"/>
                                      </p:to>
                                    </p:set>
                                    <p:animEffect transition="in" filter="blinds(horizontal)">
                                      <p:cBhvr>
                                        <p:cTn id="91" dur="500"/>
                                        <p:tgtEl>
                                          <p:spTgt spid="4099">
                                            <p:txEl>
                                              <p:pRg st="12" end="12"/>
                                            </p:txEl>
                                          </p:spTgt>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4099">
                                            <p:txEl>
                                              <p:pRg st="13" end="13"/>
                                            </p:txEl>
                                          </p:spTgt>
                                        </p:tgtEl>
                                        <p:attrNameLst>
                                          <p:attrName>style.visibility</p:attrName>
                                        </p:attrNameLst>
                                      </p:cBhvr>
                                      <p:to>
                                        <p:strVal val="visible"/>
                                      </p:to>
                                    </p:set>
                                    <p:animEffect transition="in" filter="blinds(horizontal)">
                                      <p:cBhvr>
                                        <p:cTn id="96" dur="500"/>
                                        <p:tgtEl>
                                          <p:spTgt spid="4099">
                                            <p:txEl>
                                              <p:pRg st="13" end="13"/>
                                            </p:txEl>
                                          </p:spTgt>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4099">
                                            <p:txEl>
                                              <p:pRg st="14" end="14"/>
                                            </p:txEl>
                                          </p:spTgt>
                                        </p:tgtEl>
                                        <p:attrNameLst>
                                          <p:attrName>style.visibility</p:attrName>
                                        </p:attrNameLst>
                                      </p:cBhvr>
                                      <p:to>
                                        <p:strVal val="visible"/>
                                      </p:to>
                                    </p:set>
                                    <p:animEffect transition="in" filter="blinds(horizontal)">
                                      <p:cBhvr>
                                        <p:cTn id="101" dur="500"/>
                                        <p:tgtEl>
                                          <p:spTgt spid="4099">
                                            <p:txEl>
                                              <p:pRg st="14" end="14"/>
                                            </p:txEl>
                                          </p:spTgt>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4099">
                                            <p:txEl>
                                              <p:pRg st="15" end="15"/>
                                            </p:txEl>
                                          </p:spTgt>
                                        </p:tgtEl>
                                        <p:attrNameLst>
                                          <p:attrName>style.visibility</p:attrName>
                                        </p:attrNameLst>
                                      </p:cBhvr>
                                      <p:to>
                                        <p:strVal val="visible"/>
                                      </p:to>
                                    </p:set>
                                    <p:animEffect transition="in" filter="blinds(horizontal)">
                                      <p:cBhvr>
                                        <p:cTn id="106" dur="500"/>
                                        <p:tgtEl>
                                          <p:spTgt spid="4099">
                                            <p:txEl>
                                              <p:pRg st="15" end="15"/>
                                            </p:txEl>
                                          </p:spTgt>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4099">
                                            <p:txEl>
                                              <p:pRg st="16" end="16"/>
                                            </p:txEl>
                                          </p:spTgt>
                                        </p:tgtEl>
                                        <p:attrNameLst>
                                          <p:attrName>style.visibility</p:attrName>
                                        </p:attrNameLst>
                                      </p:cBhvr>
                                      <p:to>
                                        <p:strVal val="visible"/>
                                      </p:to>
                                    </p:set>
                                    <p:animEffect transition="in" filter="blinds(horizontal)">
                                      <p:cBhvr>
                                        <p:cTn id="111" dur="500"/>
                                        <p:tgtEl>
                                          <p:spTgt spid="4099">
                                            <p:txEl>
                                              <p:pRg st="16" end="16"/>
                                            </p:txEl>
                                          </p:spTgt>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4099">
                                            <p:txEl>
                                              <p:pRg st="17" end="17"/>
                                            </p:txEl>
                                          </p:spTgt>
                                        </p:tgtEl>
                                        <p:attrNameLst>
                                          <p:attrName>style.visibility</p:attrName>
                                        </p:attrNameLst>
                                      </p:cBhvr>
                                      <p:to>
                                        <p:strVal val="visible"/>
                                      </p:to>
                                    </p:set>
                                    <p:animEffect transition="in" filter="blinds(horizontal)">
                                      <p:cBhvr>
                                        <p:cTn id="116" dur="500"/>
                                        <p:tgtEl>
                                          <p:spTgt spid="4099">
                                            <p:txEl>
                                              <p:pRg st="17" end="17"/>
                                            </p:txEl>
                                          </p:spTgt>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4105"/>
                                        </p:tgtEl>
                                        <p:attrNameLst>
                                          <p:attrName>style.visibility</p:attrName>
                                        </p:attrNameLst>
                                      </p:cBhvr>
                                      <p:to>
                                        <p:strVal val="visible"/>
                                      </p:to>
                                    </p:set>
                                    <p:anim calcmode="lin" valueType="num">
                                      <p:cBhvr additive="base">
                                        <p:cTn id="121" dur="500" fill="hold"/>
                                        <p:tgtEl>
                                          <p:spTgt spid="4105"/>
                                        </p:tgtEl>
                                        <p:attrNameLst>
                                          <p:attrName>ppt_x</p:attrName>
                                        </p:attrNameLst>
                                      </p:cBhvr>
                                      <p:tavLst>
                                        <p:tav tm="0">
                                          <p:val>
                                            <p:strVal val="#ppt_x"/>
                                          </p:val>
                                        </p:tav>
                                        <p:tav tm="100000">
                                          <p:val>
                                            <p:strVal val="#ppt_x"/>
                                          </p:val>
                                        </p:tav>
                                      </p:tavLst>
                                    </p:anim>
                                    <p:anim calcmode="lin" valueType="num">
                                      <p:cBhvr additive="base">
                                        <p:cTn id="122" dur="500" fill="hold"/>
                                        <p:tgtEl>
                                          <p:spTgt spid="41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P spid="4100" grpId="0"/>
      <p:bldP spid="4101" grpId="0"/>
      <p:bldP spid="4102" grpId="0"/>
      <p:bldP spid="4103" grpId="0"/>
      <p:bldP spid="410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91261CA8-11C9-4C8E-8137-53385F53FE7B}"/>
              </a:ext>
            </a:extLst>
          </p:cNvPr>
          <p:cNvSpPr>
            <a:spLocks noGrp="1" noChangeArrowheads="1"/>
          </p:cNvSpPr>
          <p:nvPr>
            <p:ph type="body" idx="1"/>
          </p:nvPr>
        </p:nvSpPr>
        <p:spPr>
          <a:xfrm>
            <a:off x="457200" y="188913"/>
            <a:ext cx="8229600" cy="5937250"/>
          </a:xfrm>
        </p:spPr>
        <p:txBody>
          <a:bodyPr/>
          <a:lstStyle/>
          <a:p>
            <a:pPr>
              <a:buFontTx/>
              <a:buNone/>
            </a:pPr>
            <a:r>
              <a:rPr lang="en-US" altLang="zh-CN" sz="2000" b="1"/>
              <a:t>3. </a:t>
            </a:r>
            <a:r>
              <a:rPr lang="zh-CN" altLang="en-US" sz="2000" b="1"/>
              <a:t>解答题 </a:t>
            </a:r>
            <a:r>
              <a:rPr lang="en-US" altLang="zh-CN" sz="2000" b="1"/>
              <a:t>(36</a:t>
            </a:r>
            <a:r>
              <a:rPr lang="zh-CN" altLang="en-US" sz="2000" b="1"/>
              <a:t>分</a:t>
            </a:r>
            <a:r>
              <a:rPr lang="en-US" altLang="zh-CN" sz="2000" b="1"/>
              <a:t>, </a:t>
            </a:r>
            <a:r>
              <a:rPr lang="zh-CN" altLang="en-US" sz="2000" b="1"/>
              <a:t>每题</a:t>
            </a:r>
            <a:r>
              <a:rPr lang="en-US" altLang="zh-CN" sz="2000" b="1"/>
              <a:t>6</a:t>
            </a:r>
            <a:r>
              <a:rPr lang="zh-CN" altLang="en-US" sz="2000" b="1"/>
              <a:t>分</a:t>
            </a:r>
            <a:r>
              <a:rPr lang="en-US" altLang="zh-CN" sz="2000" b="1"/>
              <a:t>)</a:t>
            </a:r>
          </a:p>
          <a:p>
            <a:pPr>
              <a:buFontTx/>
              <a:buNone/>
            </a:pPr>
            <a:r>
              <a:rPr lang="en-US" altLang="zh-CN" sz="2000" b="1"/>
              <a:t>  (1) </a:t>
            </a:r>
            <a:r>
              <a:rPr lang="zh-CN" altLang="en-US" sz="2000" b="1"/>
              <a:t>对下列关键码序列</a:t>
            </a:r>
            <a:r>
              <a:rPr lang="en-US" altLang="zh-CN" sz="2000" b="1"/>
              <a:t>{ 1</a:t>
            </a:r>
            <a:r>
              <a:rPr lang="zh-CN" altLang="en-US" sz="2000" b="1"/>
              <a:t>，</a:t>
            </a:r>
            <a:r>
              <a:rPr lang="en-US" altLang="zh-CN" sz="2000" b="1"/>
              <a:t>26</a:t>
            </a:r>
            <a:r>
              <a:rPr lang="zh-CN" altLang="en-US" sz="2000" b="1"/>
              <a:t>，</a:t>
            </a:r>
            <a:r>
              <a:rPr lang="en-US" altLang="zh-CN" sz="2000" b="1"/>
              <a:t>3</a:t>
            </a:r>
            <a:r>
              <a:rPr lang="zh-CN" altLang="en-US" sz="2000" b="1"/>
              <a:t>，</a:t>
            </a:r>
            <a:r>
              <a:rPr lang="en-US" altLang="zh-CN" sz="2000" b="1"/>
              <a:t>23</a:t>
            </a:r>
            <a:r>
              <a:rPr lang="zh-CN" altLang="en-US" sz="2000" b="1"/>
              <a:t>，</a:t>
            </a:r>
            <a:r>
              <a:rPr lang="en-US" altLang="zh-CN" sz="2000" b="1"/>
              <a:t>4</a:t>
            </a:r>
            <a:r>
              <a:rPr lang="zh-CN" altLang="en-US" sz="2000" b="1"/>
              <a:t>，</a:t>
            </a:r>
            <a:r>
              <a:rPr lang="en-US" altLang="zh-CN" sz="2000" b="1"/>
              <a:t>24</a:t>
            </a:r>
            <a:r>
              <a:rPr lang="zh-CN" altLang="en-US" sz="2000" b="1"/>
              <a:t>，</a:t>
            </a:r>
            <a:r>
              <a:rPr lang="en-US" altLang="zh-CN" sz="2000" b="1"/>
              <a:t>25 }</a:t>
            </a:r>
            <a:r>
              <a:rPr lang="zh-CN" altLang="en-US" sz="2000" b="1"/>
              <a:t>，依次插入一棵初始状态为空的</a:t>
            </a:r>
            <a:r>
              <a:rPr lang="en-US" altLang="zh-CN" sz="2000" b="1"/>
              <a:t>AVL </a:t>
            </a:r>
            <a:r>
              <a:rPr lang="zh-CN" altLang="en-US" sz="2000" b="1"/>
              <a:t>树中，画出每插入一个关键码后的</a:t>
            </a:r>
            <a:r>
              <a:rPr lang="en-US" altLang="zh-CN" sz="2000" b="1"/>
              <a:t>AVL</a:t>
            </a:r>
            <a:r>
              <a:rPr lang="zh-CN" altLang="en-US" sz="2000" b="1"/>
              <a:t>树。</a:t>
            </a:r>
          </a:p>
          <a:p>
            <a:pPr>
              <a:buFontTx/>
              <a:buNone/>
            </a:pPr>
            <a:r>
              <a:rPr lang="zh-CN" altLang="en-US" sz="2000" b="1"/>
              <a:t>   答： </a:t>
            </a:r>
          </a:p>
          <a:p>
            <a:pPr>
              <a:buFontTx/>
              <a:buNone/>
            </a:pPr>
            <a:r>
              <a:rPr lang="zh-CN" altLang="en-US" sz="2000" b="1"/>
              <a:t>            </a:t>
            </a:r>
          </a:p>
          <a:p>
            <a:pPr>
              <a:buFontTx/>
              <a:buNone/>
            </a:pPr>
            <a:r>
              <a:rPr lang="zh-CN" altLang="en-US" sz="2000" b="1"/>
              <a:t>          </a:t>
            </a:r>
          </a:p>
        </p:txBody>
      </p:sp>
      <p:grpSp>
        <p:nvGrpSpPr>
          <p:cNvPr id="5217" name="Group 97">
            <a:extLst>
              <a:ext uri="{FF2B5EF4-FFF2-40B4-BE49-F238E27FC236}">
                <a16:creationId xmlns:a16="http://schemas.microsoft.com/office/drawing/2014/main" id="{30E72302-6683-4A61-BCE5-1842BD16C803}"/>
              </a:ext>
            </a:extLst>
          </p:cNvPr>
          <p:cNvGrpSpPr>
            <a:grpSpLocks/>
          </p:cNvGrpSpPr>
          <p:nvPr/>
        </p:nvGrpSpPr>
        <p:grpSpPr bwMode="auto">
          <a:xfrm>
            <a:off x="2051050" y="1989138"/>
            <a:ext cx="793750" cy="727075"/>
            <a:chOff x="1292" y="1253"/>
            <a:chExt cx="500" cy="458"/>
          </a:xfrm>
        </p:grpSpPr>
        <p:sp>
          <p:nvSpPr>
            <p:cNvPr id="5126" name="Oval 6">
              <a:extLst>
                <a:ext uri="{FF2B5EF4-FFF2-40B4-BE49-F238E27FC236}">
                  <a16:creationId xmlns:a16="http://schemas.microsoft.com/office/drawing/2014/main" id="{DAF9E3FB-CD4F-4594-B3A1-726101D034F9}"/>
                </a:ext>
              </a:extLst>
            </p:cNvPr>
            <p:cNvSpPr>
              <a:spLocks noChangeArrowheads="1"/>
            </p:cNvSpPr>
            <p:nvPr/>
          </p:nvSpPr>
          <p:spPr bwMode="auto">
            <a:xfrm>
              <a:off x="1565" y="1479"/>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5" name="Oval 5">
              <a:extLst>
                <a:ext uri="{FF2B5EF4-FFF2-40B4-BE49-F238E27FC236}">
                  <a16:creationId xmlns:a16="http://schemas.microsoft.com/office/drawing/2014/main" id="{4A824FC5-59E6-41A1-B5E2-F0F5753CA7CF}"/>
                </a:ext>
              </a:extLst>
            </p:cNvPr>
            <p:cNvSpPr>
              <a:spLocks noChangeArrowheads="1"/>
            </p:cNvSpPr>
            <p:nvPr/>
          </p:nvSpPr>
          <p:spPr bwMode="auto">
            <a:xfrm>
              <a:off x="1292" y="1253"/>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42" name="Group 22">
              <a:extLst>
                <a:ext uri="{FF2B5EF4-FFF2-40B4-BE49-F238E27FC236}">
                  <a16:creationId xmlns:a16="http://schemas.microsoft.com/office/drawing/2014/main" id="{5156DA29-E639-460A-9F33-BC39D38BBDD5}"/>
                </a:ext>
              </a:extLst>
            </p:cNvPr>
            <p:cNvGrpSpPr>
              <a:grpSpLocks/>
            </p:cNvGrpSpPr>
            <p:nvPr/>
          </p:nvGrpSpPr>
          <p:grpSpPr bwMode="auto">
            <a:xfrm>
              <a:off x="1292" y="1253"/>
              <a:ext cx="499" cy="458"/>
              <a:chOff x="1292" y="1253"/>
              <a:chExt cx="499" cy="458"/>
            </a:xfrm>
          </p:grpSpPr>
          <p:sp>
            <p:nvSpPr>
              <p:cNvPr id="5128" name="Text Box 8">
                <a:extLst>
                  <a:ext uri="{FF2B5EF4-FFF2-40B4-BE49-F238E27FC236}">
                    <a16:creationId xmlns:a16="http://schemas.microsoft.com/office/drawing/2014/main" id="{2F537BCC-BE65-49F7-9024-F784ADBCE078}"/>
                  </a:ext>
                </a:extLst>
              </p:cNvPr>
              <p:cNvSpPr txBox="1">
                <a:spLocks noChangeArrowheads="1"/>
              </p:cNvSpPr>
              <p:nvPr/>
            </p:nvSpPr>
            <p:spPr bwMode="auto">
              <a:xfrm>
                <a:off x="1292" y="1253"/>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1</a:t>
                </a:r>
              </a:p>
            </p:txBody>
          </p:sp>
          <p:grpSp>
            <p:nvGrpSpPr>
              <p:cNvPr id="5141" name="Group 21">
                <a:extLst>
                  <a:ext uri="{FF2B5EF4-FFF2-40B4-BE49-F238E27FC236}">
                    <a16:creationId xmlns:a16="http://schemas.microsoft.com/office/drawing/2014/main" id="{28472482-6F2A-470A-9F33-214B5D272CCF}"/>
                  </a:ext>
                </a:extLst>
              </p:cNvPr>
              <p:cNvGrpSpPr>
                <a:grpSpLocks/>
              </p:cNvGrpSpPr>
              <p:nvPr/>
            </p:nvGrpSpPr>
            <p:grpSpPr bwMode="auto">
              <a:xfrm>
                <a:off x="1474" y="1389"/>
                <a:ext cx="317" cy="322"/>
                <a:chOff x="1474" y="1389"/>
                <a:chExt cx="317" cy="322"/>
              </a:xfrm>
            </p:grpSpPr>
            <p:sp>
              <p:nvSpPr>
                <p:cNvPr id="5129" name="Text Box 9">
                  <a:extLst>
                    <a:ext uri="{FF2B5EF4-FFF2-40B4-BE49-F238E27FC236}">
                      <a16:creationId xmlns:a16="http://schemas.microsoft.com/office/drawing/2014/main" id="{92723EA3-205E-4C51-991C-5209ECB424DA}"/>
                    </a:ext>
                  </a:extLst>
                </p:cNvPr>
                <p:cNvSpPr txBox="1">
                  <a:spLocks noChangeArrowheads="1"/>
                </p:cNvSpPr>
                <p:nvPr/>
              </p:nvSpPr>
              <p:spPr bwMode="auto">
                <a:xfrm>
                  <a:off x="1474" y="1480"/>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26</a:t>
                  </a:r>
                </a:p>
              </p:txBody>
            </p:sp>
            <p:sp>
              <p:nvSpPr>
                <p:cNvPr id="5132" name="Line 12">
                  <a:extLst>
                    <a:ext uri="{FF2B5EF4-FFF2-40B4-BE49-F238E27FC236}">
                      <a16:creationId xmlns:a16="http://schemas.microsoft.com/office/drawing/2014/main" id="{24794BFC-8AA5-47C5-B9D1-17525C5C1EB2}"/>
                    </a:ext>
                  </a:extLst>
                </p:cNvPr>
                <p:cNvSpPr>
                  <a:spLocks noChangeShapeType="1"/>
                </p:cNvSpPr>
                <p:nvPr/>
              </p:nvSpPr>
              <p:spPr bwMode="auto">
                <a:xfrm>
                  <a:off x="1519" y="1389"/>
                  <a:ext cx="91"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grpSp>
        <p:nvGrpSpPr>
          <p:cNvPr id="5216" name="Group 96">
            <a:extLst>
              <a:ext uri="{FF2B5EF4-FFF2-40B4-BE49-F238E27FC236}">
                <a16:creationId xmlns:a16="http://schemas.microsoft.com/office/drawing/2014/main" id="{D6A8A820-7980-4AED-941B-1DEC4A2E6C44}"/>
              </a:ext>
            </a:extLst>
          </p:cNvPr>
          <p:cNvGrpSpPr>
            <a:grpSpLocks/>
          </p:cNvGrpSpPr>
          <p:nvPr/>
        </p:nvGrpSpPr>
        <p:grpSpPr bwMode="auto">
          <a:xfrm>
            <a:off x="2916238" y="1916113"/>
            <a:ext cx="1152525" cy="800100"/>
            <a:chOff x="1837" y="1207"/>
            <a:chExt cx="726" cy="504"/>
          </a:xfrm>
        </p:grpSpPr>
        <p:sp>
          <p:nvSpPr>
            <p:cNvPr id="5135" name="Oval 15">
              <a:extLst>
                <a:ext uri="{FF2B5EF4-FFF2-40B4-BE49-F238E27FC236}">
                  <a16:creationId xmlns:a16="http://schemas.microsoft.com/office/drawing/2014/main" id="{B92D8887-4EF9-4D90-9402-73D33A860C75}"/>
                </a:ext>
              </a:extLst>
            </p:cNvPr>
            <p:cNvSpPr>
              <a:spLocks noChangeArrowheads="1"/>
            </p:cNvSpPr>
            <p:nvPr/>
          </p:nvSpPr>
          <p:spPr bwMode="auto">
            <a:xfrm>
              <a:off x="1837" y="1479"/>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43" name="Group 23">
              <a:extLst>
                <a:ext uri="{FF2B5EF4-FFF2-40B4-BE49-F238E27FC236}">
                  <a16:creationId xmlns:a16="http://schemas.microsoft.com/office/drawing/2014/main" id="{18F2329A-0490-41DF-A9D1-3CD7517AE10A}"/>
                </a:ext>
              </a:extLst>
            </p:cNvPr>
            <p:cNvGrpSpPr>
              <a:grpSpLocks/>
            </p:cNvGrpSpPr>
            <p:nvPr/>
          </p:nvGrpSpPr>
          <p:grpSpPr bwMode="auto">
            <a:xfrm>
              <a:off x="1837" y="1207"/>
              <a:ext cx="726" cy="504"/>
              <a:chOff x="1837" y="1207"/>
              <a:chExt cx="726" cy="504"/>
            </a:xfrm>
          </p:grpSpPr>
          <p:sp>
            <p:nvSpPr>
              <p:cNvPr id="5133" name="Oval 13">
                <a:extLst>
                  <a:ext uri="{FF2B5EF4-FFF2-40B4-BE49-F238E27FC236}">
                    <a16:creationId xmlns:a16="http://schemas.microsoft.com/office/drawing/2014/main" id="{7DE96331-D47B-4C9F-8FE8-2C8EE28CDA78}"/>
                  </a:ext>
                </a:extLst>
              </p:cNvPr>
              <p:cNvSpPr>
                <a:spLocks noChangeArrowheads="1"/>
              </p:cNvSpPr>
              <p:nvPr/>
            </p:nvSpPr>
            <p:spPr bwMode="auto">
              <a:xfrm>
                <a:off x="2018" y="1207"/>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4" name="Oval 14">
                <a:extLst>
                  <a:ext uri="{FF2B5EF4-FFF2-40B4-BE49-F238E27FC236}">
                    <a16:creationId xmlns:a16="http://schemas.microsoft.com/office/drawing/2014/main" id="{57078432-5256-42FF-B85D-CC7B8D8BF7BF}"/>
                  </a:ext>
                </a:extLst>
              </p:cNvPr>
              <p:cNvSpPr>
                <a:spLocks noChangeArrowheads="1"/>
              </p:cNvSpPr>
              <p:nvPr/>
            </p:nvSpPr>
            <p:spPr bwMode="auto">
              <a:xfrm>
                <a:off x="2245" y="1479"/>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6" name="Text Box 16">
                <a:extLst>
                  <a:ext uri="{FF2B5EF4-FFF2-40B4-BE49-F238E27FC236}">
                    <a16:creationId xmlns:a16="http://schemas.microsoft.com/office/drawing/2014/main" id="{0E604625-8FAA-4F76-BCF7-E4B9D6938F05}"/>
                  </a:ext>
                </a:extLst>
              </p:cNvPr>
              <p:cNvSpPr txBox="1">
                <a:spLocks noChangeArrowheads="1"/>
              </p:cNvSpPr>
              <p:nvPr/>
            </p:nvSpPr>
            <p:spPr bwMode="auto">
              <a:xfrm>
                <a:off x="2018" y="1207"/>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3</a:t>
                </a:r>
              </a:p>
            </p:txBody>
          </p:sp>
          <p:sp>
            <p:nvSpPr>
              <p:cNvPr id="5137" name="Text Box 17">
                <a:extLst>
                  <a:ext uri="{FF2B5EF4-FFF2-40B4-BE49-F238E27FC236}">
                    <a16:creationId xmlns:a16="http://schemas.microsoft.com/office/drawing/2014/main" id="{7D292C79-3F4D-448B-A3C2-2B86069C4B18}"/>
                  </a:ext>
                </a:extLst>
              </p:cNvPr>
              <p:cNvSpPr txBox="1">
                <a:spLocks noChangeArrowheads="1"/>
              </p:cNvSpPr>
              <p:nvPr/>
            </p:nvSpPr>
            <p:spPr bwMode="auto">
              <a:xfrm>
                <a:off x="1837" y="1480"/>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1</a:t>
                </a:r>
              </a:p>
            </p:txBody>
          </p:sp>
          <p:sp>
            <p:nvSpPr>
              <p:cNvPr id="5138" name="Text Box 18">
                <a:extLst>
                  <a:ext uri="{FF2B5EF4-FFF2-40B4-BE49-F238E27FC236}">
                    <a16:creationId xmlns:a16="http://schemas.microsoft.com/office/drawing/2014/main" id="{CE808544-0A3C-4E08-B9A1-32B341642300}"/>
                  </a:ext>
                </a:extLst>
              </p:cNvPr>
              <p:cNvSpPr txBox="1">
                <a:spLocks noChangeArrowheads="1"/>
              </p:cNvSpPr>
              <p:nvPr/>
            </p:nvSpPr>
            <p:spPr bwMode="auto">
              <a:xfrm>
                <a:off x="2200" y="1480"/>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26</a:t>
                </a:r>
              </a:p>
            </p:txBody>
          </p:sp>
          <p:sp>
            <p:nvSpPr>
              <p:cNvPr id="5139" name="Line 19">
                <a:extLst>
                  <a:ext uri="{FF2B5EF4-FFF2-40B4-BE49-F238E27FC236}">
                    <a16:creationId xmlns:a16="http://schemas.microsoft.com/office/drawing/2014/main" id="{CBA0A274-9EDE-4562-BEF1-F60CBA4C7756}"/>
                  </a:ext>
                </a:extLst>
              </p:cNvPr>
              <p:cNvSpPr>
                <a:spLocks noChangeShapeType="1"/>
              </p:cNvSpPr>
              <p:nvPr/>
            </p:nvSpPr>
            <p:spPr bwMode="auto">
              <a:xfrm flipH="1">
                <a:off x="1927" y="1344"/>
                <a:ext cx="9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0" name="Line 20">
                <a:extLst>
                  <a:ext uri="{FF2B5EF4-FFF2-40B4-BE49-F238E27FC236}">
                    <a16:creationId xmlns:a16="http://schemas.microsoft.com/office/drawing/2014/main" id="{905D6F66-F885-44A4-B0BF-16EEA1E418A7}"/>
                  </a:ext>
                </a:extLst>
              </p:cNvPr>
              <p:cNvSpPr>
                <a:spLocks noChangeShapeType="1"/>
              </p:cNvSpPr>
              <p:nvPr/>
            </p:nvSpPr>
            <p:spPr bwMode="auto">
              <a:xfrm>
                <a:off x="2245" y="1344"/>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5155" name="Group 35">
            <a:extLst>
              <a:ext uri="{FF2B5EF4-FFF2-40B4-BE49-F238E27FC236}">
                <a16:creationId xmlns:a16="http://schemas.microsoft.com/office/drawing/2014/main" id="{205C3C01-69BF-450C-9B64-01444C0E8C57}"/>
              </a:ext>
            </a:extLst>
          </p:cNvPr>
          <p:cNvGrpSpPr>
            <a:grpSpLocks/>
          </p:cNvGrpSpPr>
          <p:nvPr/>
        </p:nvGrpSpPr>
        <p:grpSpPr bwMode="auto">
          <a:xfrm>
            <a:off x="4068763" y="1916113"/>
            <a:ext cx="1223962" cy="1303337"/>
            <a:chOff x="2562" y="1207"/>
            <a:chExt cx="771" cy="821"/>
          </a:xfrm>
        </p:grpSpPr>
        <p:sp>
          <p:nvSpPr>
            <p:cNvPr id="5144" name="Oval 24">
              <a:extLst>
                <a:ext uri="{FF2B5EF4-FFF2-40B4-BE49-F238E27FC236}">
                  <a16:creationId xmlns:a16="http://schemas.microsoft.com/office/drawing/2014/main" id="{3E2D8D85-91AB-49A3-91D0-4AEBC02C6973}"/>
                </a:ext>
              </a:extLst>
            </p:cNvPr>
            <p:cNvSpPr>
              <a:spLocks noChangeArrowheads="1"/>
            </p:cNvSpPr>
            <p:nvPr/>
          </p:nvSpPr>
          <p:spPr bwMode="auto">
            <a:xfrm>
              <a:off x="2789" y="1207"/>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5" name="Oval 25">
              <a:extLst>
                <a:ext uri="{FF2B5EF4-FFF2-40B4-BE49-F238E27FC236}">
                  <a16:creationId xmlns:a16="http://schemas.microsoft.com/office/drawing/2014/main" id="{8DB01191-361F-40B7-883D-6C62E34FDF4C}"/>
                </a:ext>
              </a:extLst>
            </p:cNvPr>
            <p:cNvSpPr>
              <a:spLocks noChangeArrowheads="1"/>
            </p:cNvSpPr>
            <p:nvPr/>
          </p:nvSpPr>
          <p:spPr bwMode="auto">
            <a:xfrm>
              <a:off x="2562" y="1480"/>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6" name="Oval 26">
              <a:extLst>
                <a:ext uri="{FF2B5EF4-FFF2-40B4-BE49-F238E27FC236}">
                  <a16:creationId xmlns:a16="http://schemas.microsoft.com/office/drawing/2014/main" id="{6176F5A7-3F1E-4EBB-B37E-B871C07E24BC}"/>
                </a:ext>
              </a:extLst>
            </p:cNvPr>
            <p:cNvSpPr>
              <a:spLocks noChangeArrowheads="1"/>
            </p:cNvSpPr>
            <p:nvPr/>
          </p:nvSpPr>
          <p:spPr bwMode="auto">
            <a:xfrm>
              <a:off x="3016" y="1479"/>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7" name="Oval 27">
              <a:extLst>
                <a:ext uri="{FF2B5EF4-FFF2-40B4-BE49-F238E27FC236}">
                  <a16:creationId xmlns:a16="http://schemas.microsoft.com/office/drawing/2014/main" id="{1F882E12-E1B8-4FA6-83A7-82FFCC87B777}"/>
                </a:ext>
              </a:extLst>
            </p:cNvPr>
            <p:cNvSpPr>
              <a:spLocks noChangeArrowheads="1"/>
            </p:cNvSpPr>
            <p:nvPr/>
          </p:nvSpPr>
          <p:spPr bwMode="auto">
            <a:xfrm>
              <a:off x="2880" y="1797"/>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8" name="Text Box 28">
              <a:extLst>
                <a:ext uri="{FF2B5EF4-FFF2-40B4-BE49-F238E27FC236}">
                  <a16:creationId xmlns:a16="http://schemas.microsoft.com/office/drawing/2014/main" id="{D3301C20-347E-49D6-BE02-28E980E5D861}"/>
                </a:ext>
              </a:extLst>
            </p:cNvPr>
            <p:cNvSpPr txBox="1">
              <a:spLocks noChangeArrowheads="1"/>
            </p:cNvSpPr>
            <p:nvPr/>
          </p:nvSpPr>
          <p:spPr bwMode="auto">
            <a:xfrm>
              <a:off x="2789" y="1207"/>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3</a:t>
              </a:r>
            </a:p>
          </p:txBody>
        </p:sp>
        <p:sp>
          <p:nvSpPr>
            <p:cNvPr id="5149" name="Text Box 29">
              <a:extLst>
                <a:ext uri="{FF2B5EF4-FFF2-40B4-BE49-F238E27FC236}">
                  <a16:creationId xmlns:a16="http://schemas.microsoft.com/office/drawing/2014/main" id="{A355D6AD-C260-427E-892E-A7D826872897}"/>
                </a:ext>
              </a:extLst>
            </p:cNvPr>
            <p:cNvSpPr txBox="1">
              <a:spLocks noChangeArrowheads="1"/>
            </p:cNvSpPr>
            <p:nvPr/>
          </p:nvSpPr>
          <p:spPr bwMode="auto">
            <a:xfrm>
              <a:off x="2562" y="1480"/>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1</a:t>
              </a:r>
            </a:p>
          </p:txBody>
        </p:sp>
        <p:sp>
          <p:nvSpPr>
            <p:cNvPr id="5150" name="Text Box 30">
              <a:extLst>
                <a:ext uri="{FF2B5EF4-FFF2-40B4-BE49-F238E27FC236}">
                  <a16:creationId xmlns:a16="http://schemas.microsoft.com/office/drawing/2014/main" id="{15BD8AF5-6E89-45EE-A2FE-832B9961D44D}"/>
                </a:ext>
              </a:extLst>
            </p:cNvPr>
            <p:cNvSpPr txBox="1">
              <a:spLocks noChangeArrowheads="1"/>
            </p:cNvSpPr>
            <p:nvPr/>
          </p:nvSpPr>
          <p:spPr bwMode="auto">
            <a:xfrm>
              <a:off x="2925" y="1480"/>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26</a:t>
              </a:r>
            </a:p>
          </p:txBody>
        </p:sp>
        <p:sp>
          <p:nvSpPr>
            <p:cNvPr id="5151" name="Text Box 31">
              <a:extLst>
                <a:ext uri="{FF2B5EF4-FFF2-40B4-BE49-F238E27FC236}">
                  <a16:creationId xmlns:a16="http://schemas.microsoft.com/office/drawing/2014/main" id="{C186C08E-29B0-42FF-86C7-685735CA08FA}"/>
                </a:ext>
              </a:extLst>
            </p:cNvPr>
            <p:cNvSpPr txBox="1">
              <a:spLocks noChangeArrowheads="1"/>
            </p:cNvSpPr>
            <p:nvPr/>
          </p:nvSpPr>
          <p:spPr bwMode="auto">
            <a:xfrm>
              <a:off x="2835" y="1797"/>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23</a:t>
              </a:r>
            </a:p>
          </p:txBody>
        </p:sp>
        <p:sp>
          <p:nvSpPr>
            <p:cNvPr id="5152" name="Line 32">
              <a:extLst>
                <a:ext uri="{FF2B5EF4-FFF2-40B4-BE49-F238E27FC236}">
                  <a16:creationId xmlns:a16="http://schemas.microsoft.com/office/drawing/2014/main" id="{340F7152-07BA-4EA9-9C5D-F27E3310C8F9}"/>
                </a:ext>
              </a:extLst>
            </p:cNvPr>
            <p:cNvSpPr>
              <a:spLocks noChangeShapeType="1"/>
            </p:cNvSpPr>
            <p:nvPr/>
          </p:nvSpPr>
          <p:spPr bwMode="auto">
            <a:xfrm flipH="1">
              <a:off x="2699" y="1344"/>
              <a:ext cx="9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3" name="Line 33">
              <a:extLst>
                <a:ext uri="{FF2B5EF4-FFF2-40B4-BE49-F238E27FC236}">
                  <a16:creationId xmlns:a16="http://schemas.microsoft.com/office/drawing/2014/main" id="{8982D24E-2A11-4D3E-BFD3-4C2E4FB7A248}"/>
                </a:ext>
              </a:extLst>
            </p:cNvPr>
            <p:cNvSpPr>
              <a:spLocks noChangeShapeType="1"/>
            </p:cNvSpPr>
            <p:nvPr/>
          </p:nvSpPr>
          <p:spPr bwMode="auto">
            <a:xfrm>
              <a:off x="3016" y="1389"/>
              <a:ext cx="91"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4" name="Line 34">
              <a:extLst>
                <a:ext uri="{FF2B5EF4-FFF2-40B4-BE49-F238E27FC236}">
                  <a16:creationId xmlns:a16="http://schemas.microsoft.com/office/drawing/2014/main" id="{8681DF79-B40B-46A4-90DD-31900A032E42}"/>
                </a:ext>
              </a:extLst>
            </p:cNvPr>
            <p:cNvSpPr>
              <a:spLocks noChangeShapeType="1"/>
            </p:cNvSpPr>
            <p:nvPr/>
          </p:nvSpPr>
          <p:spPr bwMode="auto">
            <a:xfrm flipH="1">
              <a:off x="3016" y="1661"/>
              <a:ext cx="45"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218" name="Group 98">
            <a:extLst>
              <a:ext uri="{FF2B5EF4-FFF2-40B4-BE49-F238E27FC236}">
                <a16:creationId xmlns:a16="http://schemas.microsoft.com/office/drawing/2014/main" id="{C0A2F6DA-D28A-4805-94AE-6043C7D8DF51}"/>
              </a:ext>
            </a:extLst>
          </p:cNvPr>
          <p:cNvGrpSpPr>
            <a:grpSpLocks/>
          </p:cNvGrpSpPr>
          <p:nvPr/>
        </p:nvGrpSpPr>
        <p:grpSpPr bwMode="auto">
          <a:xfrm>
            <a:off x="5507038" y="1916113"/>
            <a:ext cx="2087562" cy="1303337"/>
            <a:chOff x="3469" y="1207"/>
            <a:chExt cx="1315" cy="821"/>
          </a:xfrm>
        </p:grpSpPr>
        <p:sp>
          <p:nvSpPr>
            <p:cNvPr id="5165" name="Text Box 45">
              <a:extLst>
                <a:ext uri="{FF2B5EF4-FFF2-40B4-BE49-F238E27FC236}">
                  <a16:creationId xmlns:a16="http://schemas.microsoft.com/office/drawing/2014/main" id="{C15626D3-1453-4F22-BD50-2D7D5C99AEE1}"/>
                </a:ext>
              </a:extLst>
            </p:cNvPr>
            <p:cNvSpPr txBox="1">
              <a:spLocks noChangeArrowheads="1"/>
            </p:cNvSpPr>
            <p:nvPr/>
          </p:nvSpPr>
          <p:spPr bwMode="auto">
            <a:xfrm>
              <a:off x="4286" y="1797"/>
              <a:ext cx="4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26</a:t>
              </a:r>
            </a:p>
          </p:txBody>
        </p:sp>
        <p:grpSp>
          <p:nvGrpSpPr>
            <p:cNvPr id="5170" name="Group 50">
              <a:extLst>
                <a:ext uri="{FF2B5EF4-FFF2-40B4-BE49-F238E27FC236}">
                  <a16:creationId xmlns:a16="http://schemas.microsoft.com/office/drawing/2014/main" id="{3302373C-7E0F-4068-A7CB-5FC413FA0069}"/>
                </a:ext>
              </a:extLst>
            </p:cNvPr>
            <p:cNvGrpSpPr>
              <a:grpSpLocks/>
            </p:cNvGrpSpPr>
            <p:nvPr/>
          </p:nvGrpSpPr>
          <p:grpSpPr bwMode="auto">
            <a:xfrm>
              <a:off x="3469" y="1207"/>
              <a:ext cx="1090" cy="821"/>
              <a:chOff x="3469" y="1207"/>
              <a:chExt cx="1090" cy="821"/>
            </a:xfrm>
          </p:grpSpPr>
          <p:sp>
            <p:nvSpPr>
              <p:cNvPr id="5156" name="Oval 36">
                <a:extLst>
                  <a:ext uri="{FF2B5EF4-FFF2-40B4-BE49-F238E27FC236}">
                    <a16:creationId xmlns:a16="http://schemas.microsoft.com/office/drawing/2014/main" id="{F58764F0-2C05-4F86-BD30-4E21FACD6B1E}"/>
                  </a:ext>
                </a:extLst>
              </p:cNvPr>
              <p:cNvSpPr>
                <a:spLocks noChangeArrowheads="1"/>
              </p:cNvSpPr>
              <p:nvPr/>
            </p:nvSpPr>
            <p:spPr bwMode="auto">
              <a:xfrm>
                <a:off x="3787" y="1207"/>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7" name="Oval 37">
                <a:extLst>
                  <a:ext uri="{FF2B5EF4-FFF2-40B4-BE49-F238E27FC236}">
                    <a16:creationId xmlns:a16="http://schemas.microsoft.com/office/drawing/2014/main" id="{67F42122-11F2-4987-9D35-ADA76A682A18}"/>
                  </a:ext>
                </a:extLst>
              </p:cNvPr>
              <p:cNvSpPr>
                <a:spLocks noChangeArrowheads="1"/>
              </p:cNvSpPr>
              <p:nvPr/>
            </p:nvSpPr>
            <p:spPr bwMode="auto">
              <a:xfrm>
                <a:off x="3469" y="1479"/>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8" name="Oval 38">
                <a:extLst>
                  <a:ext uri="{FF2B5EF4-FFF2-40B4-BE49-F238E27FC236}">
                    <a16:creationId xmlns:a16="http://schemas.microsoft.com/office/drawing/2014/main" id="{A833BFD1-DB61-4CF7-A6E6-C8D65E415CBF}"/>
                  </a:ext>
                </a:extLst>
              </p:cNvPr>
              <p:cNvSpPr>
                <a:spLocks noChangeArrowheads="1"/>
              </p:cNvSpPr>
              <p:nvPr/>
            </p:nvSpPr>
            <p:spPr bwMode="auto">
              <a:xfrm>
                <a:off x="4059" y="1479"/>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9" name="Oval 39">
                <a:extLst>
                  <a:ext uri="{FF2B5EF4-FFF2-40B4-BE49-F238E27FC236}">
                    <a16:creationId xmlns:a16="http://schemas.microsoft.com/office/drawing/2014/main" id="{9B0D7DE2-4857-44BD-B6DB-0893E79B10D8}"/>
                  </a:ext>
                </a:extLst>
              </p:cNvPr>
              <p:cNvSpPr>
                <a:spLocks noChangeArrowheads="1"/>
              </p:cNvSpPr>
              <p:nvPr/>
            </p:nvSpPr>
            <p:spPr bwMode="auto">
              <a:xfrm>
                <a:off x="4332" y="1797"/>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0" name="Oval 40">
                <a:extLst>
                  <a:ext uri="{FF2B5EF4-FFF2-40B4-BE49-F238E27FC236}">
                    <a16:creationId xmlns:a16="http://schemas.microsoft.com/office/drawing/2014/main" id="{28AA12EB-C1F9-4395-9E7E-63F35A967030}"/>
                  </a:ext>
                </a:extLst>
              </p:cNvPr>
              <p:cNvSpPr>
                <a:spLocks noChangeArrowheads="1"/>
              </p:cNvSpPr>
              <p:nvPr/>
            </p:nvSpPr>
            <p:spPr bwMode="auto">
              <a:xfrm>
                <a:off x="3832" y="1797"/>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 name="Text Box 41">
                <a:extLst>
                  <a:ext uri="{FF2B5EF4-FFF2-40B4-BE49-F238E27FC236}">
                    <a16:creationId xmlns:a16="http://schemas.microsoft.com/office/drawing/2014/main" id="{8A83AEEC-CDFD-43D8-9446-CFD2FD57FCA3}"/>
                  </a:ext>
                </a:extLst>
              </p:cNvPr>
              <p:cNvSpPr txBox="1">
                <a:spLocks noChangeArrowheads="1"/>
              </p:cNvSpPr>
              <p:nvPr/>
            </p:nvSpPr>
            <p:spPr bwMode="auto">
              <a:xfrm>
                <a:off x="3742" y="1207"/>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3</a:t>
                </a:r>
              </a:p>
            </p:txBody>
          </p:sp>
          <p:sp>
            <p:nvSpPr>
              <p:cNvPr id="5162" name="Text Box 42">
                <a:extLst>
                  <a:ext uri="{FF2B5EF4-FFF2-40B4-BE49-F238E27FC236}">
                    <a16:creationId xmlns:a16="http://schemas.microsoft.com/office/drawing/2014/main" id="{2B8B878B-A720-414F-83E6-430EC2910FBB}"/>
                  </a:ext>
                </a:extLst>
              </p:cNvPr>
              <p:cNvSpPr txBox="1">
                <a:spLocks noChangeArrowheads="1"/>
              </p:cNvSpPr>
              <p:nvPr/>
            </p:nvSpPr>
            <p:spPr bwMode="auto">
              <a:xfrm>
                <a:off x="3470" y="1480"/>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1</a:t>
                </a:r>
              </a:p>
            </p:txBody>
          </p:sp>
          <p:sp>
            <p:nvSpPr>
              <p:cNvPr id="5163" name="Text Box 43">
                <a:extLst>
                  <a:ext uri="{FF2B5EF4-FFF2-40B4-BE49-F238E27FC236}">
                    <a16:creationId xmlns:a16="http://schemas.microsoft.com/office/drawing/2014/main" id="{15F26D94-1DF2-47C8-9381-4292E640BFEB}"/>
                  </a:ext>
                </a:extLst>
              </p:cNvPr>
              <p:cNvSpPr txBox="1">
                <a:spLocks noChangeArrowheads="1"/>
              </p:cNvSpPr>
              <p:nvPr/>
            </p:nvSpPr>
            <p:spPr bwMode="auto">
              <a:xfrm>
                <a:off x="4014" y="1480"/>
                <a:ext cx="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23</a:t>
                </a:r>
              </a:p>
            </p:txBody>
          </p:sp>
          <p:sp>
            <p:nvSpPr>
              <p:cNvPr id="5164" name="Text Box 44">
                <a:extLst>
                  <a:ext uri="{FF2B5EF4-FFF2-40B4-BE49-F238E27FC236}">
                    <a16:creationId xmlns:a16="http://schemas.microsoft.com/office/drawing/2014/main" id="{A6E39F4E-5446-4C17-A241-19FAA508B1CD}"/>
                  </a:ext>
                </a:extLst>
              </p:cNvPr>
              <p:cNvSpPr txBox="1">
                <a:spLocks noChangeArrowheads="1"/>
              </p:cNvSpPr>
              <p:nvPr/>
            </p:nvSpPr>
            <p:spPr bwMode="auto">
              <a:xfrm>
                <a:off x="3833" y="1797"/>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4</a:t>
                </a:r>
              </a:p>
            </p:txBody>
          </p:sp>
          <p:sp>
            <p:nvSpPr>
              <p:cNvPr id="5166" name="Line 46">
                <a:extLst>
                  <a:ext uri="{FF2B5EF4-FFF2-40B4-BE49-F238E27FC236}">
                    <a16:creationId xmlns:a16="http://schemas.microsoft.com/office/drawing/2014/main" id="{C02D7A31-CE1B-451F-A135-FFEFEF9328D2}"/>
                  </a:ext>
                </a:extLst>
              </p:cNvPr>
              <p:cNvSpPr>
                <a:spLocks noChangeShapeType="1"/>
              </p:cNvSpPr>
              <p:nvPr/>
            </p:nvSpPr>
            <p:spPr bwMode="auto">
              <a:xfrm flipH="1">
                <a:off x="3651" y="1344"/>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7" name="Line 47">
                <a:extLst>
                  <a:ext uri="{FF2B5EF4-FFF2-40B4-BE49-F238E27FC236}">
                    <a16:creationId xmlns:a16="http://schemas.microsoft.com/office/drawing/2014/main" id="{57730BE2-65C8-4C39-986B-B64F9C94CEE3}"/>
                  </a:ext>
                </a:extLst>
              </p:cNvPr>
              <p:cNvSpPr>
                <a:spLocks noChangeShapeType="1"/>
              </p:cNvSpPr>
              <p:nvPr/>
            </p:nvSpPr>
            <p:spPr bwMode="auto">
              <a:xfrm>
                <a:off x="4014" y="1344"/>
                <a:ext cx="9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8" name="Line 48">
                <a:extLst>
                  <a:ext uri="{FF2B5EF4-FFF2-40B4-BE49-F238E27FC236}">
                    <a16:creationId xmlns:a16="http://schemas.microsoft.com/office/drawing/2014/main" id="{CFD995B5-6BB1-4602-8DE8-E1F51E1447BD}"/>
                  </a:ext>
                </a:extLst>
              </p:cNvPr>
              <p:cNvSpPr>
                <a:spLocks noChangeShapeType="1"/>
              </p:cNvSpPr>
              <p:nvPr/>
            </p:nvSpPr>
            <p:spPr bwMode="auto">
              <a:xfrm flipH="1">
                <a:off x="3969" y="1661"/>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9" name="Line 49">
                <a:extLst>
                  <a:ext uri="{FF2B5EF4-FFF2-40B4-BE49-F238E27FC236}">
                    <a16:creationId xmlns:a16="http://schemas.microsoft.com/office/drawing/2014/main" id="{BD59E1C1-18FF-408F-9607-7A4E68706085}"/>
                  </a:ext>
                </a:extLst>
              </p:cNvPr>
              <p:cNvSpPr>
                <a:spLocks noChangeShapeType="1"/>
              </p:cNvSpPr>
              <p:nvPr/>
            </p:nvSpPr>
            <p:spPr bwMode="auto">
              <a:xfrm>
                <a:off x="4286" y="1616"/>
                <a:ext cx="182"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171" name="Text Box 51">
              <a:extLst>
                <a:ext uri="{FF2B5EF4-FFF2-40B4-BE49-F238E27FC236}">
                  <a16:creationId xmlns:a16="http://schemas.microsoft.com/office/drawing/2014/main" id="{0332FA0A-6CBD-46C3-9E95-400A8F2A4B3C}"/>
                </a:ext>
              </a:extLst>
            </p:cNvPr>
            <p:cNvSpPr txBox="1">
              <a:spLocks noChangeArrowheads="1"/>
            </p:cNvSpPr>
            <p:nvPr/>
          </p:nvSpPr>
          <p:spPr bwMode="auto">
            <a:xfrm>
              <a:off x="4286" y="1797"/>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26</a:t>
              </a:r>
            </a:p>
          </p:txBody>
        </p:sp>
      </p:grpSp>
      <p:grpSp>
        <p:nvGrpSpPr>
          <p:cNvPr id="5192" name="Group 72">
            <a:extLst>
              <a:ext uri="{FF2B5EF4-FFF2-40B4-BE49-F238E27FC236}">
                <a16:creationId xmlns:a16="http://schemas.microsoft.com/office/drawing/2014/main" id="{BA33B87C-C065-4516-928B-77A994A4BE05}"/>
              </a:ext>
            </a:extLst>
          </p:cNvPr>
          <p:cNvGrpSpPr>
            <a:grpSpLocks/>
          </p:cNvGrpSpPr>
          <p:nvPr/>
        </p:nvGrpSpPr>
        <p:grpSpPr bwMode="auto">
          <a:xfrm>
            <a:off x="755650" y="3213100"/>
            <a:ext cx="1728788" cy="1374775"/>
            <a:chOff x="476" y="2024"/>
            <a:chExt cx="1089" cy="866"/>
          </a:xfrm>
        </p:grpSpPr>
        <p:sp>
          <p:nvSpPr>
            <p:cNvPr id="5173" name="Oval 53">
              <a:extLst>
                <a:ext uri="{FF2B5EF4-FFF2-40B4-BE49-F238E27FC236}">
                  <a16:creationId xmlns:a16="http://schemas.microsoft.com/office/drawing/2014/main" id="{E3AE4380-B364-4162-BD9B-9771467CACC5}"/>
                </a:ext>
              </a:extLst>
            </p:cNvPr>
            <p:cNvSpPr>
              <a:spLocks noChangeArrowheads="1"/>
            </p:cNvSpPr>
            <p:nvPr/>
          </p:nvSpPr>
          <p:spPr bwMode="auto">
            <a:xfrm>
              <a:off x="930" y="2024"/>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4" name="Oval 54">
              <a:extLst>
                <a:ext uri="{FF2B5EF4-FFF2-40B4-BE49-F238E27FC236}">
                  <a16:creationId xmlns:a16="http://schemas.microsoft.com/office/drawing/2014/main" id="{59332489-4A91-45C7-9B75-9519D8996CDB}"/>
                </a:ext>
              </a:extLst>
            </p:cNvPr>
            <p:cNvSpPr>
              <a:spLocks noChangeArrowheads="1"/>
            </p:cNvSpPr>
            <p:nvPr/>
          </p:nvSpPr>
          <p:spPr bwMode="auto">
            <a:xfrm>
              <a:off x="657" y="2341"/>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5" name="Oval 55">
              <a:extLst>
                <a:ext uri="{FF2B5EF4-FFF2-40B4-BE49-F238E27FC236}">
                  <a16:creationId xmlns:a16="http://schemas.microsoft.com/office/drawing/2014/main" id="{60A3AE7A-C305-49D2-87E7-AF2F201DA330}"/>
                </a:ext>
              </a:extLst>
            </p:cNvPr>
            <p:cNvSpPr>
              <a:spLocks noChangeArrowheads="1"/>
            </p:cNvSpPr>
            <p:nvPr/>
          </p:nvSpPr>
          <p:spPr bwMode="auto">
            <a:xfrm>
              <a:off x="1247" y="2341"/>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5176" name="Oval 56">
              <a:extLst>
                <a:ext uri="{FF2B5EF4-FFF2-40B4-BE49-F238E27FC236}">
                  <a16:creationId xmlns:a16="http://schemas.microsoft.com/office/drawing/2014/main" id="{76481AEB-0C85-4F92-90F0-6D4CAF7A8345}"/>
                </a:ext>
              </a:extLst>
            </p:cNvPr>
            <p:cNvSpPr>
              <a:spLocks noChangeArrowheads="1"/>
            </p:cNvSpPr>
            <p:nvPr/>
          </p:nvSpPr>
          <p:spPr bwMode="auto">
            <a:xfrm>
              <a:off x="476" y="2659"/>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7" name="Oval 57">
              <a:extLst>
                <a:ext uri="{FF2B5EF4-FFF2-40B4-BE49-F238E27FC236}">
                  <a16:creationId xmlns:a16="http://schemas.microsoft.com/office/drawing/2014/main" id="{2ED5015B-3112-494B-8728-1FB0E28449F5}"/>
                </a:ext>
              </a:extLst>
            </p:cNvPr>
            <p:cNvSpPr>
              <a:spLocks noChangeArrowheads="1"/>
            </p:cNvSpPr>
            <p:nvPr/>
          </p:nvSpPr>
          <p:spPr bwMode="auto">
            <a:xfrm>
              <a:off x="884" y="2659"/>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8" name="Oval 58">
              <a:extLst>
                <a:ext uri="{FF2B5EF4-FFF2-40B4-BE49-F238E27FC236}">
                  <a16:creationId xmlns:a16="http://schemas.microsoft.com/office/drawing/2014/main" id="{853BD0F6-3FEC-4C96-965B-7A24384C43E3}"/>
                </a:ext>
              </a:extLst>
            </p:cNvPr>
            <p:cNvSpPr>
              <a:spLocks noChangeArrowheads="1"/>
            </p:cNvSpPr>
            <p:nvPr/>
          </p:nvSpPr>
          <p:spPr bwMode="auto">
            <a:xfrm>
              <a:off x="1156" y="2659"/>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9" name="Text Box 59">
              <a:extLst>
                <a:ext uri="{FF2B5EF4-FFF2-40B4-BE49-F238E27FC236}">
                  <a16:creationId xmlns:a16="http://schemas.microsoft.com/office/drawing/2014/main" id="{F6A10568-904D-4420-876B-65CDEA1C4B2E}"/>
                </a:ext>
              </a:extLst>
            </p:cNvPr>
            <p:cNvSpPr txBox="1">
              <a:spLocks noChangeArrowheads="1"/>
            </p:cNvSpPr>
            <p:nvPr/>
          </p:nvSpPr>
          <p:spPr bwMode="auto">
            <a:xfrm>
              <a:off x="884" y="2024"/>
              <a:ext cx="6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23</a:t>
              </a:r>
            </a:p>
          </p:txBody>
        </p:sp>
        <p:sp>
          <p:nvSpPr>
            <p:cNvPr id="5180" name="Text Box 60">
              <a:extLst>
                <a:ext uri="{FF2B5EF4-FFF2-40B4-BE49-F238E27FC236}">
                  <a16:creationId xmlns:a16="http://schemas.microsoft.com/office/drawing/2014/main" id="{47C426E4-63A3-4572-BAB0-17F12126B4A8}"/>
                </a:ext>
              </a:extLst>
            </p:cNvPr>
            <p:cNvSpPr txBox="1">
              <a:spLocks noChangeArrowheads="1"/>
            </p:cNvSpPr>
            <p:nvPr/>
          </p:nvSpPr>
          <p:spPr bwMode="auto">
            <a:xfrm>
              <a:off x="612" y="2341"/>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3</a:t>
              </a:r>
            </a:p>
          </p:txBody>
        </p:sp>
        <p:sp>
          <p:nvSpPr>
            <p:cNvPr id="5182" name="Text Box 62">
              <a:extLst>
                <a:ext uri="{FF2B5EF4-FFF2-40B4-BE49-F238E27FC236}">
                  <a16:creationId xmlns:a16="http://schemas.microsoft.com/office/drawing/2014/main" id="{563E977A-76E5-41F0-837E-F12C63C90491}"/>
                </a:ext>
              </a:extLst>
            </p:cNvPr>
            <p:cNvSpPr txBox="1">
              <a:spLocks noChangeArrowheads="1"/>
            </p:cNvSpPr>
            <p:nvPr/>
          </p:nvSpPr>
          <p:spPr bwMode="auto">
            <a:xfrm>
              <a:off x="1202" y="2341"/>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26</a:t>
              </a:r>
            </a:p>
          </p:txBody>
        </p:sp>
        <p:sp>
          <p:nvSpPr>
            <p:cNvPr id="5183" name="Text Box 63">
              <a:extLst>
                <a:ext uri="{FF2B5EF4-FFF2-40B4-BE49-F238E27FC236}">
                  <a16:creationId xmlns:a16="http://schemas.microsoft.com/office/drawing/2014/main" id="{588FBEF0-B8B3-4C9C-900F-3CA2E3A82CD5}"/>
                </a:ext>
              </a:extLst>
            </p:cNvPr>
            <p:cNvSpPr txBox="1">
              <a:spLocks noChangeArrowheads="1"/>
            </p:cNvSpPr>
            <p:nvPr/>
          </p:nvSpPr>
          <p:spPr bwMode="auto">
            <a:xfrm>
              <a:off x="476" y="2659"/>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1</a:t>
              </a:r>
            </a:p>
          </p:txBody>
        </p:sp>
        <p:sp>
          <p:nvSpPr>
            <p:cNvPr id="5184" name="Text Box 64">
              <a:extLst>
                <a:ext uri="{FF2B5EF4-FFF2-40B4-BE49-F238E27FC236}">
                  <a16:creationId xmlns:a16="http://schemas.microsoft.com/office/drawing/2014/main" id="{ED98ECA4-4A09-4A3F-807B-EA6D5DE32228}"/>
                </a:ext>
              </a:extLst>
            </p:cNvPr>
            <p:cNvSpPr txBox="1">
              <a:spLocks noChangeArrowheads="1"/>
            </p:cNvSpPr>
            <p:nvPr/>
          </p:nvSpPr>
          <p:spPr bwMode="auto">
            <a:xfrm>
              <a:off x="839" y="2659"/>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4</a:t>
              </a:r>
            </a:p>
          </p:txBody>
        </p:sp>
        <p:sp>
          <p:nvSpPr>
            <p:cNvPr id="5185" name="Text Box 65">
              <a:extLst>
                <a:ext uri="{FF2B5EF4-FFF2-40B4-BE49-F238E27FC236}">
                  <a16:creationId xmlns:a16="http://schemas.microsoft.com/office/drawing/2014/main" id="{BF58E550-8840-420F-B601-450252E75272}"/>
                </a:ext>
              </a:extLst>
            </p:cNvPr>
            <p:cNvSpPr txBox="1">
              <a:spLocks noChangeArrowheads="1"/>
            </p:cNvSpPr>
            <p:nvPr/>
          </p:nvSpPr>
          <p:spPr bwMode="auto">
            <a:xfrm>
              <a:off x="1111" y="2659"/>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24</a:t>
              </a:r>
            </a:p>
          </p:txBody>
        </p:sp>
        <p:sp>
          <p:nvSpPr>
            <p:cNvPr id="5186" name="Line 66">
              <a:extLst>
                <a:ext uri="{FF2B5EF4-FFF2-40B4-BE49-F238E27FC236}">
                  <a16:creationId xmlns:a16="http://schemas.microsoft.com/office/drawing/2014/main" id="{4F539A94-9345-4D7E-9A45-FB0E1DB0DEC8}"/>
                </a:ext>
              </a:extLst>
            </p:cNvPr>
            <p:cNvSpPr>
              <a:spLocks noChangeShapeType="1"/>
            </p:cNvSpPr>
            <p:nvPr/>
          </p:nvSpPr>
          <p:spPr bwMode="auto">
            <a:xfrm flipH="1">
              <a:off x="839" y="2205"/>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7" name="Line 67">
              <a:extLst>
                <a:ext uri="{FF2B5EF4-FFF2-40B4-BE49-F238E27FC236}">
                  <a16:creationId xmlns:a16="http://schemas.microsoft.com/office/drawing/2014/main" id="{DD901D69-A921-44D0-A069-A3B5947FDC07}"/>
                </a:ext>
              </a:extLst>
            </p:cNvPr>
            <p:cNvSpPr>
              <a:spLocks noChangeShapeType="1"/>
            </p:cNvSpPr>
            <p:nvPr/>
          </p:nvSpPr>
          <p:spPr bwMode="auto">
            <a:xfrm>
              <a:off x="1156" y="2160"/>
              <a:ext cx="182"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8" name="Line 68">
              <a:extLst>
                <a:ext uri="{FF2B5EF4-FFF2-40B4-BE49-F238E27FC236}">
                  <a16:creationId xmlns:a16="http://schemas.microsoft.com/office/drawing/2014/main" id="{27F456F1-597F-41DC-8046-202EE8A3107C}"/>
                </a:ext>
              </a:extLst>
            </p:cNvPr>
            <p:cNvSpPr>
              <a:spLocks noChangeShapeType="1"/>
            </p:cNvSpPr>
            <p:nvPr/>
          </p:nvSpPr>
          <p:spPr bwMode="auto">
            <a:xfrm flipH="1">
              <a:off x="612" y="2523"/>
              <a:ext cx="9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9" name="Line 69">
              <a:extLst>
                <a:ext uri="{FF2B5EF4-FFF2-40B4-BE49-F238E27FC236}">
                  <a16:creationId xmlns:a16="http://schemas.microsoft.com/office/drawing/2014/main" id="{FCDD8320-2E73-41EA-9A70-B6FDB3037366}"/>
                </a:ext>
              </a:extLst>
            </p:cNvPr>
            <p:cNvSpPr>
              <a:spLocks noChangeShapeType="1"/>
            </p:cNvSpPr>
            <p:nvPr/>
          </p:nvSpPr>
          <p:spPr bwMode="auto">
            <a:xfrm>
              <a:off x="884" y="2523"/>
              <a:ext cx="9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91" name="Line 71">
              <a:extLst>
                <a:ext uri="{FF2B5EF4-FFF2-40B4-BE49-F238E27FC236}">
                  <a16:creationId xmlns:a16="http://schemas.microsoft.com/office/drawing/2014/main" id="{E227C989-4B3D-4046-B43D-0C28570D19B4}"/>
                </a:ext>
              </a:extLst>
            </p:cNvPr>
            <p:cNvSpPr>
              <a:spLocks noChangeShapeType="1"/>
            </p:cNvSpPr>
            <p:nvPr/>
          </p:nvSpPr>
          <p:spPr bwMode="auto">
            <a:xfrm flipH="1">
              <a:off x="1247" y="2523"/>
              <a:ext cx="45"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214" name="Group 94">
            <a:extLst>
              <a:ext uri="{FF2B5EF4-FFF2-40B4-BE49-F238E27FC236}">
                <a16:creationId xmlns:a16="http://schemas.microsoft.com/office/drawing/2014/main" id="{65715C04-DDD8-4286-A9CE-7EE51CA4BFFD}"/>
              </a:ext>
            </a:extLst>
          </p:cNvPr>
          <p:cNvGrpSpPr>
            <a:grpSpLocks/>
          </p:cNvGrpSpPr>
          <p:nvPr/>
        </p:nvGrpSpPr>
        <p:grpSpPr bwMode="auto">
          <a:xfrm>
            <a:off x="2627313" y="3213100"/>
            <a:ext cx="2376487" cy="1374775"/>
            <a:chOff x="1655" y="2024"/>
            <a:chExt cx="1497" cy="866"/>
          </a:xfrm>
        </p:grpSpPr>
        <p:sp>
          <p:nvSpPr>
            <p:cNvPr id="5193" name="Oval 73">
              <a:extLst>
                <a:ext uri="{FF2B5EF4-FFF2-40B4-BE49-F238E27FC236}">
                  <a16:creationId xmlns:a16="http://schemas.microsoft.com/office/drawing/2014/main" id="{3BF809D0-4998-4164-8923-2DEE5E84DD0F}"/>
                </a:ext>
              </a:extLst>
            </p:cNvPr>
            <p:cNvSpPr>
              <a:spLocks noChangeArrowheads="1"/>
            </p:cNvSpPr>
            <p:nvPr/>
          </p:nvSpPr>
          <p:spPr bwMode="auto">
            <a:xfrm>
              <a:off x="2200" y="2024"/>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4" name="Oval 74">
              <a:extLst>
                <a:ext uri="{FF2B5EF4-FFF2-40B4-BE49-F238E27FC236}">
                  <a16:creationId xmlns:a16="http://schemas.microsoft.com/office/drawing/2014/main" id="{108C1E20-7636-496F-898A-22F07AFD4049}"/>
                </a:ext>
              </a:extLst>
            </p:cNvPr>
            <p:cNvSpPr>
              <a:spLocks noChangeArrowheads="1"/>
            </p:cNvSpPr>
            <p:nvPr/>
          </p:nvSpPr>
          <p:spPr bwMode="auto">
            <a:xfrm>
              <a:off x="1927" y="2341"/>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5" name="Oval 75">
              <a:extLst>
                <a:ext uri="{FF2B5EF4-FFF2-40B4-BE49-F238E27FC236}">
                  <a16:creationId xmlns:a16="http://schemas.microsoft.com/office/drawing/2014/main" id="{1DED14CA-BCD4-4E36-ADDD-C8AB750B8D63}"/>
                </a:ext>
              </a:extLst>
            </p:cNvPr>
            <p:cNvSpPr>
              <a:spLocks noChangeArrowheads="1"/>
            </p:cNvSpPr>
            <p:nvPr/>
          </p:nvSpPr>
          <p:spPr bwMode="auto">
            <a:xfrm>
              <a:off x="2517" y="2341"/>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6" name="Oval 76">
              <a:extLst>
                <a:ext uri="{FF2B5EF4-FFF2-40B4-BE49-F238E27FC236}">
                  <a16:creationId xmlns:a16="http://schemas.microsoft.com/office/drawing/2014/main" id="{6CA1715E-568B-4F0D-A706-965119231874}"/>
                </a:ext>
              </a:extLst>
            </p:cNvPr>
            <p:cNvSpPr>
              <a:spLocks noChangeArrowheads="1"/>
            </p:cNvSpPr>
            <p:nvPr/>
          </p:nvSpPr>
          <p:spPr bwMode="auto">
            <a:xfrm>
              <a:off x="1655" y="2659"/>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7" name="Oval 77">
              <a:extLst>
                <a:ext uri="{FF2B5EF4-FFF2-40B4-BE49-F238E27FC236}">
                  <a16:creationId xmlns:a16="http://schemas.microsoft.com/office/drawing/2014/main" id="{FFA9D5DE-D3E0-4C9C-918E-91D31E40845F}"/>
                </a:ext>
              </a:extLst>
            </p:cNvPr>
            <p:cNvSpPr>
              <a:spLocks noChangeArrowheads="1"/>
            </p:cNvSpPr>
            <p:nvPr/>
          </p:nvSpPr>
          <p:spPr bwMode="auto">
            <a:xfrm>
              <a:off x="2109" y="2659"/>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8" name="Oval 78">
              <a:extLst>
                <a:ext uri="{FF2B5EF4-FFF2-40B4-BE49-F238E27FC236}">
                  <a16:creationId xmlns:a16="http://schemas.microsoft.com/office/drawing/2014/main" id="{68381564-5041-4C5E-AD0E-DA86FE6AF7AC}"/>
                </a:ext>
              </a:extLst>
            </p:cNvPr>
            <p:cNvSpPr>
              <a:spLocks noChangeArrowheads="1"/>
            </p:cNvSpPr>
            <p:nvPr/>
          </p:nvSpPr>
          <p:spPr bwMode="auto">
            <a:xfrm>
              <a:off x="2381" y="2659"/>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9" name="Oval 79">
              <a:extLst>
                <a:ext uri="{FF2B5EF4-FFF2-40B4-BE49-F238E27FC236}">
                  <a16:creationId xmlns:a16="http://schemas.microsoft.com/office/drawing/2014/main" id="{3439A613-B0E3-4287-8CE6-82CE3B078D76}"/>
                </a:ext>
              </a:extLst>
            </p:cNvPr>
            <p:cNvSpPr>
              <a:spLocks noChangeArrowheads="1"/>
            </p:cNvSpPr>
            <p:nvPr/>
          </p:nvSpPr>
          <p:spPr bwMode="auto">
            <a:xfrm>
              <a:off x="2789" y="2659"/>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0" name="Text Box 80">
              <a:extLst>
                <a:ext uri="{FF2B5EF4-FFF2-40B4-BE49-F238E27FC236}">
                  <a16:creationId xmlns:a16="http://schemas.microsoft.com/office/drawing/2014/main" id="{681FEDDE-9E74-4203-8774-F9B72B3F4FA6}"/>
                </a:ext>
              </a:extLst>
            </p:cNvPr>
            <p:cNvSpPr txBox="1">
              <a:spLocks noChangeArrowheads="1"/>
            </p:cNvSpPr>
            <p:nvPr/>
          </p:nvSpPr>
          <p:spPr bwMode="auto">
            <a:xfrm>
              <a:off x="2154" y="2024"/>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23</a:t>
              </a:r>
            </a:p>
          </p:txBody>
        </p:sp>
        <p:sp>
          <p:nvSpPr>
            <p:cNvPr id="5201" name="Text Box 81">
              <a:extLst>
                <a:ext uri="{FF2B5EF4-FFF2-40B4-BE49-F238E27FC236}">
                  <a16:creationId xmlns:a16="http://schemas.microsoft.com/office/drawing/2014/main" id="{79751C11-A081-48B9-865C-EFC5307D12CC}"/>
                </a:ext>
              </a:extLst>
            </p:cNvPr>
            <p:cNvSpPr txBox="1">
              <a:spLocks noChangeArrowheads="1"/>
            </p:cNvSpPr>
            <p:nvPr/>
          </p:nvSpPr>
          <p:spPr bwMode="auto">
            <a:xfrm>
              <a:off x="1837" y="2341"/>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3</a:t>
              </a:r>
            </a:p>
          </p:txBody>
        </p:sp>
        <p:sp>
          <p:nvSpPr>
            <p:cNvPr id="5202" name="Text Box 82">
              <a:extLst>
                <a:ext uri="{FF2B5EF4-FFF2-40B4-BE49-F238E27FC236}">
                  <a16:creationId xmlns:a16="http://schemas.microsoft.com/office/drawing/2014/main" id="{933B96D6-E12F-4361-8BE4-A15C2F743230}"/>
                </a:ext>
              </a:extLst>
            </p:cNvPr>
            <p:cNvSpPr txBox="1">
              <a:spLocks noChangeArrowheads="1"/>
            </p:cNvSpPr>
            <p:nvPr/>
          </p:nvSpPr>
          <p:spPr bwMode="auto">
            <a:xfrm>
              <a:off x="1655" y="2659"/>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1</a:t>
              </a:r>
            </a:p>
          </p:txBody>
        </p:sp>
        <p:sp>
          <p:nvSpPr>
            <p:cNvPr id="5203" name="Text Box 83">
              <a:extLst>
                <a:ext uri="{FF2B5EF4-FFF2-40B4-BE49-F238E27FC236}">
                  <a16:creationId xmlns:a16="http://schemas.microsoft.com/office/drawing/2014/main" id="{082ADF17-D7CD-465B-9F25-1E35A5D62885}"/>
                </a:ext>
              </a:extLst>
            </p:cNvPr>
            <p:cNvSpPr txBox="1">
              <a:spLocks noChangeArrowheads="1"/>
            </p:cNvSpPr>
            <p:nvPr/>
          </p:nvSpPr>
          <p:spPr bwMode="auto">
            <a:xfrm>
              <a:off x="2064" y="2655"/>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4</a:t>
              </a:r>
            </a:p>
          </p:txBody>
        </p:sp>
        <p:sp>
          <p:nvSpPr>
            <p:cNvPr id="5204" name="Text Box 84">
              <a:extLst>
                <a:ext uri="{FF2B5EF4-FFF2-40B4-BE49-F238E27FC236}">
                  <a16:creationId xmlns:a16="http://schemas.microsoft.com/office/drawing/2014/main" id="{BEA592A6-8A5B-484A-8D57-C2DED309B68C}"/>
                </a:ext>
              </a:extLst>
            </p:cNvPr>
            <p:cNvSpPr txBox="1">
              <a:spLocks noChangeArrowheads="1"/>
            </p:cNvSpPr>
            <p:nvPr/>
          </p:nvSpPr>
          <p:spPr bwMode="auto">
            <a:xfrm>
              <a:off x="2472" y="2341"/>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25</a:t>
              </a:r>
            </a:p>
          </p:txBody>
        </p:sp>
        <p:sp>
          <p:nvSpPr>
            <p:cNvPr id="5205" name="Text Box 85">
              <a:extLst>
                <a:ext uri="{FF2B5EF4-FFF2-40B4-BE49-F238E27FC236}">
                  <a16:creationId xmlns:a16="http://schemas.microsoft.com/office/drawing/2014/main" id="{E69FCF6F-4E44-4C90-8F76-FBF0208A0FCD}"/>
                </a:ext>
              </a:extLst>
            </p:cNvPr>
            <p:cNvSpPr txBox="1">
              <a:spLocks noChangeArrowheads="1"/>
            </p:cNvSpPr>
            <p:nvPr/>
          </p:nvSpPr>
          <p:spPr bwMode="auto">
            <a:xfrm>
              <a:off x="2336" y="2659"/>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24</a:t>
              </a:r>
            </a:p>
          </p:txBody>
        </p:sp>
        <p:sp>
          <p:nvSpPr>
            <p:cNvPr id="5206" name="Text Box 86">
              <a:extLst>
                <a:ext uri="{FF2B5EF4-FFF2-40B4-BE49-F238E27FC236}">
                  <a16:creationId xmlns:a16="http://schemas.microsoft.com/office/drawing/2014/main" id="{4F2B9AF4-5007-4CEC-A73F-8558E09C59F4}"/>
                </a:ext>
              </a:extLst>
            </p:cNvPr>
            <p:cNvSpPr txBox="1">
              <a:spLocks noChangeArrowheads="1"/>
            </p:cNvSpPr>
            <p:nvPr/>
          </p:nvSpPr>
          <p:spPr bwMode="auto">
            <a:xfrm>
              <a:off x="2744" y="2659"/>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26</a:t>
              </a:r>
            </a:p>
          </p:txBody>
        </p:sp>
        <p:sp>
          <p:nvSpPr>
            <p:cNvPr id="5207" name="Line 87">
              <a:extLst>
                <a:ext uri="{FF2B5EF4-FFF2-40B4-BE49-F238E27FC236}">
                  <a16:creationId xmlns:a16="http://schemas.microsoft.com/office/drawing/2014/main" id="{FA6C2D88-2EAD-4177-AF95-8A041DD5CD04}"/>
                </a:ext>
              </a:extLst>
            </p:cNvPr>
            <p:cNvSpPr>
              <a:spLocks noChangeShapeType="1"/>
            </p:cNvSpPr>
            <p:nvPr/>
          </p:nvSpPr>
          <p:spPr bwMode="auto">
            <a:xfrm flipH="1">
              <a:off x="2064" y="2205"/>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08" name="Line 88">
              <a:extLst>
                <a:ext uri="{FF2B5EF4-FFF2-40B4-BE49-F238E27FC236}">
                  <a16:creationId xmlns:a16="http://schemas.microsoft.com/office/drawing/2014/main" id="{F1809037-C2C3-4647-A385-8C5D0E64D5FF}"/>
                </a:ext>
              </a:extLst>
            </p:cNvPr>
            <p:cNvSpPr>
              <a:spLocks noChangeShapeType="1"/>
            </p:cNvSpPr>
            <p:nvPr/>
          </p:nvSpPr>
          <p:spPr bwMode="auto">
            <a:xfrm>
              <a:off x="2381" y="2160"/>
              <a:ext cx="181"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09" name="Line 89">
              <a:extLst>
                <a:ext uri="{FF2B5EF4-FFF2-40B4-BE49-F238E27FC236}">
                  <a16:creationId xmlns:a16="http://schemas.microsoft.com/office/drawing/2014/main" id="{5DAC8E08-3337-43A6-A958-70EADAFA2FC9}"/>
                </a:ext>
              </a:extLst>
            </p:cNvPr>
            <p:cNvSpPr>
              <a:spLocks noChangeShapeType="1"/>
            </p:cNvSpPr>
            <p:nvPr/>
          </p:nvSpPr>
          <p:spPr bwMode="auto">
            <a:xfrm flipH="1">
              <a:off x="1791" y="2523"/>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10" name="Line 90">
              <a:extLst>
                <a:ext uri="{FF2B5EF4-FFF2-40B4-BE49-F238E27FC236}">
                  <a16:creationId xmlns:a16="http://schemas.microsoft.com/office/drawing/2014/main" id="{D42D8EDA-BB84-4711-9838-A5D4E7ED560D}"/>
                </a:ext>
              </a:extLst>
            </p:cNvPr>
            <p:cNvSpPr>
              <a:spLocks noChangeShapeType="1"/>
            </p:cNvSpPr>
            <p:nvPr/>
          </p:nvSpPr>
          <p:spPr bwMode="auto">
            <a:xfrm>
              <a:off x="2109" y="2523"/>
              <a:ext cx="9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11" name="Line 91">
              <a:extLst>
                <a:ext uri="{FF2B5EF4-FFF2-40B4-BE49-F238E27FC236}">
                  <a16:creationId xmlns:a16="http://schemas.microsoft.com/office/drawing/2014/main" id="{4ED71522-F27D-4474-8E93-8F4AC317A7E5}"/>
                </a:ext>
              </a:extLst>
            </p:cNvPr>
            <p:cNvSpPr>
              <a:spLocks noChangeShapeType="1"/>
            </p:cNvSpPr>
            <p:nvPr/>
          </p:nvSpPr>
          <p:spPr bwMode="auto">
            <a:xfrm flipH="1">
              <a:off x="2517" y="2523"/>
              <a:ext cx="45"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13" name="Line 93">
              <a:extLst>
                <a:ext uri="{FF2B5EF4-FFF2-40B4-BE49-F238E27FC236}">
                  <a16:creationId xmlns:a16="http://schemas.microsoft.com/office/drawing/2014/main" id="{0A666D45-DA24-4813-B096-C186EF1B97EB}"/>
                </a:ext>
              </a:extLst>
            </p:cNvPr>
            <p:cNvSpPr>
              <a:spLocks noChangeShapeType="1"/>
            </p:cNvSpPr>
            <p:nvPr/>
          </p:nvSpPr>
          <p:spPr bwMode="auto">
            <a:xfrm>
              <a:off x="2744" y="2523"/>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221" name="Group 101">
            <a:extLst>
              <a:ext uri="{FF2B5EF4-FFF2-40B4-BE49-F238E27FC236}">
                <a16:creationId xmlns:a16="http://schemas.microsoft.com/office/drawing/2014/main" id="{826C16B5-FDDC-498B-AE6A-B6B447D51C7D}"/>
              </a:ext>
            </a:extLst>
          </p:cNvPr>
          <p:cNvGrpSpPr>
            <a:grpSpLocks/>
          </p:cNvGrpSpPr>
          <p:nvPr/>
        </p:nvGrpSpPr>
        <p:grpSpPr bwMode="auto">
          <a:xfrm>
            <a:off x="1547813" y="1989138"/>
            <a:ext cx="431800" cy="366712"/>
            <a:chOff x="975" y="1253"/>
            <a:chExt cx="272" cy="231"/>
          </a:xfrm>
        </p:grpSpPr>
        <p:sp>
          <p:nvSpPr>
            <p:cNvPr id="5219" name="Oval 99">
              <a:extLst>
                <a:ext uri="{FF2B5EF4-FFF2-40B4-BE49-F238E27FC236}">
                  <a16:creationId xmlns:a16="http://schemas.microsoft.com/office/drawing/2014/main" id="{5A296201-47FC-4AA7-AAB9-86ACB8960F58}"/>
                </a:ext>
              </a:extLst>
            </p:cNvPr>
            <p:cNvSpPr>
              <a:spLocks noChangeArrowheads="1"/>
            </p:cNvSpPr>
            <p:nvPr/>
          </p:nvSpPr>
          <p:spPr bwMode="auto">
            <a:xfrm>
              <a:off x="975" y="1253"/>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0" name="Text Box 100">
              <a:extLst>
                <a:ext uri="{FF2B5EF4-FFF2-40B4-BE49-F238E27FC236}">
                  <a16:creationId xmlns:a16="http://schemas.microsoft.com/office/drawing/2014/main" id="{CD8E5324-507E-4DAC-835E-99BE70F0EAE0}"/>
                </a:ext>
              </a:extLst>
            </p:cNvPr>
            <p:cNvSpPr txBox="1">
              <a:spLocks noChangeArrowheads="1"/>
            </p:cNvSpPr>
            <p:nvPr/>
          </p:nvSpPr>
          <p:spPr bwMode="auto">
            <a:xfrm>
              <a:off x="975" y="1253"/>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221"/>
                                        </p:tgtEl>
                                        <p:attrNameLst>
                                          <p:attrName>style.visibility</p:attrName>
                                        </p:attrNameLst>
                                      </p:cBhvr>
                                      <p:to>
                                        <p:strVal val="visible"/>
                                      </p:to>
                                    </p:set>
                                    <p:anim calcmode="lin" valueType="num">
                                      <p:cBhvr additive="base">
                                        <p:cTn id="7" dur="500" fill="hold"/>
                                        <p:tgtEl>
                                          <p:spTgt spid="5221"/>
                                        </p:tgtEl>
                                        <p:attrNameLst>
                                          <p:attrName>ppt_x</p:attrName>
                                        </p:attrNameLst>
                                      </p:cBhvr>
                                      <p:tavLst>
                                        <p:tav tm="0">
                                          <p:val>
                                            <p:strVal val="#ppt_x"/>
                                          </p:val>
                                        </p:tav>
                                        <p:tav tm="100000">
                                          <p:val>
                                            <p:strVal val="#ppt_x"/>
                                          </p:val>
                                        </p:tav>
                                      </p:tavLst>
                                    </p:anim>
                                    <p:anim calcmode="lin" valueType="num">
                                      <p:cBhvr additive="base">
                                        <p:cTn id="8" dur="500" fill="hold"/>
                                        <p:tgtEl>
                                          <p:spTgt spid="522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217"/>
                                        </p:tgtEl>
                                        <p:attrNameLst>
                                          <p:attrName>style.visibility</p:attrName>
                                        </p:attrNameLst>
                                      </p:cBhvr>
                                      <p:to>
                                        <p:strVal val="visible"/>
                                      </p:to>
                                    </p:set>
                                    <p:anim calcmode="lin" valueType="num">
                                      <p:cBhvr additive="base">
                                        <p:cTn id="13" dur="500" fill="hold"/>
                                        <p:tgtEl>
                                          <p:spTgt spid="5217"/>
                                        </p:tgtEl>
                                        <p:attrNameLst>
                                          <p:attrName>ppt_x</p:attrName>
                                        </p:attrNameLst>
                                      </p:cBhvr>
                                      <p:tavLst>
                                        <p:tav tm="0">
                                          <p:val>
                                            <p:strVal val="#ppt_x"/>
                                          </p:val>
                                        </p:tav>
                                        <p:tav tm="100000">
                                          <p:val>
                                            <p:strVal val="#ppt_x"/>
                                          </p:val>
                                        </p:tav>
                                      </p:tavLst>
                                    </p:anim>
                                    <p:anim calcmode="lin" valueType="num">
                                      <p:cBhvr additive="base">
                                        <p:cTn id="14" dur="500" fill="hold"/>
                                        <p:tgtEl>
                                          <p:spTgt spid="521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216"/>
                                        </p:tgtEl>
                                        <p:attrNameLst>
                                          <p:attrName>style.visibility</p:attrName>
                                        </p:attrNameLst>
                                      </p:cBhvr>
                                      <p:to>
                                        <p:strVal val="visible"/>
                                      </p:to>
                                    </p:set>
                                    <p:anim calcmode="lin" valueType="num">
                                      <p:cBhvr additive="base">
                                        <p:cTn id="19" dur="500" fill="hold"/>
                                        <p:tgtEl>
                                          <p:spTgt spid="5216"/>
                                        </p:tgtEl>
                                        <p:attrNameLst>
                                          <p:attrName>ppt_x</p:attrName>
                                        </p:attrNameLst>
                                      </p:cBhvr>
                                      <p:tavLst>
                                        <p:tav tm="0">
                                          <p:val>
                                            <p:strVal val="#ppt_x"/>
                                          </p:val>
                                        </p:tav>
                                        <p:tav tm="100000">
                                          <p:val>
                                            <p:strVal val="#ppt_x"/>
                                          </p:val>
                                        </p:tav>
                                      </p:tavLst>
                                    </p:anim>
                                    <p:anim calcmode="lin" valueType="num">
                                      <p:cBhvr additive="base">
                                        <p:cTn id="20" dur="500" fill="hold"/>
                                        <p:tgtEl>
                                          <p:spTgt spid="521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155"/>
                                        </p:tgtEl>
                                        <p:attrNameLst>
                                          <p:attrName>style.visibility</p:attrName>
                                        </p:attrNameLst>
                                      </p:cBhvr>
                                      <p:to>
                                        <p:strVal val="visible"/>
                                      </p:to>
                                    </p:set>
                                    <p:anim calcmode="lin" valueType="num">
                                      <p:cBhvr additive="base">
                                        <p:cTn id="25" dur="500" fill="hold"/>
                                        <p:tgtEl>
                                          <p:spTgt spid="5155"/>
                                        </p:tgtEl>
                                        <p:attrNameLst>
                                          <p:attrName>ppt_x</p:attrName>
                                        </p:attrNameLst>
                                      </p:cBhvr>
                                      <p:tavLst>
                                        <p:tav tm="0">
                                          <p:val>
                                            <p:strVal val="#ppt_x"/>
                                          </p:val>
                                        </p:tav>
                                        <p:tav tm="100000">
                                          <p:val>
                                            <p:strVal val="#ppt_x"/>
                                          </p:val>
                                        </p:tav>
                                      </p:tavLst>
                                    </p:anim>
                                    <p:anim calcmode="lin" valueType="num">
                                      <p:cBhvr additive="base">
                                        <p:cTn id="26" dur="500" fill="hold"/>
                                        <p:tgtEl>
                                          <p:spTgt spid="515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218"/>
                                        </p:tgtEl>
                                        <p:attrNameLst>
                                          <p:attrName>style.visibility</p:attrName>
                                        </p:attrNameLst>
                                      </p:cBhvr>
                                      <p:to>
                                        <p:strVal val="visible"/>
                                      </p:to>
                                    </p:set>
                                    <p:anim calcmode="lin" valueType="num">
                                      <p:cBhvr additive="base">
                                        <p:cTn id="31" dur="500" fill="hold"/>
                                        <p:tgtEl>
                                          <p:spTgt spid="5218"/>
                                        </p:tgtEl>
                                        <p:attrNameLst>
                                          <p:attrName>ppt_x</p:attrName>
                                        </p:attrNameLst>
                                      </p:cBhvr>
                                      <p:tavLst>
                                        <p:tav tm="0">
                                          <p:val>
                                            <p:strVal val="#ppt_x"/>
                                          </p:val>
                                        </p:tav>
                                        <p:tav tm="100000">
                                          <p:val>
                                            <p:strVal val="#ppt_x"/>
                                          </p:val>
                                        </p:tav>
                                      </p:tavLst>
                                    </p:anim>
                                    <p:anim calcmode="lin" valueType="num">
                                      <p:cBhvr additive="base">
                                        <p:cTn id="32" dur="500" fill="hold"/>
                                        <p:tgtEl>
                                          <p:spTgt spid="521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192"/>
                                        </p:tgtEl>
                                        <p:attrNameLst>
                                          <p:attrName>style.visibility</p:attrName>
                                        </p:attrNameLst>
                                      </p:cBhvr>
                                      <p:to>
                                        <p:strVal val="visible"/>
                                      </p:to>
                                    </p:set>
                                    <p:anim calcmode="lin" valueType="num">
                                      <p:cBhvr additive="base">
                                        <p:cTn id="37" dur="500" fill="hold"/>
                                        <p:tgtEl>
                                          <p:spTgt spid="5192"/>
                                        </p:tgtEl>
                                        <p:attrNameLst>
                                          <p:attrName>ppt_x</p:attrName>
                                        </p:attrNameLst>
                                      </p:cBhvr>
                                      <p:tavLst>
                                        <p:tav tm="0">
                                          <p:val>
                                            <p:strVal val="#ppt_x"/>
                                          </p:val>
                                        </p:tav>
                                        <p:tav tm="100000">
                                          <p:val>
                                            <p:strVal val="#ppt_x"/>
                                          </p:val>
                                        </p:tav>
                                      </p:tavLst>
                                    </p:anim>
                                    <p:anim calcmode="lin" valueType="num">
                                      <p:cBhvr additive="base">
                                        <p:cTn id="38" dur="500" fill="hold"/>
                                        <p:tgtEl>
                                          <p:spTgt spid="519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214"/>
                                        </p:tgtEl>
                                        <p:attrNameLst>
                                          <p:attrName>style.visibility</p:attrName>
                                        </p:attrNameLst>
                                      </p:cBhvr>
                                      <p:to>
                                        <p:strVal val="visible"/>
                                      </p:to>
                                    </p:set>
                                    <p:anim calcmode="lin" valueType="num">
                                      <p:cBhvr additive="base">
                                        <p:cTn id="43" dur="500" fill="hold"/>
                                        <p:tgtEl>
                                          <p:spTgt spid="5214"/>
                                        </p:tgtEl>
                                        <p:attrNameLst>
                                          <p:attrName>ppt_x</p:attrName>
                                        </p:attrNameLst>
                                      </p:cBhvr>
                                      <p:tavLst>
                                        <p:tav tm="0">
                                          <p:val>
                                            <p:strVal val="#ppt_x"/>
                                          </p:val>
                                        </p:tav>
                                        <p:tav tm="100000">
                                          <p:val>
                                            <p:strVal val="#ppt_x"/>
                                          </p:val>
                                        </p:tav>
                                      </p:tavLst>
                                    </p:anim>
                                    <p:anim calcmode="lin" valueType="num">
                                      <p:cBhvr additive="base">
                                        <p:cTn id="44" dur="500" fill="hold"/>
                                        <p:tgtEl>
                                          <p:spTgt spid="5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AC471310-1935-4599-9A17-3CB15D2441D8}"/>
              </a:ext>
            </a:extLst>
          </p:cNvPr>
          <p:cNvSpPr>
            <a:spLocks noGrp="1" noChangeArrowheads="1"/>
          </p:cNvSpPr>
          <p:nvPr>
            <p:ph type="body" idx="1"/>
          </p:nvPr>
        </p:nvSpPr>
        <p:spPr>
          <a:xfrm>
            <a:off x="457200" y="188913"/>
            <a:ext cx="8229600" cy="6669087"/>
          </a:xfrm>
        </p:spPr>
        <p:txBody>
          <a:bodyPr/>
          <a:lstStyle/>
          <a:p>
            <a:pPr marL="609600" indent="-609600">
              <a:buFontTx/>
              <a:buNone/>
            </a:pPr>
            <a:r>
              <a:rPr lang="en-US" altLang="zh-CN"/>
              <a:t> </a:t>
            </a:r>
            <a:r>
              <a:rPr lang="en-US" altLang="zh-CN" sz="2000" b="1"/>
              <a:t>(2)  </a:t>
            </a:r>
            <a:r>
              <a:rPr lang="zh-CN" altLang="en-US" sz="2000" b="1"/>
              <a:t>设有</a:t>
            </a:r>
            <a:r>
              <a:rPr lang="en-US" altLang="zh-CN" sz="2000" b="1"/>
              <a:t>N</a:t>
            </a:r>
            <a:r>
              <a:rPr lang="zh-CN" altLang="en-US" sz="2000" b="1"/>
              <a:t>个元素组成的序列</a:t>
            </a:r>
            <a:r>
              <a:rPr lang="en-US" altLang="zh-CN" sz="2000" b="1"/>
              <a:t>{ a</a:t>
            </a:r>
            <a:r>
              <a:rPr lang="en-US" altLang="zh-CN" sz="2000" b="1" baseline="-25000"/>
              <a:t>1</a:t>
            </a:r>
            <a:r>
              <a:rPr lang="en-US" altLang="zh-CN" sz="2000" b="1"/>
              <a:t>, a</a:t>
            </a:r>
            <a:r>
              <a:rPr lang="en-US" altLang="zh-CN" sz="2000" b="1" baseline="-25000"/>
              <a:t>2</a:t>
            </a:r>
            <a:r>
              <a:rPr lang="en-US" altLang="zh-CN" sz="2000" b="1"/>
              <a:t>, …., a</a:t>
            </a:r>
            <a:r>
              <a:rPr lang="en-US" altLang="zh-CN" sz="2000" b="1" baseline="-25000"/>
              <a:t>n</a:t>
            </a:r>
            <a:r>
              <a:rPr lang="en-US" altLang="zh-CN" sz="2000" b="1"/>
              <a:t> }, </a:t>
            </a:r>
            <a:r>
              <a:rPr lang="zh-CN" altLang="en-US" sz="2000" b="1"/>
              <a:t>序列中满足条件 </a:t>
            </a:r>
            <a:r>
              <a:rPr lang="en-US" altLang="zh-CN" sz="2000" b="1"/>
              <a:t>a</a:t>
            </a:r>
            <a:r>
              <a:rPr lang="en-US" altLang="zh-CN" sz="2000" b="1" baseline="-25000"/>
              <a:t>k</a:t>
            </a:r>
            <a:r>
              <a:rPr lang="en-US" altLang="zh-CN" sz="2000" b="1"/>
              <a:t> &lt; max{ a</a:t>
            </a:r>
            <a:r>
              <a:rPr lang="en-US" altLang="zh-CN" sz="2000" b="1" baseline="-25000"/>
              <a:t>t</a:t>
            </a:r>
            <a:r>
              <a:rPr lang="en-US" altLang="zh-CN" sz="2000" b="1"/>
              <a:t> } (1&lt;=t &lt; k )</a:t>
            </a:r>
            <a:r>
              <a:rPr lang="zh-CN" altLang="en-US" sz="2000" b="1"/>
              <a:t>的元素</a:t>
            </a:r>
            <a:r>
              <a:rPr lang="en-US" altLang="zh-CN" sz="2000" b="1"/>
              <a:t>a</a:t>
            </a:r>
            <a:r>
              <a:rPr lang="en-US" altLang="zh-CN" sz="2000" b="1" baseline="-25000"/>
              <a:t>k</a:t>
            </a:r>
            <a:r>
              <a:rPr lang="zh-CN" altLang="en-US" sz="2000" b="1"/>
              <a:t>称为“逆序元素”。 若在一个未排好序的序列中有一对元素 </a:t>
            </a:r>
            <a:r>
              <a:rPr lang="en-US" altLang="zh-CN" sz="2000" b="1"/>
              <a:t>a</a:t>
            </a:r>
            <a:r>
              <a:rPr lang="en-US" altLang="zh-CN" sz="2000" b="1" baseline="-25000"/>
              <a:t>i </a:t>
            </a:r>
            <a:r>
              <a:rPr lang="en-US" altLang="zh-CN" sz="2000" b="1"/>
              <a:t>&gt; a</a:t>
            </a:r>
            <a:r>
              <a:rPr lang="en-US" altLang="zh-CN" sz="2000" b="1" baseline="-25000"/>
              <a:t>j </a:t>
            </a:r>
            <a:r>
              <a:rPr lang="en-US" altLang="zh-CN" sz="2000" b="1"/>
              <a:t>(i &lt; j ), </a:t>
            </a:r>
            <a:r>
              <a:rPr lang="zh-CN" altLang="en-US" sz="2000" b="1"/>
              <a:t>试问当</a:t>
            </a:r>
            <a:r>
              <a:rPr lang="en-US" altLang="zh-CN" sz="2000" b="1"/>
              <a:t>ai </a:t>
            </a:r>
            <a:r>
              <a:rPr lang="zh-CN" altLang="en-US" sz="2000" b="1"/>
              <a:t>与</a:t>
            </a:r>
            <a:r>
              <a:rPr lang="en-US" altLang="zh-CN" sz="2000" b="1"/>
              <a:t>aj </a:t>
            </a:r>
            <a:r>
              <a:rPr lang="zh-CN" altLang="en-US" sz="2000" b="1"/>
              <a:t>交换位置后（即序列由</a:t>
            </a:r>
            <a:r>
              <a:rPr lang="en-US" altLang="zh-CN" sz="2000" b="1"/>
              <a:t>{ …., ai, …., aj, …} </a:t>
            </a:r>
            <a:r>
              <a:rPr lang="zh-CN" altLang="en-US" sz="2000" b="1"/>
              <a:t>变为 </a:t>
            </a:r>
            <a:r>
              <a:rPr lang="en-US" altLang="zh-CN" sz="2000" b="1"/>
              <a:t>{ …, aj, …., ai, … } </a:t>
            </a:r>
            <a:r>
              <a:rPr lang="zh-CN" altLang="en-US" sz="2000" b="1"/>
              <a:t>）</a:t>
            </a:r>
            <a:r>
              <a:rPr lang="en-US" altLang="zh-CN" sz="2000" b="1"/>
              <a:t>, </a:t>
            </a:r>
            <a:r>
              <a:rPr lang="zh-CN" altLang="en-US" sz="2000" b="1"/>
              <a:t>序列中逆序元素的个数会增加吗？举例说明你的结论。</a:t>
            </a:r>
          </a:p>
          <a:p>
            <a:pPr marL="609600" indent="-609600">
              <a:buFontTx/>
              <a:buNone/>
            </a:pPr>
            <a:r>
              <a:rPr lang="zh-CN" altLang="en-US" sz="2000" b="1"/>
              <a:t> 答：</a:t>
            </a:r>
          </a:p>
          <a:p>
            <a:pPr marL="609600" indent="-609600">
              <a:buFontTx/>
              <a:buNone/>
            </a:pPr>
            <a:endParaRPr lang="zh-CN" altLang="en-US" sz="2000" b="1"/>
          </a:p>
          <a:p>
            <a:pPr marL="609600" indent="-609600">
              <a:buFontTx/>
              <a:buNone/>
            </a:pPr>
            <a:endParaRPr lang="zh-CN" altLang="en-US" sz="2000" b="1"/>
          </a:p>
          <a:p>
            <a:pPr marL="609600" indent="-609600">
              <a:buFontTx/>
              <a:buNone/>
            </a:pPr>
            <a:endParaRPr lang="zh-CN" altLang="en-US" sz="2000" b="1"/>
          </a:p>
          <a:p>
            <a:pPr marL="609600" indent="-609600">
              <a:buFontTx/>
              <a:buNone/>
            </a:pPr>
            <a:r>
              <a:rPr lang="zh-CN" altLang="en-US"/>
              <a:t> </a:t>
            </a:r>
            <a:r>
              <a:rPr lang="en-US" altLang="zh-CN" sz="2000" b="1"/>
              <a:t>(3)  </a:t>
            </a:r>
            <a:r>
              <a:rPr lang="zh-CN" altLang="en-US" sz="2000" b="1"/>
              <a:t>设有向图</a:t>
            </a:r>
            <a:r>
              <a:rPr lang="en-US" altLang="zh-CN" sz="2000" b="1"/>
              <a:t>G</a:t>
            </a:r>
            <a:r>
              <a:rPr lang="zh-CN" altLang="en-US" sz="2000" b="1"/>
              <a:t>为</a:t>
            </a:r>
          </a:p>
          <a:p>
            <a:pPr marL="609600" indent="-609600">
              <a:buFontTx/>
              <a:buNone/>
            </a:pPr>
            <a:r>
              <a:rPr lang="zh-CN" altLang="en-US" sz="2000" b="1"/>
              <a:t>                </a:t>
            </a:r>
            <a:endParaRPr lang="zh-CN" altLang="en-US" sz="1600" b="1"/>
          </a:p>
          <a:p>
            <a:pPr marL="609600" indent="-609600">
              <a:buFontTx/>
              <a:buNone/>
            </a:pPr>
            <a:endParaRPr lang="zh-CN" altLang="en-US" sz="1600" b="1"/>
          </a:p>
          <a:p>
            <a:pPr marL="609600" indent="-609600">
              <a:buFontTx/>
              <a:buNone/>
            </a:pPr>
            <a:endParaRPr lang="zh-CN" altLang="en-US" sz="2000" b="1"/>
          </a:p>
          <a:p>
            <a:pPr marL="609600" indent="-609600">
              <a:buFontTx/>
              <a:buNone/>
            </a:pPr>
            <a:r>
              <a:rPr lang="zh-CN" altLang="en-US" sz="2000" b="1"/>
              <a:t>         </a:t>
            </a:r>
            <a:r>
              <a:rPr lang="en-US" altLang="zh-CN" sz="2000" b="1"/>
              <a:t>a.  </a:t>
            </a:r>
            <a:r>
              <a:rPr lang="zh-CN" altLang="en-US" sz="2000" b="1"/>
              <a:t>写出所有的拓扑序列 </a:t>
            </a:r>
            <a:r>
              <a:rPr lang="en-US" altLang="zh-CN" sz="2000" b="1"/>
              <a:t>.  </a:t>
            </a:r>
          </a:p>
          <a:p>
            <a:pPr marL="609600" indent="-609600">
              <a:buFontTx/>
              <a:buNone/>
            </a:pPr>
            <a:r>
              <a:rPr lang="en-US" altLang="zh-CN" sz="2000" b="1"/>
              <a:t>         b. </a:t>
            </a:r>
            <a:r>
              <a:rPr lang="zh-CN" altLang="en-US" sz="2000" b="1"/>
              <a:t>添加一条什么样的弧后，则该图仅有唯一的拓扑序列。</a:t>
            </a:r>
          </a:p>
          <a:p>
            <a:pPr marL="609600" indent="-609600">
              <a:buFontTx/>
              <a:buNone/>
            </a:pPr>
            <a:r>
              <a:rPr lang="zh-CN" altLang="en-US" sz="2000" b="1"/>
              <a:t>答</a:t>
            </a:r>
            <a:r>
              <a:rPr lang="en-US" altLang="zh-CN" sz="2000" b="1"/>
              <a:t>: </a:t>
            </a:r>
          </a:p>
        </p:txBody>
      </p:sp>
      <p:sp>
        <p:nvSpPr>
          <p:cNvPr id="6156" name="Text Box 12">
            <a:extLst>
              <a:ext uri="{FF2B5EF4-FFF2-40B4-BE49-F238E27FC236}">
                <a16:creationId xmlns:a16="http://schemas.microsoft.com/office/drawing/2014/main" id="{1BD3CC15-1387-40B8-B239-FD9A5E679E19}"/>
              </a:ext>
            </a:extLst>
          </p:cNvPr>
          <p:cNvSpPr txBox="1">
            <a:spLocks noChangeArrowheads="1"/>
          </p:cNvSpPr>
          <p:nvPr/>
        </p:nvSpPr>
        <p:spPr bwMode="auto">
          <a:xfrm>
            <a:off x="1042988" y="1989138"/>
            <a:ext cx="76327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会的。 例如：</a:t>
            </a:r>
            <a:r>
              <a:rPr lang="en-US" altLang="zh-CN" b="1"/>
              <a:t>1,3,4,5,6,2   </a:t>
            </a:r>
            <a:r>
              <a:rPr lang="zh-CN" altLang="en-US" b="1"/>
              <a:t>只有</a:t>
            </a:r>
            <a:r>
              <a:rPr lang="en-US" altLang="zh-CN" b="1"/>
              <a:t>2</a:t>
            </a:r>
            <a:r>
              <a:rPr lang="zh-CN" altLang="en-US" b="1"/>
              <a:t>是逆序元素，如果交换</a:t>
            </a:r>
            <a:r>
              <a:rPr lang="en-US" altLang="zh-CN" b="1"/>
              <a:t>4</a:t>
            </a:r>
            <a:r>
              <a:rPr lang="zh-CN" altLang="en-US" b="1"/>
              <a:t>和</a:t>
            </a:r>
            <a:r>
              <a:rPr lang="en-US" altLang="zh-CN" b="1"/>
              <a:t>2</a:t>
            </a:r>
            <a:r>
              <a:rPr lang="zh-CN" altLang="en-US" b="1"/>
              <a:t>得</a:t>
            </a:r>
          </a:p>
          <a:p>
            <a:r>
              <a:rPr lang="zh-CN" altLang="en-US" b="1"/>
              <a:t>                  </a:t>
            </a:r>
            <a:r>
              <a:rPr lang="en-US" altLang="zh-CN" b="1"/>
              <a:t>1</a:t>
            </a:r>
            <a:r>
              <a:rPr lang="zh-CN" altLang="en-US" b="1"/>
              <a:t>，</a:t>
            </a:r>
            <a:r>
              <a:rPr lang="en-US" altLang="zh-CN" b="1"/>
              <a:t>3</a:t>
            </a:r>
            <a:r>
              <a:rPr lang="zh-CN" altLang="en-US" b="1"/>
              <a:t>，</a:t>
            </a:r>
            <a:r>
              <a:rPr lang="en-US" altLang="zh-CN" b="1"/>
              <a:t>2</a:t>
            </a:r>
            <a:r>
              <a:rPr lang="zh-CN" altLang="en-US" b="1"/>
              <a:t>，</a:t>
            </a:r>
            <a:r>
              <a:rPr lang="en-US" altLang="zh-CN" b="1"/>
              <a:t>5</a:t>
            </a:r>
            <a:r>
              <a:rPr lang="zh-CN" altLang="en-US" b="1"/>
              <a:t>，</a:t>
            </a:r>
            <a:r>
              <a:rPr lang="en-US" altLang="zh-CN" b="1"/>
              <a:t>6</a:t>
            </a:r>
            <a:r>
              <a:rPr lang="zh-CN" altLang="en-US" b="1"/>
              <a:t>，</a:t>
            </a:r>
            <a:r>
              <a:rPr lang="en-US" altLang="zh-CN" b="1"/>
              <a:t>4</a:t>
            </a:r>
            <a:r>
              <a:rPr lang="zh-CN" altLang="en-US" b="1"/>
              <a:t>，显然</a:t>
            </a:r>
            <a:r>
              <a:rPr lang="en-US" altLang="zh-CN" b="1"/>
              <a:t>4</a:t>
            </a:r>
            <a:r>
              <a:rPr lang="zh-CN" altLang="en-US" b="1"/>
              <a:t>又成为逆序元素。其原因交换前</a:t>
            </a:r>
          </a:p>
          <a:p>
            <a:r>
              <a:rPr lang="zh-CN" altLang="en-US" b="1"/>
              <a:t>                  </a:t>
            </a:r>
            <a:r>
              <a:rPr lang="en-US" altLang="zh-CN" b="1"/>
              <a:t>4</a:t>
            </a:r>
            <a:r>
              <a:rPr lang="zh-CN" altLang="en-US" b="1"/>
              <a:t>不是逆序元素，交换后有可能成为逆序元素。</a:t>
            </a:r>
          </a:p>
        </p:txBody>
      </p:sp>
      <p:sp>
        <p:nvSpPr>
          <p:cNvPr id="6157" name="Text Box 13">
            <a:extLst>
              <a:ext uri="{FF2B5EF4-FFF2-40B4-BE49-F238E27FC236}">
                <a16:creationId xmlns:a16="http://schemas.microsoft.com/office/drawing/2014/main" id="{3BB3B747-7D25-4CF3-B0AA-D806AE82CFE1}"/>
              </a:ext>
            </a:extLst>
          </p:cNvPr>
          <p:cNvSpPr txBox="1">
            <a:spLocks noChangeArrowheads="1"/>
          </p:cNvSpPr>
          <p:nvPr/>
        </p:nvSpPr>
        <p:spPr bwMode="auto">
          <a:xfrm>
            <a:off x="1331913" y="5949950"/>
            <a:ext cx="4752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en-US" altLang="zh-CN" b="1"/>
              <a:t>a.  v1,v3,v2,v4   v1,v2,v3,v4  v2,v1,v3,v4   </a:t>
            </a:r>
          </a:p>
          <a:p>
            <a:r>
              <a:rPr lang="en-US" altLang="zh-CN" b="1"/>
              <a:t> b.  &lt;v3, v2&gt;</a:t>
            </a:r>
          </a:p>
        </p:txBody>
      </p:sp>
      <p:grpSp>
        <p:nvGrpSpPr>
          <p:cNvPr id="6171" name="Group 27">
            <a:extLst>
              <a:ext uri="{FF2B5EF4-FFF2-40B4-BE49-F238E27FC236}">
                <a16:creationId xmlns:a16="http://schemas.microsoft.com/office/drawing/2014/main" id="{03975138-97B3-4F0D-AED4-B9A805A89334}"/>
              </a:ext>
            </a:extLst>
          </p:cNvPr>
          <p:cNvGrpSpPr>
            <a:grpSpLocks/>
          </p:cNvGrpSpPr>
          <p:nvPr/>
        </p:nvGrpSpPr>
        <p:grpSpPr bwMode="auto">
          <a:xfrm>
            <a:off x="2484438" y="3644900"/>
            <a:ext cx="1582737" cy="1303338"/>
            <a:chOff x="1565" y="2296"/>
            <a:chExt cx="997" cy="821"/>
          </a:xfrm>
        </p:grpSpPr>
        <p:sp>
          <p:nvSpPr>
            <p:cNvPr id="6158" name="Oval 14">
              <a:extLst>
                <a:ext uri="{FF2B5EF4-FFF2-40B4-BE49-F238E27FC236}">
                  <a16:creationId xmlns:a16="http://schemas.microsoft.com/office/drawing/2014/main" id="{F311142E-D4AC-4264-B2A3-6F92173E7790}"/>
                </a:ext>
              </a:extLst>
            </p:cNvPr>
            <p:cNvSpPr>
              <a:spLocks noChangeArrowheads="1"/>
            </p:cNvSpPr>
            <p:nvPr/>
          </p:nvSpPr>
          <p:spPr bwMode="auto">
            <a:xfrm>
              <a:off x="1882" y="2296"/>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 name="Oval 15">
              <a:extLst>
                <a:ext uri="{FF2B5EF4-FFF2-40B4-BE49-F238E27FC236}">
                  <a16:creationId xmlns:a16="http://schemas.microsoft.com/office/drawing/2014/main" id="{44552380-A3BE-46BB-A112-04C98DE78655}"/>
                </a:ext>
              </a:extLst>
            </p:cNvPr>
            <p:cNvSpPr>
              <a:spLocks noChangeArrowheads="1"/>
            </p:cNvSpPr>
            <p:nvPr/>
          </p:nvSpPr>
          <p:spPr bwMode="auto">
            <a:xfrm>
              <a:off x="1610" y="2614"/>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0" name="Oval 16">
              <a:extLst>
                <a:ext uri="{FF2B5EF4-FFF2-40B4-BE49-F238E27FC236}">
                  <a16:creationId xmlns:a16="http://schemas.microsoft.com/office/drawing/2014/main" id="{6E07F452-9204-436D-80E2-9498EE3C1956}"/>
                </a:ext>
              </a:extLst>
            </p:cNvPr>
            <p:cNvSpPr>
              <a:spLocks noChangeArrowheads="1"/>
            </p:cNvSpPr>
            <p:nvPr/>
          </p:nvSpPr>
          <p:spPr bwMode="auto">
            <a:xfrm>
              <a:off x="1882" y="2886"/>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1" name="Oval 17">
              <a:extLst>
                <a:ext uri="{FF2B5EF4-FFF2-40B4-BE49-F238E27FC236}">
                  <a16:creationId xmlns:a16="http://schemas.microsoft.com/office/drawing/2014/main" id="{80D1936F-E855-4C01-B06D-5993C7EEA55C}"/>
                </a:ext>
              </a:extLst>
            </p:cNvPr>
            <p:cNvSpPr>
              <a:spLocks noChangeArrowheads="1"/>
            </p:cNvSpPr>
            <p:nvPr/>
          </p:nvSpPr>
          <p:spPr bwMode="auto">
            <a:xfrm>
              <a:off x="2154" y="2613"/>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2" name="Text Box 18">
              <a:extLst>
                <a:ext uri="{FF2B5EF4-FFF2-40B4-BE49-F238E27FC236}">
                  <a16:creationId xmlns:a16="http://schemas.microsoft.com/office/drawing/2014/main" id="{0DA932F6-EF7F-436B-9258-7EC09CFC478E}"/>
                </a:ext>
              </a:extLst>
            </p:cNvPr>
            <p:cNvSpPr txBox="1">
              <a:spLocks noChangeArrowheads="1"/>
            </p:cNvSpPr>
            <p:nvPr/>
          </p:nvSpPr>
          <p:spPr bwMode="auto">
            <a:xfrm>
              <a:off x="1837" y="2296"/>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v1</a:t>
              </a:r>
            </a:p>
          </p:txBody>
        </p:sp>
        <p:sp>
          <p:nvSpPr>
            <p:cNvPr id="6163" name="Text Box 19">
              <a:extLst>
                <a:ext uri="{FF2B5EF4-FFF2-40B4-BE49-F238E27FC236}">
                  <a16:creationId xmlns:a16="http://schemas.microsoft.com/office/drawing/2014/main" id="{281B5D07-B848-442D-94C7-E48A3D273938}"/>
                </a:ext>
              </a:extLst>
            </p:cNvPr>
            <p:cNvSpPr txBox="1">
              <a:spLocks noChangeArrowheads="1"/>
            </p:cNvSpPr>
            <p:nvPr/>
          </p:nvSpPr>
          <p:spPr bwMode="auto">
            <a:xfrm>
              <a:off x="1565" y="2614"/>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v3</a:t>
              </a:r>
            </a:p>
          </p:txBody>
        </p:sp>
        <p:sp>
          <p:nvSpPr>
            <p:cNvPr id="6165" name="Text Box 21">
              <a:extLst>
                <a:ext uri="{FF2B5EF4-FFF2-40B4-BE49-F238E27FC236}">
                  <a16:creationId xmlns:a16="http://schemas.microsoft.com/office/drawing/2014/main" id="{8454A1BE-C9BB-468A-8C4E-FFC4A8D70DF3}"/>
                </a:ext>
              </a:extLst>
            </p:cNvPr>
            <p:cNvSpPr txBox="1">
              <a:spLocks noChangeArrowheads="1"/>
            </p:cNvSpPr>
            <p:nvPr/>
          </p:nvSpPr>
          <p:spPr bwMode="auto">
            <a:xfrm>
              <a:off x="1791" y="2886"/>
              <a:ext cx="4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v4</a:t>
              </a:r>
            </a:p>
          </p:txBody>
        </p:sp>
        <p:sp>
          <p:nvSpPr>
            <p:cNvPr id="6166" name="Line 22">
              <a:extLst>
                <a:ext uri="{FF2B5EF4-FFF2-40B4-BE49-F238E27FC236}">
                  <a16:creationId xmlns:a16="http://schemas.microsoft.com/office/drawing/2014/main" id="{1BFD8A26-6494-4C9A-9B09-F78755DE63AC}"/>
                </a:ext>
              </a:extLst>
            </p:cNvPr>
            <p:cNvSpPr>
              <a:spLocks noChangeShapeType="1"/>
            </p:cNvSpPr>
            <p:nvPr/>
          </p:nvSpPr>
          <p:spPr bwMode="auto">
            <a:xfrm flipH="1">
              <a:off x="1746" y="2478"/>
              <a:ext cx="181"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7" name="Line 23">
              <a:extLst>
                <a:ext uri="{FF2B5EF4-FFF2-40B4-BE49-F238E27FC236}">
                  <a16:creationId xmlns:a16="http://schemas.microsoft.com/office/drawing/2014/main" id="{A9BF69B8-C0A1-4333-8A55-7329EAF094CE}"/>
                </a:ext>
              </a:extLst>
            </p:cNvPr>
            <p:cNvSpPr>
              <a:spLocks noChangeShapeType="1"/>
            </p:cNvSpPr>
            <p:nvPr/>
          </p:nvSpPr>
          <p:spPr bwMode="auto">
            <a:xfrm>
              <a:off x="1791" y="2840"/>
              <a:ext cx="91"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9" name="Text Box 25">
              <a:extLst>
                <a:ext uri="{FF2B5EF4-FFF2-40B4-BE49-F238E27FC236}">
                  <a16:creationId xmlns:a16="http://schemas.microsoft.com/office/drawing/2014/main" id="{D2D2B4F3-054A-4845-B909-74F879C94490}"/>
                </a:ext>
              </a:extLst>
            </p:cNvPr>
            <p:cNvSpPr txBox="1">
              <a:spLocks noChangeArrowheads="1"/>
            </p:cNvSpPr>
            <p:nvPr/>
          </p:nvSpPr>
          <p:spPr bwMode="auto">
            <a:xfrm>
              <a:off x="2064" y="2614"/>
              <a:ext cx="4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v2</a:t>
              </a:r>
            </a:p>
          </p:txBody>
        </p:sp>
        <p:sp>
          <p:nvSpPr>
            <p:cNvPr id="6170" name="Line 26">
              <a:extLst>
                <a:ext uri="{FF2B5EF4-FFF2-40B4-BE49-F238E27FC236}">
                  <a16:creationId xmlns:a16="http://schemas.microsoft.com/office/drawing/2014/main" id="{A44D3D69-1565-4E1D-9A15-06E054974E80}"/>
                </a:ext>
              </a:extLst>
            </p:cNvPr>
            <p:cNvSpPr>
              <a:spLocks noChangeShapeType="1"/>
            </p:cNvSpPr>
            <p:nvPr/>
          </p:nvSpPr>
          <p:spPr bwMode="auto">
            <a:xfrm flipH="1">
              <a:off x="2064" y="2795"/>
              <a:ext cx="136"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156"/>
                                        </p:tgtEl>
                                        <p:attrNameLst>
                                          <p:attrName>style.visibility</p:attrName>
                                        </p:attrNameLst>
                                      </p:cBhvr>
                                      <p:to>
                                        <p:strVal val="visible"/>
                                      </p:to>
                                    </p:set>
                                    <p:anim calcmode="lin" valueType="num">
                                      <p:cBhvr additive="base">
                                        <p:cTn id="17" dur="500" fill="hold"/>
                                        <p:tgtEl>
                                          <p:spTgt spid="6156"/>
                                        </p:tgtEl>
                                        <p:attrNameLst>
                                          <p:attrName>ppt_x</p:attrName>
                                        </p:attrNameLst>
                                      </p:cBhvr>
                                      <p:tavLst>
                                        <p:tav tm="0">
                                          <p:val>
                                            <p:strVal val="#ppt_x"/>
                                          </p:val>
                                        </p:tav>
                                        <p:tav tm="100000">
                                          <p:val>
                                            <p:strVal val="#ppt_x"/>
                                          </p:val>
                                        </p:tav>
                                      </p:tavLst>
                                    </p:anim>
                                    <p:anim calcmode="lin" valueType="num">
                                      <p:cBhvr additive="base">
                                        <p:cTn id="18" dur="500" fill="hold"/>
                                        <p:tgtEl>
                                          <p:spTgt spid="615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147">
                                            <p:txEl>
                                              <p:pRg st="5" end="5"/>
                                            </p:txEl>
                                          </p:spTgt>
                                        </p:tgtEl>
                                        <p:attrNameLst>
                                          <p:attrName>style.visibility</p:attrName>
                                        </p:attrNameLst>
                                      </p:cBhvr>
                                      <p:to>
                                        <p:strVal val="visible"/>
                                      </p:to>
                                    </p:set>
                                    <p:animEffect transition="in" filter="blinds(horizontal)">
                                      <p:cBhvr>
                                        <p:cTn id="23" dur="500"/>
                                        <p:tgtEl>
                                          <p:spTgt spid="6147">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6171"/>
                                        </p:tgtEl>
                                        <p:attrNameLst>
                                          <p:attrName>style.visibility</p:attrName>
                                        </p:attrNameLst>
                                      </p:cBhvr>
                                      <p:to>
                                        <p:strVal val="visible"/>
                                      </p:to>
                                    </p:set>
                                    <p:anim calcmode="lin" valueType="num">
                                      <p:cBhvr additive="base">
                                        <p:cTn id="28" dur="500" fill="hold"/>
                                        <p:tgtEl>
                                          <p:spTgt spid="6171"/>
                                        </p:tgtEl>
                                        <p:attrNameLst>
                                          <p:attrName>ppt_x</p:attrName>
                                        </p:attrNameLst>
                                      </p:cBhvr>
                                      <p:tavLst>
                                        <p:tav tm="0">
                                          <p:val>
                                            <p:strVal val="#ppt_x"/>
                                          </p:val>
                                        </p:tav>
                                        <p:tav tm="100000">
                                          <p:val>
                                            <p:strVal val="#ppt_x"/>
                                          </p:val>
                                        </p:tav>
                                      </p:tavLst>
                                    </p:anim>
                                    <p:anim calcmode="lin" valueType="num">
                                      <p:cBhvr additive="base">
                                        <p:cTn id="29" dur="500" fill="hold"/>
                                        <p:tgtEl>
                                          <p:spTgt spid="6171"/>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6147">
                                            <p:txEl>
                                              <p:pRg st="6" end="6"/>
                                            </p:txEl>
                                          </p:spTgt>
                                        </p:tgtEl>
                                        <p:attrNameLst>
                                          <p:attrName>style.visibility</p:attrName>
                                        </p:attrNameLst>
                                      </p:cBhvr>
                                      <p:to>
                                        <p:strVal val="visible"/>
                                      </p:to>
                                    </p:set>
                                    <p:animEffect transition="in" filter="blinds(horizontal)">
                                      <p:cBhvr>
                                        <p:cTn id="34" dur="500"/>
                                        <p:tgtEl>
                                          <p:spTgt spid="6147">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147">
                                            <p:txEl>
                                              <p:pRg st="9" end="9"/>
                                            </p:txEl>
                                          </p:spTgt>
                                        </p:tgtEl>
                                        <p:attrNameLst>
                                          <p:attrName>style.visibility</p:attrName>
                                        </p:attrNameLst>
                                      </p:cBhvr>
                                      <p:to>
                                        <p:strVal val="visible"/>
                                      </p:to>
                                    </p:set>
                                    <p:animEffect transition="in" filter="blinds(horizontal)">
                                      <p:cBhvr>
                                        <p:cTn id="39" dur="500"/>
                                        <p:tgtEl>
                                          <p:spTgt spid="6147">
                                            <p:txEl>
                                              <p:pRg st="9" end="9"/>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6147">
                                            <p:txEl>
                                              <p:pRg st="10" end="10"/>
                                            </p:txEl>
                                          </p:spTgt>
                                        </p:tgtEl>
                                        <p:attrNameLst>
                                          <p:attrName>style.visibility</p:attrName>
                                        </p:attrNameLst>
                                      </p:cBhvr>
                                      <p:to>
                                        <p:strVal val="visible"/>
                                      </p:to>
                                    </p:set>
                                    <p:animEffect transition="in" filter="blinds(horizontal)">
                                      <p:cBhvr>
                                        <p:cTn id="44" dur="500"/>
                                        <p:tgtEl>
                                          <p:spTgt spid="6147">
                                            <p:txEl>
                                              <p:pRg st="10" end="1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6147">
                                            <p:txEl>
                                              <p:pRg st="11" end="11"/>
                                            </p:txEl>
                                          </p:spTgt>
                                        </p:tgtEl>
                                        <p:attrNameLst>
                                          <p:attrName>style.visibility</p:attrName>
                                        </p:attrNameLst>
                                      </p:cBhvr>
                                      <p:to>
                                        <p:strVal val="visible"/>
                                      </p:to>
                                    </p:set>
                                    <p:animEffect transition="in" filter="blinds(horizontal)">
                                      <p:cBhvr>
                                        <p:cTn id="49" dur="500"/>
                                        <p:tgtEl>
                                          <p:spTgt spid="6147">
                                            <p:txEl>
                                              <p:pRg st="11" end="11"/>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6157"/>
                                        </p:tgtEl>
                                        <p:attrNameLst>
                                          <p:attrName>style.visibility</p:attrName>
                                        </p:attrNameLst>
                                      </p:cBhvr>
                                      <p:to>
                                        <p:strVal val="visible"/>
                                      </p:to>
                                    </p:set>
                                    <p:anim calcmode="lin" valueType="num">
                                      <p:cBhvr additive="base">
                                        <p:cTn id="54" dur="500" fill="hold"/>
                                        <p:tgtEl>
                                          <p:spTgt spid="6157"/>
                                        </p:tgtEl>
                                        <p:attrNameLst>
                                          <p:attrName>ppt_x</p:attrName>
                                        </p:attrNameLst>
                                      </p:cBhvr>
                                      <p:tavLst>
                                        <p:tav tm="0">
                                          <p:val>
                                            <p:strVal val="#ppt_x"/>
                                          </p:val>
                                        </p:tav>
                                        <p:tav tm="100000">
                                          <p:val>
                                            <p:strVal val="#ppt_x"/>
                                          </p:val>
                                        </p:tav>
                                      </p:tavLst>
                                    </p:anim>
                                    <p:anim calcmode="lin" valueType="num">
                                      <p:cBhvr additive="base">
                                        <p:cTn id="55" dur="500" fill="hold"/>
                                        <p:tgtEl>
                                          <p:spTgt spid="61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6156" grpId="0"/>
      <p:bldP spid="61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3D4ECA23-D3CC-4075-B5FF-273BDA6F777C}"/>
              </a:ext>
            </a:extLst>
          </p:cNvPr>
          <p:cNvSpPr>
            <a:spLocks noGrp="1" noChangeArrowheads="1"/>
          </p:cNvSpPr>
          <p:nvPr>
            <p:ph type="body" idx="1"/>
          </p:nvPr>
        </p:nvSpPr>
        <p:spPr>
          <a:xfrm>
            <a:off x="179388" y="333375"/>
            <a:ext cx="8785225" cy="6408738"/>
          </a:xfrm>
        </p:spPr>
        <p:txBody>
          <a:bodyPr/>
          <a:lstStyle/>
          <a:p>
            <a:pPr>
              <a:buFontTx/>
              <a:buNone/>
            </a:pPr>
            <a:r>
              <a:rPr lang="en-US" altLang="zh-CN"/>
              <a:t> </a:t>
            </a:r>
            <a:r>
              <a:rPr lang="en-US" altLang="zh-CN" sz="2400" b="1"/>
              <a:t>(4)</a:t>
            </a:r>
            <a:r>
              <a:rPr lang="en-US" altLang="zh-CN" b="1"/>
              <a:t> </a:t>
            </a:r>
            <a:r>
              <a:rPr lang="zh-CN" altLang="en-US" sz="2400" b="1"/>
              <a:t>对下列有向图</a:t>
            </a:r>
            <a:r>
              <a:rPr lang="en-US" altLang="zh-CN" sz="2400" b="1"/>
              <a:t>G</a:t>
            </a:r>
            <a:r>
              <a:rPr lang="zh-CN" altLang="en-US" sz="2400" b="1"/>
              <a:t>：</a:t>
            </a:r>
          </a:p>
          <a:p>
            <a:pPr>
              <a:buFontTx/>
              <a:buNone/>
            </a:pPr>
            <a:endParaRPr lang="zh-CN" altLang="en-US" sz="2400" b="1"/>
          </a:p>
          <a:p>
            <a:pPr>
              <a:buFontTx/>
              <a:buNone/>
            </a:pPr>
            <a:endParaRPr lang="zh-CN" altLang="en-US" sz="2400" b="1"/>
          </a:p>
          <a:p>
            <a:pPr>
              <a:buFontTx/>
              <a:buNone/>
            </a:pPr>
            <a:r>
              <a:rPr lang="zh-CN" altLang="en-US" sz="2400" b="1"/>
              <a:t>   </a:t>
            </a:r>
          </a:p>
          <a:p>
            <a:pPr>
              <a:buFontTx/>
              <a:buNone/>
            </a:pPr>
            <a:endParaRPr lang="zh-CN" altLang="en-US" sz="2400" b="1"/>
          </a:p>
          <a:p>
            <a:pPr>
              <a:buFontTx/>
              <a:buNone/>
            </a:pPr>
            <a:r>
              <a:rPr lang="zh-CN" altLang="en-US" sz="2400" b="1"/>
              <a:t>    </a:t>
            </a:r>
          </a:p>
          <a:p>
            <a:pPr>
              <a:buFontTx/>
              <a:buNone/>
            </a:pPr>
            <a:endParaRPr lang="zh-CN" altLang="en-US" sz="2400" b="1"/>
          </a:p>
          <a:p>
            <a:pPr>
              <a:buFontTx/>
              <a:buNone/>
            </a:pPr>
            <a:r>
              <a:rPr lang="zh-CN" altLang="en-US" sz="2400" b="1"/>
              <a:t>    用</a:t>
            </a:r>
            <a:r>
              <a:rPr lang="en-US" altLang="zh-CN" sz="2400" b="1"/>
              <a:t>Dijkstra</a:t>
            </a:r>
            <a:r>
              <a:rPr lang="zh-CN" altLang="en-US" sz="2400" b="1"/>
              <a:t>算法求最短路径，按最短路径长度递增顺序，列出图中自结点    到所有其它结点的各条最短路径与其路径长</a:t>
            </a:r>
          </a:p>
          <a:p>
            <a:pPr>
              <a:buFontTx/>
              <a:buNone/>
            </a:pPr>
            <a:r>
              <a:rPr lang="zh-CN" altLang="en-US" sz="2400" b="1"/>
              <a:t>答</a:t>
            </a:r>
            <a:r>
              <a:rPr lang="en-US" altLang="zh-CN" sz="2400" b="1"/>
              <a:t>:</a:t>
            </a:r>
          </a:p>
        </p:txBody>
      </p:sp>
      <p:sp>
        <p:nvSpPr>
          <p:cNvPr id="7173" name="Text Box 5">
            <a:extLst>
              <a:ext uri="{FF2B5EF4-FFF2-40B4-BE49-F238E27FC236}">
                <a16:creationId xmlns:a16="http://schemas.microsoft.com/office/drawing/2014/main" id="{4E01376A-55C2-4AAA-832A-D892A7CF3AD1}"/>
              </a:ext>
            </a:extLst>
          </p:cNvPr>
          <p:cNvSpPr txBox="1">
            <a:spLocks noChangeArrowheads="1"/>
          </p:cNvSpPr>
          <p:nvPr/>
        </p:nvSpPr>
        <p:spPr bwMode="auto">
          <a:xfrm>
            <a:off x="1042988" y="4772025"/>
            <a:ext cx="63373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en-US" altLang="zh-CN" b="1"/>
              <a:t>1         3        15</a:t>
            </a:r>
          </a:p>
          <a:p>
            <a:r>
              <a:rPr lang="en-US" altLang="zh-CN" b="1"/>
              <a:t>           1    3   2        19</a:t>
            </a:r>
          </a:p>
          <a:p>
            <a:r>
              <a:rPr lang="en-US" altLang="zh-CN" b="1"/>
              <a:t>           1    3   6        25</a:t>
            </a:r>
          </a:p>
          <a:p>
            <a:r>
              <a:rPr lang="en-US" altLang="zh-CN" b="1"/>
              <a:t>           1  3  6  4        29</a:t>
            </a:r>
          </a:p>
          <a:p>
            <a:r>
              <a:rPr lang="en-US" altLang="zh-CN" b="1"/>
              <a:t>           1  3  2  5        29</a:t>
            </a:r>
          </a:p>
        </p:txBody>
      </p:sp>
      <p:sp>
        <p:nvSpPr>
          <p:cNvPr id="7175" name="Rectangle 7">
            <a:extLst>
              <a:ext uri="{FF2B5EF4-FFF2-40B4-BE49-F238E27FC236}">
                <a16:creationId xmlns:a16="http://schemas.microsoft.com/office/drawing/2014/main" id="{0536AAD7-D617-4031-8CDA-6BF8FAD9738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77" name="Oval 9">
            <a:extLst>
              <a:ext uri="{FF2B5EF4-FFF2-40B4-BE49-F238E27FC236}">
                <a16:creationId xmlns:a16="http://schemas.microsoft.com/office/drawing/2014/main" id="{7759C5D0-8257-4485-A165-BCAA0703E765}"/>
              </a:ext>
            </a:extLst>
          </p:cNvPr>
          <p:cNvSpPr>
            <a:spLocks noChangeArrowheads="1"/>
          </p:cNvSpPr>
          <p:nvPr/>
        </p:nvSpPr>
        <p:spPr bwMode="auto">
          <a:xfrm>
            <a:off x="2195513" y="3932238"/>
            <a:ext cx="288925" cy="36036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8" name="Text Box 10">
            <a:extLst>
              <a:ext uri="{FF2B5EF4-FFF2-40B4-BE49-F238E27FC236}">
                <a16:creationId xmlns:a16="http://schemas.microsoft.com/office/drawing/2014/main" id="{7E8C2CF4-7EF3-47B5-847A-9B45EA2A6842}"/>
              </a:ext>
            </a:extLst>
          </p:cNvPr>
          <p:cNvSpPr txBox="1">
            <a:spLocks noChangeArrowheads="1"/>
          </p:cNvSpPr>
          <p:nvPr/>
        </p:nvSpPr>
        <p:spPr bwMode="auto">
          <a:xfrm>
            <a:off x="2195513" y="3933825"/>
            <a:ext cx="288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1</a:t>
            </a:r>
          </a:p>
        </p:txBody>
      </p:sp>
      <p:grpSp>
        <p:nvGrpSpPr>
          <p:cNvPr id="7212" name="Group 44">
            <a:extLst>
              <a:ext uri="{FF2B5EF4-FFF2-40B4-BE49-F238E27FC236}">
                <a16:creationId xmlns:a16="http://schemas.microsoft.com/office/drawing/2014/main" id="{1966E4C8-3438-4E85-A5FA-77B693F2D691}"/>
              </a:ext>
            </a:extLst>
          </p:cNvPr>
          <p:cNvGrpSpPr>
            <a:grpSpLocks/>
          </p:cNvGrpSpPr>
          <p:nvPr/>
        </p:nvGrpSpPr>
        <p:grpSpPr bwMode="auto">
          <a:xfrm>
            <a:off x="1547813" y="981075"/>
            <a:ext cx="3311525" cy="2063750"/>
            <a:chOff x="975" y="618"/>
            <a:chExt cx="2086" cy="1300"/>
          </a:xfrm>
        </p:grpSpPr>
        <p:sp>
          <p:nvSpPr>
            <p:cNvPr id="7179" name="Oval 11">
              <a:extLst>
                <a:ext uri="{FF2B5EF4-FFF2-40B4-BE49-F238E27FC236}">
                  <a16:creationId xmlns:a16="http://schemas.microsoft.com/office/drawing/2014/main" id="{25135326-0269-4533-ACC9-B6ECC4F490A1}"/>
                </a:ext>
              </a:extLst>
            </p:cNvPr>
            <p:cNvSpPr>
              <a:spLocks noChangeArrowheads="1"/>
            </p:cNvSpPr>
            <p:nvPr/>
          </p:nvSpPr>
          <p:spPr bwMode="auto">
            <a:xfrm>
              <a:off x="1111" y="663"/>
              <a:ext cx="272"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0" name="Oval 12">
              <a:extLst>
                <a:ext uri="{FF2B5EF4-FFF2-40B4-BE49-F238E27FC236}">
                  <a16:creationId xmlns:a16="http://schemas.microsoft.com/office/drawing/2014/main" id="{109F3446-AE5D-4463-AE22-541085974C88}"/>
                </a:ext>
              </a:extLst>
            </p:cNvPr>
            <p:cNvSpPr>
              <a:spLocks noChangeArrowheads="1"/>
            </p:cNvSpPr>
            <p:nvPr/>
          </p:nvSpPr>
          <p:spPr bwMode="auto">
            <a:xfrm>
              <a:off x="1928" y="663"/>
              <a:ext cx="272"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1" name="Oval 13">
              <a:extLst>
                <a:ext uri="{FF2B5EF4-FFF2-40B4-BE49-F238E27FC236}">
                  <a16:creationId xmlns:a16="http://schemas.microsoft.com/office/drawing/2014/main" id="{D410B5AE-CFD8-422B-8E88-0E86C2618072}"/>
                </a:ext>
              </a:extLst>
            </p:cNvPr>
            <p:cNvSpPr>
              <a:spLocks noChangeArrowheads="1"/>
            </p:cNvSpPr>
            <p:nvPr/>
          </p:nvSpPr>
          <p:spPr bwMode="auto">
            <a:xfrm>
              <a:off x="1519" y="1117"/>
              <a:ext cx="272"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2" name="Oval 14">
              <a:extLst>
                <a:ext uri="{FF2B5EF4-FFF2-40B4-BE49-F238E27FC236}">
                  <a16:creationId xmlns:a16="http://schemas.microsoft.com/office/drawing/2014/main" id="{CF0326FD-9CD0-46BE-9430-8096882DAFB6}"/>
                </a:ext>
              </a:extLst>
            </p:cNvPr>
            <p:cNvSpPr>
              <a:spLocks noChangeArrowheads="1"/>
            </p:cNvSpPr>
            <p:nvPr/>
          </p:nvSpPr>
          <p:spPr bwMode="auto">
            <a:xfrm>
              <a:off x="1066" y="1570"/>
              <a:ext cx="272"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3" name="Oval 15">
              <a:extLst>
                <a:ext uri="{FF2B5EF4-FFF2-40B4-BE49-F238E27FC236}">
                  <a16:creationId xmlns:a16="http://schemas.microsoft.com/office/drawing/2014/main" id="{92DBBC7D-B50D-4AE2-BC65-5B5EE5AA378B}"/>
                </a:ext>
              </a:extLst>
            </p:cNvPr>
            <p:cNvSpPr>
              <a:spLocks noChangeArrowheads="1"/>
            </p:cNvSpPr>
            <p:nvPr/>
          </p:nvSpPr>
          <p:spPr bwMode="auto">
            <a:xfrm>
              <a:off x="1928" y="1570"/>
              <a:ext cx="272"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4" name="Oval 16">
              <a:extLst>
                <a:ext uri="{FF2B5EF4-FFF2-40B4-BE49-F238E27FC236}">
                  <a16:creationId xmlns:a16="http://schemas.microsoft.com/office/drawing/2014/main" id="{A1534BC0-E773-440C-9B5F-06D3F7B93C2E}"/>
                </a:ext>
              </a:extLst>
            </p:cNvPr>
            <p:cNvSpPr>
              <a:spLocks noChangeArrowheads="1"/>
            </p:cNvSpPr>
            <p:nvPr/>
          </p:nvSpPr>
          <p:spPr bwMode="auto">
            <a:xfrm>
              <a:off x="2517" y="1117"/>
              <a:ext cx="272"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5" name="Text Box 17">
              <a:extLst>
                <a:ext uri="{FF2B5EF4-FFF2-40B4-BE49-F238E27FC236}">
                  <a16:creationId xmlns:a16="http://schemas.microsoft.com/office/drawing/2014/main" id="{789838F2-D813-49DA-B9AC-F9D761708FC1}"/>
                </a:ext>
              </a:extLst>
            </p:cNvPr>
            <p:cNvSpPr txBox="1">
              <a:spLocks noChangeArrowheads="1"/>
            </p:cNvSpPr>
            <p:nvPr/>
          </p:nvSpPr>
          <p:spPr bwMode="auto">
            <a:xfrm>
              <a:off x="1111" y="663"/>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5</a:t>
              </a:r>
            </a:p>
          </p:txBody>
        </p:sp>
        <p:sp>
          <p:nvSpPr>
            <p:cNvPr id="7186" name="Text Box 18">
              <a:extLst>
                <a:ext uri="{FF2B5EF4-FFF2-40B4-BE49-F238E27FC236}">
                  <a16:creationId xmlns:a16="http://schemas.microsoft.com/office/drawing/2014/main" id="{6FB9979A-DBCF-487E-ABE7-866F5FFF6CF4}"/>
                </a:ext>
              </a:extLst>
            </p:cNvPr>
            <p:cNvSpPr txBox="1">
              <a:spLocks noChangeArrowheads="1"/>
            </p:cNvSpPr>
            <p:nvPr/>
          </p:nvSpPr>
          <p:spPr bwMode="auto">
            <a:xfrm>
              <a:off x="1927" y="663"/>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2</a:t>
              </a:r>
            </a:p>
          </p:txBody>
        </p:sp>
        <p:sp>
          <p:nvSpPr>
            <p:cNvPr id="7187" name="Text Box 19">
              <a:extLst>
                <a:ext uri="{FF2B5EF4-FFF2-40B4-BE49-F238E27FC236}">
                  <a16:creationId xmlns:a16="http://schemas.microsoft.com/office/drawing/2014/main" id="{8DC148BB-6C7B-4085-AA5F-C194D9232192}"/>
                </a:ext>
              </a:extLst>
            </p:cNvPr>
            <p:cNvSpPr txBox="1">
              <a:spLocks noChangeArrowheads="1"/>
            </p:cNvSpPr>
            <p:nvPr/>
          </p:nvSpPr>
          <p:spPr bwMode="auto">
            <a:xfrm>
              <a:off x="1474" y="1117"/>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4</a:t>
              </a:r>
            </a:p>
          </p:txBody>
        </p:sp>
        <p:sp>
          <p:nvSpPr>
            <p:cNvPr id="7188" name="Text Box 20">
              <a:extLst>
                <a:ext uri="{FF2B5EF4-FFF2-40B4-BE49-F238E27FC236}">
                  <a16:creationId xmlns:a16="http://schemas.microsoft.com/office/drawing/2014/main" id="{2832B70F-08E0-4CAA-B31D-68AA87509B0B}"/>
                </a:ext>
              </a:extLst>
            </p:cNvPr>
            <p:cNvSpPr txBox="1">
              <a:spLocks noChangeArrowheads="1"/>
            </p:cNvSpPr>
            <p:nvPr/>
          </p:nvSpPr>
          <p:spPr bwMode="auto">
            <a:xfrm>
              <a:off x="2562" y="1162"/>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1</a:t>
              </a:r>
            </a:p>
          </p:txBody>
        </p:sp>
        <p:sp>
          <p:nvSpPr>
            <p:cNvPr id="7189" name="Text Box 21">
              <a:extLst>
                <a:ext uri="{FF2B5EF4-FFF2-40B4-BE49-F238E27FC236}">
                  <a16:creationId xmlns:a16="http://schemas.microsoft.com/office/drawing/2014/main" id="{ECFD4AF2-B8D5-45A3-8E9E-B4361E801E31}"/>
                </a:ext>
              </a:extLst>
            </p:cNvPr>
            <p:cNvSpPr txBox="1">
              <a:spLocks noChangeArrowheads="1"/>
            </p:cNvSpPr>
            <p:nvPr/>
          </p:nvSpPr>
          <p:spPr bwMode="auto">
            <a:xfrm>
              <a:off x="975" y="1570"/>
              <a:ext cx="4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6</a:t>
              </a:r>
            </a:p>
          </p:txBody>
        </p:sp>
        <p:sp>
          <p:nvSpPr>
            <p:cNvPr id="7190" name="Text Box 22">
              <a:extLst>
                <a:ext uri="{FF2B5EF4-FFF2-40B4-BE49-F238E27FC236}">
                  <a16:creationId xmlns:a16="http://schemas.microsoft.com/office/drawing/2014/main" id="{BEEC79B9-947C-4C59-AF46-2A2A94A801E0}"/>
                </a:ext>
              </a:extLst>
            </p:cNvPr>
            <p:cNvSpPr txBox="1">
              <a:spLocks noChangeArrowheads="1"/>
            </p:cNvSpPr>
            <p:nvPr/>
          </p:nvSpPr>
          <p:spPr bwMode="auto">
            <a:xfrm>
              <a:off x="1882" y="1570"/>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3</a:t>
              </a:r>
            </a:p>
          </p:txBody>
        </p:sp>
        <p:sp>
          <p:nvSpPr>
            <p:cNvPr id="7191" name="Line 23">
              <a:extLst>
                <a:ext uri="{FF2B5EF4-FFF2-40B4-BE49-F238E27FC236}">
                  <a16:creationId xmlns:a16="http://schemas.microsoft.com/office/drawing/2014/main" id="{C8B5855A-C13F-4B95-B810-99D7C79B9E58}"/>
                </a:ext>
              </a:extLst>
            </p:cNvPr>
            <p:cNvSpPr>
              <a:spLocks noChangeShapeType="1"/>
            </p:cNvSpPr>
            <p:nvPr/>
          </p:nvSpPr>
          <p:spPr bwMode="auto">
            <a:xfrm flipH="1">
              <a:off x="1383" y="799"/>
              <a:ext cx="5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2" name="Line 24">
              <a:extLst>
                <a:ext uri="{FF2B5EF4-FFF2-40B4-BE49-F238E27FC236}">
                  <a16:creationId xmlns:a16="http://schemas.microsoft.com/office/drawing/2014/main" id="{BBE0533F-81DC-45B2-971F-38F935538E75}"/>
                </a:ext>
              </a:extLst>
            </p:cNvPr>
            <p:cNvSpPr>
              <a:spLocks noChangeShapeType="1"/>
            </p:cNvSpPr>
            <p:nvPr/>
          </p:nvSpPr>
          <p:spPr bwMode="auto">
            <a:xfrm flipV="1">
              <a:off x="1202" y="935"/>
              <a:ext cx="0" cy="6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3" name="Line 25">
              <a:extLst>
                <a:ext uri="{FF2B5EF4-FFF2-40B4-BE49-F238E27FC236}">
                  <a16:creationId xmlns:a16="http://schemas.microsoft.com/office/drawing/2014/main" id="{CFAB6830-C6AC-4F30-AC29-C4CD668D2D2A}"/>
                </a:ext>
              </a:extLst>
            </p:cNvPr>
            <p:cNvSpPr>
              <a:spLocks noChangeShapeType="1"/>
            </p:cNvSpPr>
            <p:nvPr/>
          </p:nvSpPr>
          <p:spPr bwMode="auto">
            <a:xfrm flipH="1">
              <a:off x="1338" y="1752"/>
              <a:ext cx="5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4" name="Line 26">
              <a:extLst>
                <a:ext uri="{FF2B5EF4-FFF2-40B4-BE49-F238E27FC236}">
                  <a16:creationId xmlns:a16="http://schemas.microsoft.com/office/drawing/2014/main" id="{D7DC22D6-CD50-4168-9B41-DF84D5585AE9}"/>
                </a:ext>
              </a:extLst>
            </p:cNvPr>
            <p:cNvSpPr>
              <a:spLocks noChangeShapeType="1"/>
            </p:cNvSpPr>
            <p:nvPr/>
          </p:nvSpPr>
          <p:spPr bwMode="auto">
            <a:xfrm flipH="1">
              <a:off x="2200" y="1344"/>
              <a:ext cx="362" cy="31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5" name="Line 27">
              <a:extLst>
                <a:ext uri="{FF2B5EF4-FFF2-40B4-BE49-F238E27FC236}">
                  <a16:creationId xmlns:a16="http://schemas.microsoft.com/office/drawing/2014/main" id="{964EE902-E195-4906-AEEA-56E805324C1A}"/>
                </a:ext>
              </a:extLst>
            </p:cNvPr>
            <p:cNvSpPr>
              <a:spLocks noChangeShapeType="1"/>
            </p:cNvSpPr>
            <p:nvPr/>
          </p:nvSpPr>
          <p:spPr bwMode="auto">
            <a:xfrm>
              <a:off x="2200" y="799"/>
              <a:ext cx="362"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6" name="Line 28">
              <a:extLst>
                <a:ext uri="{FF2B5EF4-FFF2-40B4-BE49-F238E27FC236}">
                  <a16:creationId xmlns:a16="http://schemas.microsoft.com/office/drawing/2014/main" id="{73B62021-CDB7-41E0-A7AE-2FD7B7A83A43}"/>
                </a:ext>
              </a:extLst>
            </p:cNvPr>
            <p:cNvSpPr>
              <a:spLocks noChangeShapeType="1"/>
            </p:cNvSpPr>
            <p:nvPr/>
          </p:nvSpPr>
          <p:spPr bwMode="auto">
            <a:xfrm flipV="1">
              <a:off x="2064" y="935"/>
              <a:ext cx="0" cy="6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7" name="Line 29">
              <a:extLst>
                <a:ext uri="{FF2B5EF4-FFF2-40B4-BE49-F238E27FC236}">
                  <a16:creationId xmlns:a16="http://schemas.microsoft.com/office/drawing/2014/main" id="{16A6CE6B-AE85-48A8-9E6E-E3FF37D8C2DC}"/>
                </a:ext>
              </a:extLst>
            </p:cNvPr>
            <p:cNvSpPr>
              <a:spLocks noChangeShapeType="1"/>
            </p:cNvSpPr>
            <p:nvPr/>
          </p:nvSpPr>
          <p:spPr bwMode="auto">
            <a:xfrm flipV="1">
              <a:off x="1292" y="1344"/>
              <a:ext cx="273"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8" name="Line 30">
              <a:extLst>
                <a:ext uri="{FF2B5EF4-FFF2-40B4-BE49-F238E27FC236}">
                  <a16:creationId xmlns:a16="http://schemas.microsoft.com/office/drawing/2014/main" id="{80F64A75-FE76-4109-B9D7-54C8B47088B4}"/>
                </a:ext>
              </a:extLst>
            </p:cNvPr>
            <p:cNvSpPr>
              <a:spLocks noChangeShapeType="1"/>
            </p:cNvSpPr>
            <p:nvPr/>
          </p:nvSpPr>
          <p:spPr bwMode="auto">
            <a:xfrm>
              <a:off x="1338" y="890"/>
              <a:ext cx="227"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 name="Line 31">
              <a:extLst>
                <a:ext uri="{FF2B5EF4-FFF2-40B4-BE49-F238E27FC236}">
                  <a16:creationId xmlns:a16="http://schemas.microsoft.com/office/drawing/2014/main" id="{AE9FE970-DB30-4294-A3ED-4D44D747C354}"/>
                </a:ext>
              </a:extLst>
            </p:cNvPr>
            <p:cNvSpPr>
              <a:spLocks noChangeShapeType="1"/>
            </p:cNvSpPr>
            <p:nvPr/>
          </p:nvSpPr>
          <p:spPr bwMode="auto">
            <a:xfrm>
              <a:off x="1927" y="845"/>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0" name="Text Box 32">
              <a:extLst>
                <a:ext uri="{FF2B5EF4-FFF2-40B4-BE49-F238E27FC236}">
                  <a16:creationId xmlns:a16="http://schemas.microsoft.com/office/drawing/2014/main" id="{20562FFF-4FE2-42A0-A10E-D88AD43C6344}"/>
                </a:ext>
              </a:extLst>
            </p:cNvPr>
            <p:cNvSpPr txBox="1">
              <a:spLocks noChangeArrowheads="1"/>
            </p:cNvSpPr>
            <p:nvPr/>
          </p:nvSpPr>
          <p:spPr bwMode="auto">
            <a:xfrm>
              <a:off x="1474" y="618"/>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10</a:t>
              </a:r>
            </a:p>
          </p:txBody>
        </p:sp>
        <p:sp>
          <p:nvSpPr>
            <p:cNvPr id="7201" name="Text Box 33">
              <a:extLst>
                <a:ext uri="{FF2B5EF4-FFF2-40B4-BE49-F238E27FC236}">
                  <a16:creationId xmlns:a16="http://schemas.microsoft.com/office/drawing/2014/main" id="{B9152B0A-436C-4FE5-9D62-02885F2362F4}"/>
                </a:ext>
              </a:extLst>
            </p:cNvPr>
            <p:cNvSpPr txBox="1">
              <a:spLocks noChangeArrowheads="1"/>
            </p:cNvSpPr>
            <p:nvPr/>
          </p:nvSpPr>
          <p:spPr bwMode="auto">
            <a:xfrm>
              <a:off x="975" y="1162"/>
              <a:ext cx="31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10</a:t>
              </a:r>
            </a:p>
          </p:txBody>
        </p:sp>
        <p:sp>
          <p:nvSpPr>
            <p:cNvPr id="7202" name="Text Box 34">
              <a:extLst>
                <a:ext uri="{FF2B5EF4-FFF2-40B4-BE49-F238E27FC236}">
                  <a16:creationId xmlns:a16="http://schemas.microsoft.com/office/drawing/2014/main" id="{6824C5F0-9B61-4F0E-AE28-B9A195745AC3}"/>
                </a:ext>
              </a:extLst>
            </p:cNvPr>
            <p:cNvSpPr txBox="1">
              <a:spLocks noChangeArrowheads="1"/>
            </p:cNvSpPr>
            <p:nvPr/>
          </p:nvSpPr>
          <p:spPr bwMode="auto">
            <a:xfrm>
              <a:off x="1384" y="890"/>
              <a:ext cx="45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15</a:t>
              </a:r>
            </a:p>
          </p:txBody>
        </p:sp>
        <p:sp>
          <p:nvSpPr>
            <p:cNvPr id="7203" name="Text Box 35">
              <a:extLst>
                <a:ext uri="{FF2B5EF4-FFF2-40B4-BE49-F238E27FC236}">
                  <a16:creationId xmlns:a16="http://schemas.microsoft.com/office/drawing/2014/main" id="{2D7F4DED-A682-4ECD-A175-23DC3B2ADEAE}"/>
                </a:ext>
              </a:extLst>
            </p:cNvPr>
            <p:cNvSpPr txBox="1">
              <a:spLocks noChangeArrowheads="1"/>
            </p:cNvSpPr>
            <p:nvPr/>
          </p:nvSpPr>
          <p:spPr bwMode="auto">
            <a:xfrm>
              <a:off x="1338" y="1434"/>
              <a:ext cx="22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4</a:t>
              </a:r>
            </a:p>
          </p:txBody>
        </p:sp>
        <p:sp>
          <p:nvSpPr>
            <p:cNvPr id="7204" name="Text Box 36">
              <a:extLst>
                <a:ext uri="{FF2B5EF4-FFF2-40B4-BE49-F238E27FC236}">
                  <a16:creationId xmlns:a16="http://schemas.microsoft.com/office/drawing/2014/main" id="{E3AF02E3-4E67-4D97-8087-B1AC285DA1DE}"/>
                </a:ext>
              </a:extLst>
            </p:cNvPr>
            <p:cNvSpPr txBox="1">
              <a:spLocks noChangeArrowheads="1"/>
            </p:cNvSpPr>
            <p:nvPr/>
          </p:nvSpPr>
          <p:spPr bwMode="auto">
            <a:xfrm>
              <a:off x="1520" y="1706"/>
              <a:ext cx="5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10</a:t>
              </a:r>
            </a:p>
          </p:txBody>
        </p:sp>
        <p:sp>
          <p:nvSpPr>
            <p:cNvPr id="7205" name="Text Box 37">
              <a:extLst>
                <a:ext uri="{FF2B5EF4-FFF2-40B4-BE49-F238E27FC236}">
                  <a16:creationId xmlns:a16="http://schemas.microsoft.com/office/drawing/2014/main" id="{0E85171A-494D-4832-83E6-3AB996803F29}"/>
                </a:ext>
              </a:extLst>
            </p:cNvPr>
            <p:cNvSpPr txBox="1">
              <a:spLocks noChangeArrowheads="1"/>
            </p:cNvSpPr>
            <p:nvPr/>
          </p:nvSpPr>
          <p:spPr bwMode="auto">
            <a:xfrm>
              <a:off x="2018" y="1162"/>
              <a:ext cx="31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 4</a:t>
              </a:r>
            </a:p>
          </p:txBody>
        </p:sp>
        <p:sp>
          <p:nvSpPr>
            <p:cNvPr id="7206" name="Text Box 38">
              <a:extLst>
                <a:ext uri="{FF2B5EF4-FFF2-40B4-BE49-F238E27FC236}">
                  <a16:creationId xmlns:a16="http://schemas.microsoft.com/office/drawing/2014/main" id="{99A7E6A7-9ACE-4A59-BA2B-8532D4EAEB47}"/>
                </a:ext>
              </a:extLst>
            </p:cNvPr>
            <p:cNvSpPr txBox="1">
              <a:spLocks noChangeArrowheads="1"/>
            </p:cNvSpPr>
            <p:nvPr/>
          </p:nvSpPr>
          <p:spPr bwMode="auto">
            <a:xfrm>
              <a:off x="2200" y="890"/>
              <a:ext cx="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2</a:t>
              </a:r>
            </a:p>
          </p:txBody>
        </p:sp>
        <p:sp>
          <p:nvSpPr>
            <p:cNvPr id="7207" name="Text Box 39">
              <a:extLst>
                <a:ext uri="{FF2B5EF4-FFF2-40B4-BE49-F238E27FC236}">
                  <a16:creationId xmlns:a16="http://schemas.microsoft.com/office/drawing/2014/main" id="{3C02C7EC-2F21-412D-9707-BF626BEFF588}"/>
                </a:ext>
              </a:extLst>
            </p:cNvPr>
            <p:cNvSpPr txBox="1">
              <a:spLocks noChangeArrowheads="1"/>
            </p:cNvSpPr>
            <p:nvPr/>
          </p:nvSpPr>
          <p:spPr bwMode="auto">
            <a:xfrm>
              <a:off x="2290" y="1434"/>
              <a:ext cx="45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 15</a:t>
              </a:r>
            </a:p>
          </p:txBody>
        </p:sp>
        <p:sp>
          <p:nvSpPr>
            <p:cNvPr id="7208" name="Freeform 40">
              <a:extLst>
                <a:ext uri="{FF2B5EF4-FFF2-40B4-BE49-F238E27FC236}">
                  <a16:creationId xmlns:a16="http://schemas.microsoft.com/office/drawing/2014/main" id="{EE0B722F-B0B4-4340-87DC-565A354FF98E}"/>
                </a:ext>
              </a:extLst>
            </p:cNvPr>
            <p:cNvSpPr>
              <a:spLocks/>
            </p:cNvSpPr>
            <p:nvPr/>
          </p:nvSpPr>
          <p:spPr bwMode="auto">
            <a:xfrm>
              <a:off x="2154" y="648"/>
              <a:ext cx="560" cy="469"/>
            </a:xfrm>
            <a:custGeom>
              <a:avLst/>
              <a:gdLst>
                <a:gd name="T0" fmla="*/ 0 w 560"/>
                <a:gd name="T1" fmla="*/ 61 h 469"/>
                <a:gd name="T2" fmla="*/ 182 w 560"/>
                <a:gd name="T3" fmla="*/ 15 h 469"/>
                <a:gd name="T4" fmla="*/ 454 w 560"/>
                <a:gd name="T5" fmla="*/ 151 h 469"/>
                <a:gd name="T6" fmla="*/ 545 w 560"/>
                <a:gd name="T7" fmla="*/ 378 h 469"/>
                <a:gd name="T8" fmla="*/ 545 w 560"/>
                <a:gd name="T9" fmla="*/ 469 h 469"/>
              </a:gdLst>
              <a:ahLst/>
              <a:cxnLst>
                <a:cxn ang="0">
                  <a:pos x="T0" y="T1"/>
                </a:cxn>
                <a:cxn ang="0">
                  <a:pos x="T2" y="T3"/>
                </a:cxn>
                <a:cxn ang="0">
                  <a:pos x="T4" y="T5"/>
                </a:cxn>
                <a:cxn ang="0">
                  <a:pos x="T6" y="T7"/>
                </a:cxn>
                <a:cxn ang="0">
                  <a:pos x="T8" y="T9"/>
                </a:cxn>
              </a:cxnLst>
              <a:rect l="0" t="0" r="r" b="b"/>
              <a:pathLst>
                <a:path w="560" h="469">
                  <a:moveTo>
                    <a:pt x="0" y="61"/>
                  </a:moveTo>
                  <a:cubicBezTo>
                    <a:pt x="53" y="30"/>
                    <a:pt x="107" y="0"/>
                    <a:pt x="182" y="15"/>
                  </a:cubicBezTo>
                  <a:cubicBezTo>
                    <a:pt x="257" y="30"/>
                    <a:pt x="394" y="91"/>
                    <a:pt x="454" y="151"/>
                  </a:cubicBezTo>
                  <a:cubicBezTo>
                    <a:pt x="514" y="211"/>
                    <a:pt x="530" y="325"/>
                    <a:pt x="545" y="378"/>
                  </a:cubicBezTo>
                  <a:cubicBezTo>
                    <a:pt x="560" y="431"/>
                    <a:pt x="552" y="450"/>
                    <a:pt x="545" y="469"/>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9" name="Freeform 41">
              <a:extLst>
                <a:ext uri="{FF2B5EF4-FFF2-40B4-BE49-F238E27FC236}">
                  <a16:creationId xmlns:a16="http://schemas.microsoft.com/office/drawing/2014/main" id="{4D9E384B-2449-4568-A6FD-A5D9D1239397}"/>
                </a:ext>
              </a:extLst>
            </p:cNvPr>
            <p:cNvSpPr>
              <a:spLocks/>
            </p:cNvSpPr>
            <p:nvPr/>
          </p:nvSpPr>
          <p:spPr bwMode="auto">
            <a:xfrm>
              <a:off x="1338" y="890"/>
              <a:ext cx="643" cy="771"/>
            </a:xfrm>
            <a:custGeom>
              <a:avLst/>
              <a:gdLst>
                <a:gd name="T0" fmla="*/ 635 w 643"/>
                <a:gd name="T1" fmla="*/ 0 h 771"/>
                <a:gd name="T2" fmla="*/ 635 w 643"/>
                <a:gd name="T3" fmla="*/ 227 h 771"/>
                <a:gd name="T4" fmla="*/ 589 w 643"/>
                <a:gd name="T5" fmla="*/ 408 h 771"/>
                <a:gd name="T6" fmla="*/ 453 w 643"/>
                <a:gd name="T7" fmla="*/ 635 h 771"/>
                <a:gd name="T8" fmla="*/ 272 w 643"/>
                <a:gd name="T9" fmla="*/ 726 h 771"/>
                <a:gd name="T10" fmla="*/ 0 w 643"/>
                <a:gd name="T11" fmla="*/ 771 h 771"/>
              </a:gdLst>
              <a:ahLst/>
              <a:cxnLst>
                <a:cxn ang="0">
                  <a:pos x="T0" y="T1"/>
                </a:cxn>
                <a:cxn ang="0">
                  <a:pos x="T2" y="T3"/>
                </a:cxn>
                <a:cxn ang="0">
                  <a:pos x="T4" y="T5"/>
                </a:cxn>
                <a:cxn ang="0">
                  <a:pos x="T6" y="T7"/>
                </a:cxn>
                <a:cxn ang="0">
                  <a:pos x="T8" y="T9"/>
                </a:cxn>
                <a:cxn ang="0">
                  <a:pos x="T10" y="T11"/>
                </a:cxn>
              </a:cxnLst>
              <a:rect l="0" t="0" r="r" b="b"/>
              <a:pathLst>
                <a:path w="643" h="771">
                  <a:moveTo>
                    <a:pt x="635" y="0"/>
                  </a:moveTo>
                  <a:cubicBezTo>
                    <a:pt x="639" y="79"/>
                    <a:pt x="643" y="159"/>
                    <a:pt x="635" y="227"/>
                  </a:cubicBezTo>
                  <a:cubicBezTo>
                    <a:pt x="627" y="295"/>
                    <a:pt x="619" y="340"/>
                    <a:pt x="589" y="408"/>
                  </a:cubicBezTo>
                  <a:cubicBezTo>
                    <a:pt x="559" y="476"/>
                    <a:pt x="506" y="582"/>
                    <a:pt x="453" y="635"/>
                  </a:cubicBezTo>
                  <a:cubicBezTo>
                    <a:pt x="400" y="688"/>
                    <a:pt x="347" y="703"/>
                    <a:pt x="272" y="726"/>
                  </a:cubicBezTo>
                  <a:cubicBezTo>
                    <a:pt x="197" y="749"/>
                    <a:pt x="45" y="764"/>
                    <a:pt x="0" y="771"/>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10" name="Text Box 42">
              <a:extLst>
                <a:ext uri="{FF2B5EF4-FFF2-40B4-BE49-F238E27FC236}">
                  <a16:creationId xmlns:a16="http://schemas.microsoft.com/office/drawing/2014/main" id="{BE44DB55-34EB-4EF8-9042-A5E387039E11}"/>
                </a:ext>
              </a:extLst>
            </p:cNvPr>
            <p:cNvSpPr txBox="1">
              <a:spLocks noChangeArrowheads="1"/>
            </p:cNvSpPr>
            <p:nvPr/>
          </p:nvSpPr>
          <p:spPr bwMode="auto">
            <a:xfrm>
              <a:off x="2426" y="618"/>
              <a:ext cx="63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   20</a:t>
              </a:r>
            </a:p>
          </p:txBody>
        </p:sp>
        <p:sp>
          <p:nvSpPr>
            <p:cNvPr id="7211" name="Text Box 43">
              <a:extLst>
                <a:ext uri="{FF2B5EF4-FFF2-40B4-BE49-F238E27FC236}">
                  <a16:creationId xmlns:a16="http://schemas.microsoft.com/office/drawing/2014/main" id="{5606523B-0483-49F3-BFBA-CA46155C6FB7}"/>
                </a:ext>
              </a:extLst>
            </p:cNvPr>
            <p:cNvSpPr txBox="1">
              <a:spLocks noChangeArrowheads="1"/>
            </p:cNvSpPr>
            <p:nvPr/>
          </p:nvSpPr>
          <p:spPr bwMode="auto">
            <a:xfrm>
              <a:off x="1655" y="1358"/>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30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additive="base">
                                        <p:cTn id="7" dur="500" fill="hold"/>
                                        <p:tgtEl>
                                          <p:spTgt spid="7173"/>
                                        </p:tgtEl>
                                        <p:attrNameLst>
                                          <p:attrName>ppt_x</p:attrName>
                                        </p:attrNameLst>
                                      </p:cBhvr>
                                      <p:tavLst>
                                        <p:tav tm="0">
                                          <p:val>
                                            <p:strVal val="#ppt_x"/>
                                          </p:val>
                                        </p:tav>
                                        <p:tav tm="100000">
                                          <p:val>
                                            <p:strVal val="#ppt_x"/>
                                          </p:val>
                                        </p:tav>
                                      </p:tavLst>
                                    </p:anim>
                                    <p:anim calcmode="lin" valueType="num">
                                      <p:cBhvr additive="base">
                                        <p:cTn id="8"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484BEC87-2C9E-42A3-A2CE-7D56880AD8F0}"/>
              </a:ext>
            </a:extLst>
          </p:cNvPr>
          <p:cNvSpPr>
            <a:spLocks noGrp="1" noChangeArrowheads="1"/>
          </p:cNvSpPr>
          <p:nvPr>
            <p:ph type="body" idx="1"/>
          </p:nvPr>
        </p:nvSpPr>
        <p:spPr>
          <a:xfrm>
            <a:off x="179388" y="188913"/>
            <a:ext cx="8785225" cy="6480175"/>
          </a:xfrm>
        </p:spPr>
        <p:txBody>
          <a:bodyPr/>
          <a:lstStyle/>
          <a:p>
            <a:pPr>
              <a:buFontTx/>
              <a:buNone/>
            </a:pPr>
            <a:r>
              <a:rPr lang="en-US" altLang="zh-CN" sz="2000" b="1"/>
              <a:t>(5)  </a:t>
            </a:r>
            <a:r>
              <a:rPr lang="zh-CN" altLang="en-US" sz="2000" b="1"/>
              <a:t>散列表的地址区间为</a:t>
            </a:r>
            <a:r>
              <a:rPr lang="en-US" altLang="zh-CN" sz="2000" b="1"/>
              <a:t>0-16, </a:t>
            </a:r>
            <a:r>
              <a:rPr lang="zh-CN" altLang="en-US" sz="2000" b="1"/>
              <a:t>散列函数为</a:t>
            </a:r>
            <a:r>
              <a:rPr lang="en-US" altLang="zh-CN" sz="2000" b="1"/>
              <a:t>H(K)=K%17, </a:t>
            </a:r>
            <a:r>
              <a:rPr lang="zh-CN" altLang="en-US" sz="2000" b="1"/>
              <a:t>采用线性探查法处理冲突，请将关键码序列 </a:t>
            </a:r>
            <a:r>
              <a:rPr lang="en-US" altLang="zh-CN" sz="2000" b="1"/>
              <a:t>26</a:t>
            </a:r>
            <a:r>
              <a:rPr lang="zh-CN" altLang="en-US" sz="2000" b="1"/>
              <a:t>、</a:t>
            </a:r>
            <a:r>
              <a:rPr lang="en-US" altLang="zh-CN" sz="2000" b="1"/>
              <a:t>25</a:t>
            </a:r>
            <a:r>
              <a:rPr lang="zh-CN" altLang="en-US" sz="2000" b="1"/>
              <a:t>、</a:t>
            </a:r>
            <a:r>
              <a:rPr lang="en-US" altLang="zh-CN" sz="2000" b="1"/>
              <a:t>72</a:t>
            </a:r>
            <a:r>
              <a:rPr lang="zh-CN" altLang="en-US" sz="2000" b="1"/>
              <a:t>、</a:t>
            </a:r>
            <a:r>
              <a:rPr lang="en-US" altLang="zh-CN" sz="2000" b="1"/>
              <a:t>38</a:t>
            </a:r>
            <a:r>
              <a:rPr lang="zh-CN" altLang="en-US" sz="2000" b="1"/>
              <a:t>、</a:t>
            </a:r>
            <a:r>
              <a:rPr lang="en-US" altLang="zh-CN" sz="2000" b="1"/>
              <a:t>8</a:t>
            </a:r>
            <a:r>
              <a:rPr lang="zh-CN" altLang="en-US" sz="2000" b="1"/>
              <a:t>、</a:t>
            </a:r>
            <a:r>
              <a:rPr lang="en-US" altLang="zh-CN" sz="2000" b="1"/>
              <a:t>18</a:t>
            </a:r>
            <a:r>
              <a:rPr lang="zh-CN" altLang="en-US" sz="2000" b="1"/>
              <a:t>、</a:t>
            </a:r>
            <a:r>
              <a:rPr lang="en-US" altLang="zh-CN" sz="2000" b="1"/>
              <a:t>59</a:t>
            </a:r>
            <a:r>
              <a:rPr lang="zh-CN" altLang="en-US" sz="2000" b="1"/>
              <a:t>依次存储到散列表中。</a:t>
            </a:r>
          </a:p>
          <a:p>
            <a:pPr>
              <a:buFontTx/>
              <a:buNone/>
            </a:pPr>
            <a:r>
              <a:rPr lang="zh-CN" altLang="en-US" sz="2000" b="1"/>
              <a:t>      </a:t>
            </a:r>
            <a:r>
              <a:rPr lang="en-US" altLang="zh-CN" sz="2000" b="1"/>
              <a:t>1) </a:t>
            </a:r>
            <a:r>
              <a:rPr lang="zh-CN" altLang="en-US" sz="2000" b="1"/>
              <a:t>元素</a:t>
            </a:r>
            <a:r>
              <a:rPr lang="en-US" altLang="zh-CN" sz="2000" b="1"/>
              <a:t>59</a:t>
            </a:r>
            <a:r>
              <a:rPr lang="zh-CN" altLang="en-US" sz="2000" b="1"/>
              <a:t>存放在散列表中的地址是多少？</a:t>
            </a:r>
          </a:p>
          <a:p>
            <a:pPr>
              <a:buFontTx/>
              <a:buNone/>
            </a:pPr>
            <a:r>
              <a:rPr lang="zh-CN" altLang="en-US" sz="2000" b="1"/>
              <a:t>      </a:t>
            </a:r>
            <a:r>
              <a:rPr lang="en-US" altLang="zh-CN" sz="2000" b="1"/>
              <a:t>2) </a:t>
            </a:r>
            <a:r>
              <a:rPr lang="zh-CN" altLang="en-US" sz="2000" b="1"/>
              <a:t>搜索元素</a:t>
            </a:r>
            <a:r>
              <a:rPr lang="en-US" altLang="zh-CN" sz="2000" b="1"/>
              <a:t>59</a:t>
            </a:r>
            <a:r>
              <a:rPr lang="zh-CN" altLang="en-US" sz="2000" b="1"/>
              <a:t>需要比较的次数是多少？</a:t>
            </a:r>
          </a:p>
          <a:p>
            <a:pPr>
              <a:buFontTx/>
              <a:buNone/>
            </a:pPr>
            <a:r>
              <a:rPr lang="zh-CN" altLang="en-US" sz="2000" b="1"/>
              <a:t>   答： </a:t>
            </a:r>
          </a:p>
        </p:txBody>
      </p:sp>
      <p:sp>
        <p:nvSpPr>
          <p:cNvPr id="8196" name="Text Box 4">
            <a:extLst>
              <a:ext uri="{FF2B5EF4-FFF2-40B4-BE49-F238E27FC236}">
                <a16:creationId xmlns:a16="http://schemas.microsoft.com/office/drawing/2014/main" id="{85A52AEE-9EB1-4713-82A7-144B4A8BBDCA}"/>
              </a:ext>
            </a:extLst>
          </p:cNvPr>
          <p:cNvSpPr txBox="1">
            <a:spLocks noChangeArrowheads="1"/>
          </p:cNvSpPr>
          <p:nvPr/>
        </p:nvSpPr>
        <p:spPr bwMode="auto">
          <a:xfrm>
            <a:off x="971550" y="1989138"/>
            <a:ext cx="72009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en-US" altLang="zh-CN" b="1"/>
              <a:t>H(26) = 26 % 17 = 9          H(8) = 8 % 17 = 8</a:t>
            </a:r>
          </a:p>
          <a:p>
            <a:r>
              <a:rPr lang="en-US" altLang="zh-CN" b="1"/>
              <a:t>H(25) = 25 % 17 = 8           H(18) = 18 % 17 = 1</a:t>
            </a:r>
          </a:p>
          <a:p>
            <a:r>
              <a:rPr lang="en-US" altLang="zh-CN" b="1"/>
              <a:t>H(72) = 72 % 17 = 4           H(59) = 59 % 17 = 8</a:t>
            </a:r>
          </a:p>
          <a:p>
            <a:r>
              <a:rPr lang="en-US" altLang="zh-CN" b="1"/>
              <a:t>H(38) = 38 % 17 = 4</a:t>
            </a:r>
          </a:p>
          <a:p>
            <a:r>
              <a:rPr lang="en-US" altLang="zh-CN" sz="1600" b="1"/>
              <a:t>    </a:t>
            </a:r>
          </a:p>
        </p:txBody>
      </p:sp>
      <p:sp>
        <p:nvSpPr>
          <p:cNvPr id="8218" name="Text Box 26">
            <a:extLst>
              <a:ext uri="{FF2B5EF4-FFF2-40B4-BE49-F238E27FC236}">
                <a16:creationId xmlns:a16="http://schemas.microsoft.com/office/drawing/2014/main" id="{23843CF6-C7A9-4441-8028-20DE365D1D5F}"/>
              </a:ext>
            </a:extLst>
          </p:cNvPr>
          <p:cNvSpPr txBox="1">
            <a:spLocks noChangeArrowheads="1"/>
          </p:cNvSpPr>
          <p:nvPr/>
        </p:nvSpPr>
        <p:spPr bwMode="auto">
          <a:xfrm>
            <a:off x="971550" y="4797425"/>
            <a:ext cx="52562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t>1)   59</a:t>
            </a:r>
            <a:r>
              <a:rPr lang="zh-CN" altLang="en-US" b="1"/>
              <a:t>的散列地址为</a:t>
            </a:r>
            <a:r>
              <a:rPr lang="en-US" altLang="zh-CN" b="1"/>
              <a:t>11</a:t>
            </a:r>
          </a:p>
          <a:p>
            <a:r>
              <a:rPr lang="en-US" altLang="zh-CN" b="1"/>
              <a:t>2)   </a:t>
            </a:r>
            <a:r>
              <a:rPr lang="zh-CN" altLang="en-US" b="1"/>
              <a:t>搜索了</a:t>
            </a:r>
            <a:r>
              <a:rPr lang="en-US" altLang="zh-CN" b="1"/>
              <a:t>4</a:t>
            </a:r>
            <a:r>
              <a:rPr lang="zh-CN" altLang="en-US" b="1"/>
              <a:t>次</a:t>
            </a:r>
          </a:p>
        </p:txBody>
      </p:sp>
      <p:grpSp>
        <p:nvGrpSpPr>
          <p:cNvPr id="8273" name="Group 81">
            <a:extLst>
              <a:ext uri="{FF2B5EF4-FFF2-40B4-BE49-F238E27FC236}">
                <a16:creationId xmlns:a16="http://schemas.microsoft.com/office/drawing/2014/main" id="{14285EA8-848A-412C-B081-5D6579162276}"/>
              </a:ext>
            </a:extLst>
          </p:cNvPr>
          <p:cNvGrpSpPr>
            <a:grpSpLocks/>
          </p:cNvGrpSpPr>
          <p:nvPr/>
        </p:nvGrpSpPr>
        <p:grpSpPr bwMode="auto">
          <a:xfrm>
            <a:off x="971550" y="3213100"/>
            <a:ext cx="7200900" cy="1231900"/>
            <a:chOff x="612" y="2024"/>
            <a:chExt cx="4536" cy="776"/>
          </a:xfrm>
        </p:grpSpPr>
        <p:sp>
          <p:nvSpPr>
            <p:cNvPr id="8269" name="Text Box 77">
              <a:extLst>
                <a:ext uri="{FF2B5EF4-FFF2-40B4-BE49-F238E27FC236}">
                  <a16:creationId xmlns:a16="http://schemas.microsoft.com/office/drawing/2014/main" id="{9A255217-B847-4F64-9346-68C1270B6EEE}"/>
                </a:ext>
              </a:extLst>
            </p:cNvPr>
            <p:cNvSpPr txBox="1">
              <a:spLocks noChangeArrowheads="1"/>
            </p:cNvSpPr>
            <p:nvPr/>
          </p:nvSpPr>
          <p:spPr bwMode="auto">
            <a:xfrm>
              <a:off x="4196" y="2251"/>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a:t>
              </a:r>
            </a:p>
          </p:txBody>
        </p:sp>
        <p:grpSp>
          <p:nvGrpSpPr>
            <p:cNvPr id="8272" name="Group 80">
              <a:extLst>
                <a:ext uri="{FF2B5EF4-FFF2-40B4-BE49-F238E27FC236}">
                  <a16:creationId xmlns:a16="http://schemas.microsoft.com/office/drawing/2014/main" id="{05E27924-FAE2-4C4C-84AD-EDE30BD895DE}"/>
                </a:ext>
              </a:extLst>
            </p:cNvPr>
            <p:cNvGrpSpPr>
              <a:grpSpLocks/>
            </p:cNvGrpSpPr>
            <p:nvPr/>
          </p:nvGrpSpPr>
          <p:grpSpPr bwMode="auto">
            <a:xfrm>
              <a:off x="612" y="2024"/>
              <a:ext cx="4536" cy="776"/>
              <a:chOff x="748" y="2205"/>
              <a:chExt cx="4536" cy="776"/>
            </a:xfrm>
          </p:grpSpPr>
          <p:sp>
            <p:nvSpPr>
              <p:cNvPr id="8259" name="Text Box 67">
                <a:extLst>
                  <a:ext uri="{FF2B5EF4-FFF2-40B4-BE49-F238E27FC236}">
                    <a16:creationId xmlns:a16="http://schemas.microsoft.com/office/drawing/2014/main" id="{AFFB922A-0F49-445C-9260-7AF3725F912B}"/>
                  </a:ext>
                </a:extLst>
              </p:cNvPr>
              <p:cNvSpPr txBox="1">
                <a:spLocks noChangeArrowheads="1"/>
              </p:cNvSpPr>
              <p:nvPr/>
            </p:nvSpPr>
            <p:spPr bwMode="auto">
              <a:xfrm>
                <a:off x="748" y="2205"/>
                <a:ext cx="43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en-US" altLang="zh-CN" b="1"/>
                  <a:t>0      1     2    3     4    5     6     7     8     9    10   11  12          16</a:t>
                </a:r>
              </a:p>
            </p:txBody>
          </p:sp>
          <p:grpSp>
            <p:nvGrpSpPr>
              <p:cNvPr id="8270" name="Group 78">
                <a:extLst>
                  <a:ext uri="{FF2B5EF4-FFF2-40B4-BE49-F238E27FC236}">
                    <a16:creationId xmlns:a16="http://schemas.microsoft.com/office/drawing/2014/main" id="{9739A9EE-5C1F-41F6-8472-B34FE1A04706}"/>
                  </a:ext>
                </a:extLst>
              </p:cNvPr>
              <p:cNvGrpSpPr>
                <a:grpSpLocks/>
              </p:cNvGrpSpPr>
              <p:nvPr/>
            </p:nvGrpSpPr>
            <p:grpSpPr bwMode="auto">
              <a:xfrm>
                <a:off x="839" y="2432"/>
                <a:ext cx="4082" cy="318"/>
                <a:chOff x="839" y="2432"/>
                <a:chExt cx="4082" cy="318"/>
              </a:xfrm>
            </p:grpSpPr>
            <p:grpSp>
              <p:nvGrpSpPr>
                <p:cNvPr id="8260" name="Group 68">
                  <a:extLst>
                    <a:ext uri="{FF2B5EF4-FFF2-40B4-BE49-F238E27FC236}">
                      <a16:creationId xmlns:a16="http://schemas.microsoft.com/office/drawing/2014/main" id="{B11E7808-C4B3-4D61-9FBC-998E4CCD58AE}"/>
                    </a:ext>
                  </a:extLst>
                </p:cNvPr>
                <p:cNvGrpSpPr>
                  <a:grpSpLocks/>
                </p:cNvGrpSpPr>
                <p:nvPr/>
              </p:nvGrpSpPr>
              <p:grpSpPr bwMode="auto">
                <a:xfrm>
                  <a:off x="839" y="2432"/>
                  <a:ext cx="4082" cy="318"/>
                  <a:chOff x="839" y="2432"/>
                  <a:chExt cx="4082" cy="318"/>
                </a:xfrm>
              </p:grpSpPr>
              <p:sp>
                <p:nvSpPr>
                  <p:cNvPr id="8240" name="Line 48">
                    <a:extLst>
                      <a:ext uri="{FF2B5EF4-FFF2-40B4-BE49-F238E27FC236}">
                        <a16:creationId xmlns:a16="http://schemas.microsoft.com/office/drawing/2014/main" id="{E288FDC5-85B3-4036-AB3F-F5FF42584067}"/>
                      </a:ext>
                    </a:extLst>
                  </p:cNvPr>
                  <p:cNvSpPr>
                    <a:spLocks noChangeShapeType="1"/>
                  </p:cNvSpPr>
                  <p:nvPr/>
                </p:nvSpPr>
                <p:spPr bwMode="auto">
                  <a:xfrm>
                    <a:off x="839" y="2432"/>
                    <a:ext cx="40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1" name="Line 49">
                    <a:extLst>
                      <a:ext uri="{FF2B5EF4-FFF2-40B4-BE49-F238E27FC236}">
                        <a16:creationId xmlns:a16="http://schemas.microsoft.com/office/drawing/2014/main" id="{DB937A67-688D-4478-AD7B-26DFE05015F9}"/>
                      </a:ext>
                    </a:extLst>
                  </p:cNvPr>
                  <p:cNvSpPr>
                    <a:spLocks noChangeShapeType="1"/>
                  </p:cNvSpPr>
                  <p:nvPr/>
                </p:nvSpPr>
                <p:spPr bwMode="auto">
                  <a:xfrm>
                    <a:off x="839" y="2750"/>
                    <a:ext cx="40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2" name="Line 50">
                    <a:extLst>
                      <a:ext uri="{FF2B5EF4-FFF2-40B4-BE49-F238E27FC236}">
                        <a16:creationId xmlns:a16="http://schemas.microsoft.com/office/drawing/2014/main" id="{8F34BB55-F1E8-4705-B70F-B15B13B9CED9}"/>
                      </a:ext>
                    </a:extLst>
                  </p:cNvPr>
                  <p:cNvSpPr>
                    <a:spLocks noChangeShapeType="1"/>
                  </p:cNvSpPr>
                  <p:nvPr/>
                </p:nvSpPr>
                <p:spPr bwMode="auto">
                  <a:xfrm>
                    <a:off x="839" y="243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3" name="Line 51">
                    <a:extLst>
                      <a:ext uri="{FF2B5EF4-FFF2-40B4-BE49-F238E27FC236}">
                        <a16:creationId xmlns:a16="http://schemas.microsoft.com/office/drawing/2014/main" id="{D2F4FFC8-3262-42A3-B81B-9ACDBC4B4E10}"/>
                      </a:ext>
                    </a:extLst>
                  </p:cNvPr>
                  <p:cNvSpPr>
                    <a:spLocks noChangeShapeType="1"/>
                  </p:cNvSpPr>
                  <p:nvPr/>
                </p:nvSpPr>
                <p:spPr bwMode="auto">
                  <a:xfrm>
                    <a:off x="1111" y="243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4" name="Line 52">
                    <a:extLst>
                      <a:ext uri="{FF2B5EF4-FFF2-40B4-BE49-F238E27FC236}">
                        <a16:creationId xmlns:a16="http://schemas.microsoft.com/office/drawing/2014/main" id="{C1C2D6D3-2940-4365-97AC-0CCB0AA6AFF8}"/>
                      </a:ext>
                    </a:extLst>
                  </p:cNvPr>
                  <p:cNvSpPr>
                    <a:spLocks noChangeShapeType="1"/>
                  </p:cNvSpPr>
                  <p:nvPr/>
                </p:nvSpPr>
                <p:spPr bwMode="auto">
                  <a:xfrm>
                    <a:off x="1383" y="243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6" name="Line 54">
                    <a:extLst>
                      <a:ext uri="{FF2B5EF4-FFF2-40B4-BE49-F238E27FC236}">
                        <a16:creationId xmlns:a16="http://schemas.microsoft.com/office/drawing/2014/main" id="{865947C9-8917-4F1E-936D-91126EA57BE5}"/>
                      </a:ext>
                    </a:extLst>
                  </p:cNvPr>
                  <p:cNvSpPr>
                    <a:spLocks noChangeShapeType="1"/>
                  </p:cNvSpPr>
                  <p:nvPr/>
                </p:nvSpPr>
                <p:spPr bwMode="auto">
                  <a:xfrm>
                    <a:off x="1655" y="243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7" name="Line 55">
                    <a:extLst>
                      <a:ext uri="{FF2B5EF4-FFF2-40B4-BE49-F238E27FC236}">
                        <a16:creationId xmlns:a16="http://schemas.microsoft.com/office/drawing/2014/main" id="{784C85C9-158D-49C6-9030-B1DE03F945AE}"/>
                      </a:ext>
                    </a:extLst>
                  </p:cNvPr>
                  <p:cNvSpPr>
                    <a:spLocks noChangeShapeType="1"/>
                  </p:cNvSpPr>
                  <p:nvPr/>
                </p:nvSpPr>
                <p:spPr bwMode="auto">
                  <a:xfrm>
                    <a:off x="1927" y="243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8" name="Line 56">
                    <a:extLst>
                      <a:ext uri="{FF2B5EF4-FFF2-40B4-BE49-F238E27FC236}">
                        <a16:creationId xmlns:a16="http://schemas.microsoft.com/office/drawing/2014/main" id="{41352F1D-926E-4F4D-8FF4-3EFB10843985}"/>
                      </a:ext>
                    </a:extLst>
                  </p:cNvPr>
                  <p:cNvSpPr>
                    <a:spLocks noChangeShapeType="1"/>
                  </p:cNvSpPr>
                  <p:nvPr/>
                </p:nvSpPr>
                <p:spPr bwMode="auto">
                  <a:xfrm>
                    <a:off x="2200" y="243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9" name="Line 57">
                    <a:extLst>
                      <a:ext uri="{FF2B5EF4-FFF2-40B4-BE49-F238E27FC236}">
                        <a16:creationId xmlns:a16="http://schemas.microsoft.com/office/drawing/2014/main" id="{9147C61A-FBBC-4598-9853-EE9E95F395EB}"/>
                      </a:ext>
                    </a:extLst>
                  </p:cNvPr>
                  <p:cNvSpPr>
                    <a:spLocks noChangeShapeType="1"/>
                  </p:cNvSpPr>
                  <p:nvPr/>
                </p:nvSpPr>
                <p:spPr bwMode="auto">
                  <a:xfrm>
                    <a:off x="2472" y="243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0" name="Line 58">
                    <a:extLst>
                      <a:ext uri="{FF2B5EF4-FFF2-40B4-BE49-F238E27FC236}">
                        <a16:creationId xmlns:a16="http://schemas.microsoft.com/office/drawing/2014/main" id="{44CB5F8F-25B9-42E9-83B7-92804E45C2AB}"/>
                      </a:ext>
                    </a:extLst>
                  </p:cNvPr>
                  <p:cNvSpPr>
                    <a:spLocks noChangeShapeType="1"/>
                  </p:cNvSpPr>
                  <p:nvPr/>
                </p:nvSpPr>
                <p:spPr bwMode="auto">
                  <a:xfrm>
                    <a:off x="2744" y="243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1" name="Line 59">
                    <a:extLst>
                      <a:ext uri="{FF2B5EF4-FFF2-40B4-BE49-F238E27FC236}">
                        <a16:creationId xmlns:a16="http://schemas.microsoft.com/office/drawing/2014/main" id="{B895863B-1EAB-42F1-90FA-8923DF6822A8}"/>
                      </a:ext>
                    </a:extLst>
                  </p:cNvPr>
                  <p:cNvSpPr>
                    <a:spLocks noChangeShapeType="1"/>
                  </p:cNvSpPr>
                  <p:nvPr/>
                </p:nvSpPr>
                <p:spPr bwMode="auto">
                  <a:xfrm>
                    <a:off x="3016" y="243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2" name="Line 60">
                    <a:extLst>
                      <a:ext uri="{FF2B5EF4-FFF2-40B4-BE49-F238E27FC236}">
                        <a16:creationId xmlns:a16="http://schemas.microsoft.com/office/drawing/2014/main" id="{B942AF2B-E445-4F8D-ACBE-49961DD8DB6F}"/>
                      </a:ext>
                    </a:extLst>
                  </p:cNvPr>
                  <p:cNvSpPr>
                    <a:spLocks noChangeShapeType="1"/>
                  </p:cNvSpPr>
                  <p:nvPr/>
                </p:nvSpPr>
                <p:spPr bwMode="auto">
                  <a:xfrm>
                    <a:off x="3288" y="243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3" name="Line 61">
                    <a:extLst>
                      <a:ext uri="{FF2B5EF4-FFF2-40B4-BE49-F238E27FC236}">
                        <a16:creationId xmlns:a16="http://schemas.microsoft.com/office/drawing/2014/main" id="{D903E8CA-12A1-4D4C-AE3B-0E1983E7224A}"/>
                      </a:ext>
                    </a:extLst>
                  </p:cNvPr>
                  <p:cNvSpPr>
                    <a:spLocks noChangeShapeType="1"/>
                  </p:cNvSpPr>
                  <p:nvPr/>
                </p:nvSpPr>
                <p:spPr bwMode="auto">
                  <a:xfrm>
                    <a:off x="3560" y="243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4" name="Line 62">
                    <a:extLst>
                      <a:ext uri="{FF2B5EF4-FFF2-40B4-BE49-F238E27FC236}">
                        <a16:creationId xmlns:a16="http://schemas.microsoft.com/office/drawing/2014/main" id="{9093F4C8-9D91-48AA-B15B-548BC291008D}"/>
                      </a:ext>
                    </a:extLst>
                  </p:cNvPr>
                  <p:cNvSpPr>
                    <a:spLocks noChangeShapeType="1"/>
                  </p:cNvSpPr>
                  <p:nvPr/>
                </p:nvSpPr>
                <p:spPr bwMode="auto">
                  <a:xfrm>
                    <a:off x="3833" y="243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5" name="Line 63">
                    <a:extLst>
                      <a:ext uri="{FF2B5EF4-FFF2-40B4-BE49-F238E27FC236}">
                        <a16:creationId xmlns:a16="http://schemas.microsoft.com/office/drawing/2014/main" id="{1DA7997A-CDD0-4CF4-AB16-A7F1BA09117F}"/>
                      </a:ext>
                    </a:extLst>
                  </p:cNvPr>
                  <p:cNvSpPr>
                    <a:spLocks noChangeShapeType="1"/>
                  </p:cNvSpPr>
                  <p:nvPr/>
                </p:nvSpPr>
                <p:spPr bwMode="auto">
                  <a:xfrm>
                    <a:off x="4105" y="243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6" name="Line 64">
                    <a:extLst>
                      <a:ext uri="{FF2B5EF4-FFF2-40B4-BE49-F238E27FC236}">
                        <a16:creationId xmlns:a16="http://schemas.microsoft.com/office/drawing/2014/main" id="{E02BE3AE-221A-46A9-BA3E-3E63BED2913E}"/>
                      </a:ext>
                    </a:extLst>
                  </p:cNvPr>
                  <p:cNvSpPr>
                    <a:spLocks noChangeShapeType="1"/>
                  </p:cNvSpPr>
                  <p:nvPr/>
                </p:nvSpPr>
                <p:spPr bwMode="auto">
                  <a:xfrm>
                    <a:off x="4377" y="243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7" name="Line 65">
                    <a:extLst>
                      <a:ext uri="{FF2B5EF4-FFF2-40B4-BE49-F238E27FC236}">
                        <a16:creationId xmlns:a16="http://schemas.microsoft.com/office/drawing/2014/main" id="{C57D6013-792C-4C21-8ED7-2BC652262184}"/>
                      </a:ext>
                    </a:extLst>
                  </p:cNvPr>
                  <p:cNvSpPr>
                    <a:spLocks noChangeShapeType="1"/>
                  </p:cNvSpPr>
                  <p:nvPr/>
                </p:nvSpPr>
                <p:spPr bwMode="auto">
                  <a:xfrm>
                    <a:off x="4649" y="243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8" name="Line 66">
                    <a:extLst>
                      <a:ext uri="{FF2B5EF4-FFF2-40B4-BE49-F238E27FC236}">
                        <a16:creationId xmlns:a16="http://schemas.microsoft.com/office/drawing/2014/main" id="{AF841D2A-8147-4E33-BA0F-293675998D15}"/>
                      </a:ext>
                    </a:extLst>
                  </p:cNvPr>
                  <p:cNvSpPr>
                    <a:spLocks noChangeShapeType="1"/>
                  </p:cNvSpPr>
                  <p:nvPr/>
                </p:nvSpPr>
                <p:spPr bwMode="auto">
                  <a:xfrm>
                    <a:off x="4921" y="243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261" name="Text Box 69">
                  <a:extLst>
                    <a:ext uri="{FF2B5EF4-FFF2-40B4-BE49-F238E27FC236}">
                      <a16:creationId xmlns:a16="http://schemas.microsoft.com/office/drawing/2014/main" id="{B00E8C67-69BF-4550-99C2-9EF4089DBB6B}"/>
                    </a:ext>
                  </a:extLst>
                </p:cNvPr>
                <p:cNvSpPr txBox="1">
                  <a:spLocks noChangeArrowheads="1"/>
                </p:cNvSpPr>
                <p:nvPr/>
              </p:nvSpPr>
              <p:spPr bwMode="auto">
                <a:xfrm>
                  <a:off x="1111" y="2473"/>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18</a:t>
                  </a:r>
                </a:p>
              </p:txBody>
            </p:sp>
            <p:sp>
              <p:nvSpPr>
                <p:cNvPr id="8262" name="Text Box 70">
                  <a:extLst>
                    <a:ext uri="{FF2B5EF4-FFF2-40B4-BE49-F238E27FC236}">
                      <a16:creationId xmlns:a16="http://schemas.microsoft.com/office/drawing/2014/main" id="{DD514938-E0DB-4380-9FDA-09C236200F35}"/>
                    </a:ext>
                  </a:extLst>
                </p:cNvPr>
                <p:cNvSpPr txBox="1">
                  <a:spLocks noChangeArrowheads="1"/>
                </p:cNvSpPr>
                <p:nvPr/>
              </p:nvSpPr>
              <p:spPr bwMode="auto">
                <a:xfrm>
                  <a:off x="1927" y="2478"/>
                  <a:ext cx="4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72</a:t>
                  </a:r>
                </a:p>
              </p:txBody>
            </p:sp>
            <p:sp>
              <p:nvSpPr>
                <p:cNvPr id="8263" name="Text Box 71">
                  <a:extLst>
                    <a:ext uri="{FF2B5EF4-FFF2-40B4-BE49-F238E27FC236}">
                      <a16:creationId xmlns:a16="http://schemas.microsoft.com/office/drawing/2014/main" id="{79E94C42-AA9C-4B81-A89A-7207E1F72F10}"/>
                    </a:ext>
                  </a:extLst>
                </p:cNvPr>
                <p:cNvSpPr txBox="1">
                  <a:spLocks noChangeArrowheads="1"/>
                </p:cNvSpPr>
                <p:nvPr/>
              </p:nvSpPr>
              <p:spPr bwMode="auto">
                <a:xfrm>
                  <a:off x="2200" y="2478"/>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38</a:t>
                  </a:r>
                </a:p>
              </p:txBody>
            </p:sp>
            <p:sp>
              <p:nvSpPr>
                <p:cNvPr id="8264" name="Text Box 72">
                  <a:extLst>
                    <a:ext uri="{FF2B5EF4-FFF2-40B4-BE49-F238E27FC236}">
                      <a16:creationId xmlns:a16="http://schemas.microsoft.com/office/drawing/2014/main" id="{D9AE44A0-5CCE-46AD-BB1A-C4E1AAC6474E}"/>
                    </a:ext>
                  </a:extLst>
                </p:cNvPr>
                <p:cNvSpPr txBox="1">
                  <a:spLocks noChangeArrowheads="1"/>
                </p:cNvSpPr>
                <p:nvPr/>
              </p:nvSpPr>
              <p:spPr bwMode="auto">
                <a:xfrm>
                  <a:off x="3016" y="247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25</a:t>
                  </a:r>
                </a:p>
              </p:txBody>
            </p:sp>
            <p:sp>
              <p:nvSpPr>
                <p:cNvPr id="8265" name="Text Box 73">
                  <a:extLst>
                    <a:ext uri="{FF2B5EF4-FFF2-40B4-BE49-F238E27FC236}">
                      <a16:creationId xmlns:a16="http://schemas.microsoft.com/office/drawing/2014/main" id="{F9247156-F7E1-43C4-80B5-93581A8D2F97}"/>
                    </a:ext>
                  </a:extLst>
                </p:cNvPr>
                <p:cNvSpPr txBox="1">
                  <a:spLocks noChangeArrowheads="1"/>
                </p:cNvSpPr>
                <p:nvPr/>
              </p:nvSpPr>
              <p:spPr bwMode="auto">
                <a:xfrm>
                  <a:off x="3288" y="2473"/>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26</a:t>
                  </a:r>
                </a:p>
              </p:txBody>
            </p:sp>
            <p:sp>
              <p:nvSpPr>
                <p:cNvPr id="8267" name="Text Box 75">
                  <a:extLst>
                    <a:ext uri="{FF2B5EF4-FFF2-40B4-BE49-F238E27FC236}">
                      <a16:creationId xmlns:a16="http://schemas.microsoft.com/office/drawing/2014/main" id="{FCF0E50E-F3D0-4103-9B53-63D4A9FCC3C8}"/>
                    </a:ext>
                  </a:extLst>
                </p:cNvPr>
                <p:cNvSpPr txBox="1">
                  <a:spLocks noChangeArrowheads="1"/>
                </p:cNvSpPr>
                <p:nvPr/>
              </p:nvSpPr>
              <p:spPr bwMode="auto">
                <a:xfrm>
                  <a:off x="3605" y="2478"/>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8</a:t>
                  </a:r>
                </a:p>
              </p:txBody>
            </p:sp>
            <p:sp>
              <p:nvSpPr>
                <p:cNvPr id="8268" name="Text Box 76">
                  <a:extLst>
                    <a:ext uri="{FF2B5EF4-FFF2-40B4-BE49-F238E27FC236}">
                      <a16:creationId xmlns:a16="http://schemas.microsoft.com/office/drawing/2014/main" id="{20737103-705E-4DC7-A806-E2EE22CCB254}"/>
                    </a:ext>
                  </a:extLst>
                </p:cNvPr>
                <p:cNvSpPr txBox="1">
                  <a:spLocks noChangeArrowheads="1"/>
                </p:cNvSpPr>
                <p:nvPr/>
              </p:nvSpPr>
              <p:spPr bwMode="auto">
                <a:xfrm>
                  <a:off x="3833" y="2478"/>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59</a:t>
                  </a:r>
                </a:p>
              </p:txBody>
            </p:sp>
          </p:grpSp>
          <p:sp>
            <p:nvSpPr>
              <p:cNvPr id="8271" name="Text Box 79">
                <a:extLst>
                  <a:ext uri="{FF2B5EF4-FFF2-40B4-BE49-F238E27FC236}">
                    <a16:creationId xmlns:a16="http://schemas.microsoft.com/office/drawing/2014/main" id="{22FD3023-3476-491C-9682-BA9386520674}"/>
                  </a:ext>
                </a:extLst>
              </p:cNvPr>
              <p:cNvSpPr txBox="1">
                <a:spLocks noChangeArrowheads="1"/>
              </p:cNvSpPr>
              <p:nvPr/>
            </p:nvSpPr>
            <p:spPr bwMode="auto">
              <a:xfrm>
                <a:off x="748" y="2750"/>
                <a:ext cx="45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1                  1      2                 1     1     3     4</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7" dur="500"/>
                                        <p:tgtEl>
                                          <p:spTgt spid="8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blinds(horizontal)">
                                      <p:cBhvr>
                                        <p:cTn id="22" dur="500"/>
                                        <p:tgtEl>
                                          <p:spTgt spid="8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196"/>
                                        </p:tgtEl>
                                        <p:attrNameLst>
                                          <p:attrName>style.visibility</p:attrName>
                                        </p:attrNameLst>
                                      </p:cBhvr>
                                      <p:to>
                                        <p:strVal val="visible"/>
                                      </p:to>
                                    </p:set>
                                    <p:anim calcmode="lin" valueType="num">
                                      <p:cBhvr additive="base">
                                        <p:cTn id="27" dur="500" fill="hold"/>
                                        <p:tgtEl>
                                          <p:spTgt spid="8196"/>
                                        </p:tgtEl>
                                        <p:attrNameLst>
                                          <p:attrName>ppt_x</p:attrName>
                                        </p:attrNameLst>
                                      </p:cBhvr>
                                      <p:tavLst>
                                        <p:tav tm="0">
                                          <p:val>
                                            <p:strVal val="#ppt_x"/>
                                          </p:val>
                                        </p:tav>
                                        <p:tav tm="100000">
                                          <p:val>
                                            <p:strVal val="#ppt_x"/>
                                          </p:val>
                                        </p:tav>
                                      </p:tavLst>
                                    </p:anim>
                                    <p:anim calcmode="lin" valueType="num">
                                      <p:cBhvr additive="base">
                                        <p:cTn id="2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8273"/>
                                        </p:tgtEl>
                                        <p:attrNameLst>
                                          <p:attrName>style.visibility</p:attrName>
                                        </p:attrNameLst>
                                      </p:cBhvr>
                                      <p:to>
                                        <p:strVal val="visible"/>
                                      </p:to>
                                    </p:set>
                                    <p:anim calcmode="lin" valueType="num">
                                      <p:cBhvr additive="base">
                                        <p:cTn id="33" dur="500" fill="hold"/>
                                        <p:tgtEl>
                                          <p:spTgt spid="8273"/>
                                        </p:tgtEl>
                                        <p:attrNameLst>
                                          <p:attrName>ppt_x</p:attrName>
                                        </p:attrNameLst>
                                      </p:cBhvr>
                                      <p:tavLst>
                                        <p:tav tm="0">
                                          <p:val>
                                            <p:strVal val="#ppt_x"/>
                                          </p:val>
                                        </p:tav>
                                        <p:tav tm="100000">
                                          <p:val>
                                            <p:strVal val="#ppt_x"/>
                                          </p:val>
                                        </p:tav>
                                      </p:tavLst>
                                    </p:anim>
                                    <p:anim calcmode="lin" valueType="num">
                                      <p:cBhvr additive="base">
                                        <p:cTn id="34" dur="500" fill="hold"/>
                                        <p:tgtEl>
                                          <p:spTgt spid="8273"/>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8218"/>
                                        </p:tgtEl>
                                        <p:attrNameLst>
                                          <p:attrName>style.visibility</p:attrName>
                                        </p:attrNameLst>
                                      </p:cBhvr>
                                      <p:to>
                                        <p:strVal val="visible"/>
                                      </p:to>
                                    </p:set>
                                    <p:animEffect transition="in" filter="blinds(horizontal)">
                                      <p:cBhvr>
                                        <p:cTn id="39" dur="500"/>
                                        <p:tgtEl>
                                          <p:spTgt spid="8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8196" grpId="0"/>
      <p:bldP spid="82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FF9C1A32-B1CC-4FCC-9C3C-FF75F6C58D25}"/>
              </a:ext>
            </a:extLst>
          </p:cNvPr>
          <p:cNvSpPr>
            <a:spLocks noGrp="1" noChangeArrowheads="1"/>
          </p:cNvSpPr>
          <p:nvPr>
            <p:ph type="body" idx="1"/>
          </p:nvPr>
        </p:nvSpPr>
        <p:spPr>
          <a:xfrm>
            <a:off x="179388" y="260350"/>
            <a:ext cx="8713787" cy="6264275"/>
          </a:xfrm>
        </p:spPr>
        <p:txBody>
          <a:bodyPr/>
          <a:lstStyle/>
          <a:p>
            <a:pPr>
              <a:buFontTx/>
              <a:buNone/>
            </a:pPr>
            <a:r>
              <a:rPr lang="en-US" altLang="zh-CN"/>
              <a:t> </a:t>
            </a:r>
            <a:r>
              <a:rPr lang="en-US" altLang="zh-CN" sz="2000" b="1"/>
              <a:t>(6) </a:t>
            </a:r>
            <a:r>
              <a:rPr lang="zh-CN" altLang="en-US" sz="2000" b="1"/>
              <a:t>下面是一棵</a:t>
            </a:r>
            <a:r>
              <a:rPr lang="en-US" altLang="zh-CN" sz="2000" b="1"/>
              <a:t>3</a:t>
            </a:r>
            <a:r>
              <a:rPr lang="zh-CN" altLang="en-US" sz="2000" b="1"/>
              <a:t>阶</a:t>
            </a:r>
            <a:r>
              <a:rPr lang="en-US" altLang="zh-CN" sz="2000" b="1"/>
              <a:t>B-</a:t>
            </a:r>
            <a:r>
              <a:rPr lang="zh-CN" altLang="en-US" sz="2000" b="1"/>
              <a:t>树。试画出依次删除</a:t>
            </a:r>
            <a:r>
              <a:rPr lang="en-US" altLang="zh-CN" sz="2000" b="1"/>
              <a:t>50</a:t>
            </a:r>
            <a:r>
              <a:rPr lang="zh-CN" altLang="en-US" sz="2000" b="1"/>
              <a:t>、</a:t>
            </a:r>
            <a:r>
              <a:rPr lang="en-US" altLang="zh-CN" sz="2000" b="1"/>
              <a:t>40</a:t>
            </a:r>
            <a:r>
              <a:rPr lang="zh-CN" altLang="en-US" sz="2000" b="1"/>
              <a:t>之后的</a:t>
            </a:r>
            <a:r>
              <a:rPr lang="en-US" altLang="zh-CN" sz="2000" b="1"/>
              <a:t>B-</a:t>
            </a:r>
            <a:r>
              <a:rPr lang="zh-CN" altLang="en-US" sz="2000" b="1"/>
              <a:t>树。</a:t>
            </a:r>
          </a:p>
          <a:p>
            <a:pPr>
              <a:buFontTx/>
              <a:buNone/>
            </a:pPr>
            <a:endParaRPr lang="zh-CN" altLang="en-US" sz="2000" b="1"/>
          </a:p>
        </p:txBody>
      </p:sp>
      <p:grpSp>
        <p:nvGrpSpPr>
          <p:cNvPr id="9283" name="Group 67">
            <a:extLst>
              <a:ext uri="{FF2B5EF4-FFF2-40B4-BE49-F238E27FC236}">
                <a16:creationId xmlns:a16="http://schemas.microsoft.com/office/drawing/2014/main" id="{78E2D99A-1069-4A32-9BD0-E3B2DF02785E}"/>
              </a:ext>
            </a:extLst>
          </p:cNvPr>
          <p:cNvGrpSpPr>
            <a:grpSpLocks/>
          </p:cNvGrpSpPr>
          <p:nvPr/>
        </p:nvGrpSpPr>
        <p:grpSpPr bwMode="auto">
          <a:xfrm>
            <a:off x="1044575" y="1052513"/>
            <a:ext cx="4535488" cy="1301750"/>
            <a:chOff x="567" y="709"/>
            <a:chExt cx="2857" cy="820"/>
          </a:xfrm>
        </p:grpSpPr>
        <p:sp>
          <p:nvSpPr>
            <p:cNvPr id="9259" name="Oval 43">
              <a:extLst>
                <a:ext uri="{FF2B5EF4-FFF2-40B4-BE49-F238E27FC236}">
                  <a16:creationId xmlns:a16="http://schemas.microsoft.com/office/drawing/2014/main" id="{01A967A8-F85A-4F8E-AFF9-6A330B1F3CEA}"/>
                </a:ext>
              </a:extLst>
            </p:cNvPr>
            <p:cNvSpPr>
              <a:spLocks noChangeArrowheads="1"/>
            </p:cNvSpPr>
            <p:nvPr/>
          </p:nvSpPr>
          <p:spPr bwMode="auto">
            <a:xfrm>
              <a:off x="1519" y="709"/>
              <a:ext cx="635" cy="22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0" name="Oval 44">
              <a:extLst>
                <a:ext uri="{FF2B5EF4-FFF2-40B4-BE49-F238E27FC236}">
                  <a16:creationId xmlns:a16="http://schemas.microsoft.com/office/drawing/2014/main" id="{4F284F48-72FC-4AA3-B8B5-C3D3CC9680A4}"/>
                </a:ext>
              </a:extLst>
            </p:cNvPr>
            <p:cNvSpPr>
              <a:spLocks noChangeArrowheads="1"/>
            </p:cNvSpPr>
            <p:nvPr/>
          </p:nvSpPr>
          <p:spPr bwMode="auto">
            <a:xfrm>
              <a:off x="2109" y="935"/>
              <a:ext cx="635" cy="22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2" name="Oval 46">
              <a:extLst>
                <a:ext uri="{FF2B5EF4-FFF2-40B4-BE49-F238E27FC236}">
                  <a16:creationId xmlns:a16="http://schemas.microsoft.com/office/drawing/2014/main" id="{FD28BD49-BD11-4484-8C6E-46499F3E6B11}"/>
                </a:ext>
              </a:extLst>
            </p:cNvPr>
            <p:cNvSpPr>
              <a:spLocks noChangeArrowheads="1"/>
            </p:cNvSpPr>
            <p:nvPr/>
          </p:nvSpPr>
          <p:spPr bwMode="auto">
            <a:xfrm>
              <a:off x="884" y="935"/>
              <a:ext cx="635" cy="22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3" name="Oval 47">
              <a:extLst>
                <a:ext uri="{FF2B5EF4-FFF2-40B4-BE49-F238E27FC236}">
                  <a16:creationId xmlns:a16="http://schemas.microsoft.com/office/drawing/2014/main" id="{936BB72C-5B27-4BFB-982C-88519605AB88}"/>
                </a:ext>
              </a:extLst>
            </p:cNvPr>
            <p:cNvSpPr>
              <a:spLocks noChangeArrowheads="1"/>
            </p:cNvSpPr>
            <p:nvPr/>
          </p:nvSpPr>
          <p:spPr bwMode="auto">
            <a:xfrm>
              <a:off x="567" y="1298"/>
              <a:ext cx="363" cy="18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4" name="Oval 48">
              <a:extLst>
                <a:ext uri="{FF2B5EF4-FFF2-40B4-BE49-F238E27FC236}">
                  <a16:creationId xmlns:a16="http://schemas.microsoft.com/office/drawing/2014/main" id="{173585CD-6BF1-4446-9888-09808B8B0EEF}"/>
                </a:ext>
              </a:extLst>
            </p:cNvPr>
            <p:cNvSpPr>
              <a:spLocks noChangeArrowheads="1"/>
            </p:cNvSpPr>
            <p:nvPr/>
          </p:nvSpPr>
          <p:spPr bwMode="auto">
            <a:xfrm>
              <a:off x="1292" y="1298"/>
              <a:ext cx="363" cy="18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5" name="Oval 49">
              <a:extLst>
                <a:ext uri="{FF2B5EF4-FFF2-40B4-BE49-F238E27FC236}">
                  <a16:creationId xmlns:a16="http://schemas.microsoft.com/office/drawing/2014/main" id="{8B238665-37CB-41A5-A24E-1FC2B054738A}"/>
                </a:ext>
              </a:extLst>
            </p:cNvPr>
            <p:cNvSpPr>
              <a:spLocks noChangeArrowheads="1"/>
            </p:cNvSpPr>
            <p:nvPr/>
          </p:nvSpPr>
          <p:spPr bwMode="auto">
            <a:xfrm>
              <a:off x="1791" y="1298"/>
              <a:ext cx="363" cy="18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6" name="Oval 50">
              <a:extLst>
                <a:ext uri="{FF2B5EF4-FFF2-40B4-BE49-F238E27FC236}">
                  <a16:creationId xmlns:a16="http://schemas.microsoft.com/office/drawing/2014/main" id="{A8790931-FF39-46AA-B8BB-BB8EE2398834}"/>
                </a:ext>
              </a:extLst>
            </p:cNvPr>
            <p:cNvSpPr>
              <a:spLocks noChangeArrowheads="1"/>
            </p:cNvSpPr>
            <p:nvPr/>
          </p:nvSpPr>
          <p:spPr bwMode="auto">
            <a:xfrm>
              <a:off x="2336" y="1298"/>
              <a:ext cx="363" cy="18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7" name="Oval 51">
              <a:extLst>
                <a:ext uri="{FF2B5EF4-FFF2-40B4-BE49-F238E27FC236}">
                  <a16:creationId xmlns:a16="http://schemas.microsoft.com/office/drawing/2014/main" id="{CDF68092-AB6D-48DA-BAEA-2BACD7F3D993}"/>
                </a:ext>
              </a:extLst>
            </p:cNvPr>
            <p:cNvSpPr>
              <a:spLocks noChangeArrowheads="1"/>
            </p:cNvSpPr>
            <p:nvPr/>
          </p:nvSpPr>
          <p:spPr bwMode="auto">
            <a:xfrm>
              <a:off x="2925" y="1253"/>
              <a:ext cx="363" cy="18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8" name="Line 52">
              <a:extLst>
                <a:ext uri="{FF2B5EF4-FFF2-40B4-BE49-F238E27FC236}">
                  <a16:creationId xmlns:a16="http://schemas.microsoft.com/office/drawing/2014/main" id="{AC5FB4B8-DD9F-4591-8387-B355E8FA3297}"/>
                </a:ext>
              </a:extLst>
            </p:cNvPr>
            <p:cNvSpPr>
              <a:spLocks noChangeShapeType="1"/>
            </p:cNvSpPr>
            <p:nvPr/>
          </p:nvSpPr>
          <p:spPr bwMode="auto">
            <a:xfrm flipH="1">
              <a:off x="1338" y="799"/>
              <a:ext cx="363"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9" name="Line 53">
              <a:extLst>
                <a:ext uri="{FF2B5EF4-FFF2-40B4-BE49-F238E27FC236}">
                  <a16:creationId xmlns:a16="http://schemas.microsoft.com/office/drawing/2014/main" id="{E0B258DA-B44A-473F-B3FF-742DFB0042DB}"/>
                </a:ext>
              </a:extLst>
            </p:cNvPr>
            <p:cNvSpPr>
              <a:spLocks noChangeShapeType="1"/>
            </p:cNvSpPr>
            <p:nvPr/>
          </p:nvSpPr>
          <p:spPr bwMode="auto">
            <a:xfrm>
              <a:off x="2018" y="799"/>
              <a:ext cx="272"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0" name="Line 54">
              <a:extLst>
                <a:ext uri="{FF2B5EF4-FFF2-40B4-BE49-F238E27FC236}">
                  <a16:creationId xmlns:a16="http://schemas.microsoft.com/office/drawing/2014/main" id="{FE738BAC-3437-4672-BAD4-50A84D33DC70}"/>
                </a:ext>
              </a:extLst>
            </p:cNvPr>
            <p:cNvSpPr>
              <a:spLocks noChangeShapeType="1"/>
            </p:cNvSpPr>
            <p:nvPr/>
          </p:nvSpPr>
          <p:spPr bwMode="auto">
            <a:xfrm flipH="1">
              <a:off x="703" y="1071"/>
              <a:ext cx="363"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1" name="Line 55">
              <a:extLst>
                <a:ext uri="{FF2B5EF4-FFF2-40B4-BE49-F238E27FC236}">
                  <a16:creationId xmlns:a16="http://schemas.microsoft.com/office/drawing/2014/main" id="{9B9F8077-EA01-40EF-BD62-ECD8D78962B7}"/>
                </a:ext>
              </a:extLst>
            </p:cNvPr>
            <p:cNvSpPr>
              <a:spLocks noChangeShapeType="1"/>
            </p:cNvSpPr>
            <p:nvPr/>
          </p:nvSpPr>
          <p:spPr bwMode="auto">
            <a:xfrm>
              <a:off x="1338" y="1071"/>
              <a:ext cx="136"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2" name="Line 56">
              <a:extLst>
                <a:ext uri="{FF2B5EF4-FFF2-40B4-BE49-F238E27FC236}">
                  <a16:creationId xmlns:a16="http://schemas.microsoft.com/office/drawing/2014/main" id="{2880597C-7F29-4F01-9D23-DAD99E039E88}"/>
                </a:ext>
              </a:extLst>
            </p:cNvPr>
            <p:cNvSpPr>
              <a:spLocks noChangeShapeType="1"/>
            </p:cNvSpPr>
            <p:nvPr/>
          </p:nvSpPr>
          <p:spPr bwMode="auto">
            <a:xfrm flipH="1">
              <a:off x="1927" y="1071"/>
              <a:ext cx="318"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3" name="Line 57">
              <a:extLst>
                <a:ext uri="{FF2B5EF4-FFF2-40B4-BE49-F238E27FC236}">
                  <a16:creationId xmlns:a16="http://schemas.microsoft.com/office/drawing/2014/main" id="{1A2B4324-2BCF-43CF-ADAD-2FDC99F0A5A2}"/>
                </a:ext>
              </a:extLst>
            </p:cNvPr>
            <p:cNvSpPr>
              <a:spLocks noChangeShapeType="1"/>
            </p:cNvSpPr>
            <p:nvPr/>
          </p:nvSpPr>
          <p:spPr bwMode="auto">
            <a:xfrm>
              <a:off x="2472" y="1071"/>
              <a:ext cx="45"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4" name="Line 58">
              <a:extLst>
                <a:ext uri="{FF2B5EF4-FFF2-40B4-BE49-F238E27FC236}">
                  <a16:creationId xmlns:a16="http://schemas.microsoft.com/office/drawing/2014/main" id="{02F8D3C9-506B-4CA0-9124-583A0FEF7C07}"/>
                </a:ext>
              </a:extLst>
            </p:cNvPr>
            <p:cNvSpPr>
              <a:spLocks noChangeShapeType="1"/>
            </p:cNvSpPr>
            <p:nvPr/>
          </p:nvSpPr>
          <p:spPr bwMode="auto">
            <a:xfrm>
              <a:off x="2653" y="1026"/>
              <a:ext cx="363"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5" name="Text Box 59">
              <a:extLst>
                <a:ext uri="{FF2B5EF4-FFF2-40B4-BE49-F238E27FC236}">
                  <a16:creationId xmlns:a16="http://schemas.microsoft.com/office/drawing/2014/main" id="{8C9279CE-3547-4E91-BC0C-C99BAF3D5C71}"/>
                </a:ext>
              </a:extLst>
            </p:cNvPr>
            <p:cNvSpPr txBox="1">
              <a:spLocks noChangeArrowheads="1"/>
            </p:cNvSpPr>
            <p:nvPr/>
          </p:nvSpPr>
          <p:spPr bwMode="auto">
            <a:xfrm>
              <a:off x="1701" y="709"/>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50</a:t>
              </a:r>
            </a:p>
          </p:txBody>
        </p:sp>
        <p:sp>
          <p:nvSpPr>
            <p:cNvPr id="9276" name="Text Box 60">
              <a:extLst>
                <a:ext uri="{FF2B5EF4-FFF2-40B4-BE49-F238E27FC236}">
                  <a16:creationId xmlns:a16="http://schemas.microsoft.com/office/drawing/2014/main" id="{C056AAE9-8371-45FF-88F4-B53E17906CC3}"/>
                </a:ext>
              </a:extLst>
            </p:cNvPr>
            <p:cNvSpPr txBox="1">
              <a:spLocks noChangeArrowheads="1"/>
            </p:cNvSpPr>
            <p:nvPr/>
          </p:nvSpPr>
          <p:spPr bwMode="auto">
            <a:xfrm>
              <a:off x="1066" y="935"/>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30</a:t>
              </a:r>
            </a:p>
          </p:txBody>
        </p:sp>
        <p:sp>
          <p:nvSpPr>
            <p:cNvPr id="9277" name="Text Box 61">
              <a:extLst>
                <a:ext uri="{FF2B5EF4-FFF2-40B4-BE49-F238E27FC236}">
                  <a16:creationId xmlns:a16="http://schemas.microsoft.com/office/drawing/2014/main" id="{6F2049CB-73E6-4990-A3C2-4264CCD9A5F1}"/>
                </a:ext>
              </a:extLst>
            </p:cNvPr>
            <p:cNvSpPr txBox="1">
              <a:spLocks noChangeArrowheads="1"/>
            </p:cNvSpPr>
            <p:nvPr/>
          </p:nvSpPr>
          <p:spPr bwMode="auto">
            <a:xfrm>
              <a:off x="2200" y="935"/>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60  80</a:t>
              </a:r>
            </a:p>
          </p:txBody>
        </p:sp>
        <p:sp>
          <p:nvSpPr>
            <p:cNvPr id="9278" name="Text Box 62">
              <a:extLst>
                <a:ext uri="{FF2B5EF4-FFF2-40B4-BE49-F238E27FC236}">
                  <a16:creationId xmlns:a16="http://schemas.microsoft.com/office/drawing/2014/main" id="{34BD9186-DD28-4E66-8F53-F222EB43EF49}"/>
                </a:ext>
              </a:extLst>
            </p:cNvPr>
            <p:cNvSpPr txBox="1">
              <a:spLocks noChangeArrowheads="1"/>
            </p:cNvSpPr>
            <p:nvPr/>
          </p:nvSpPr>
          <p:spPr bwMode="auto">
            <a:xfrm>
              <a:off x="613" y="1298"/>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20</a:t>
              </a:r>
            </a:p>
          </p:txBody>
        </p:sp>
        <p:sp>
          <p:nvSpPr>
            <p:cNvPr id="9279" name="Text Box 63">
              <a:extLst>
                <a:ext uri="{FF2B5EF4-FFF2-40B4-BE49-F238E27FC236}">
                  <a16:creationId xmlns:a16="http://schemas.microsoft.com/office/drawing/2014/main" id="{94AC3DE2-8122-40D7-871A-F1BC955ACBFB}"/>
                </a:ext>
              </a:extLst>
            </p:cNvPr>
            <p:cNvSpPr txBox="1">
              <a:spLocks noChangeArrowheads="1"/>
            </p:cNvSpPr>
            <p:nvPr/>
          </p:nvSpPr>
          <p:spPr bwMode="auto">
            <a:xfrm>
              <a:off x="1338" y="129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40</a:t>
              </a:r>
            </a:p>
          </p:txBody>
        </p:sp>
        <p:sp>
          <p:nvSpPr>
            <p:cNvPr id="9280" name="Text Box 64">
              <a:extLst>
                <a:ext uri="{FF2B5EF4-FFF2-40B4-BE49-F238E27FC236}">
                  <a16:creationId xmlns:a16="http://schemas.microsoft.com/office/drawing/2014/main" id="{FA25C0CD-4AAA-490D-B771-F8ABC1106FD8}"/>
                </a:ext>
              </a:extLst>
            </p:cNvPr>
            <p:cNvSpPr txBox="1">
              <a:spLocks noChangeArrowheads="1"/>
            </p:cNvSpPr>
            <p:nvPr/>
          </p:nvSpPr>
          <p:spPr bwMode="auto">
            <a:xfrm>
              <a:off x="1837" y="1298"/>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55</a:t>
              </a:r>
            </a:p>
          </p:txBody>
        </p:sp>
        <p:sp>
          <p:nvSpPr>
            <p:cNvPr id="9281" name="Text Box 65">
              <a:extLst>
                <a:ext uri="{FF2B5EF4-FFF2-40B4-BE49-F238E27FC236}">
                  <a16:creationId xmlns:a16="http://schemas.microsoft.com/office/drawing/2014/main" id="{16729CA3-B262-4996-B243-2A34CDAD0443}"/>
                </a:ext>
              </a:extLst>
            </p:cNvPr>
            <p:cNvSpPr txBox="1">
              <a:spLocks noChangeArrowheads="1"/>
            </p:cNvSpPr>
            <p:nvPr/>
          </p:nvSpPr>
          <p:spPr bwMode="auto">
            <a:xfrm>
              <a:off x="2381" y="1298"/>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70</a:t>
              </a:r>
            </a:p>
          </p:txBody>
        </p:sp>
        <p:sp>
          <p:nvSpPr>
            <p:cNvPr id="9282" name="Text Box 66">
              <a:extLst>
                <a:ext uri="{FF2B5EF4-FFF2-40B4-BE49-F238E27FC236}">
                  <a16:creationId xmlns:a16="http://schemas.microsoft.com/office/drawing/2014/main" id="{994F193F-E032-401E-A23D-1191B8127437}"/>
                </a:ext>
              </a:extLst>
            </p:cNvPr>
            <p:cNvSpPr txBox="1">
              <a:spLocks noChangeArrowheads="1"/>
            </p:cNvSpPr>
            <p:nvPr/>
          </p:nvSpPr>
          <p:spPr bwMode="auto">
            <a:xfrm>
              <a:off x="2970" y="1249"/>
              <a:ext cx="4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95</a:t>
              </a:r>
            </a:p>
          </p:txBody>
        </p:sp>
      </p:grpSp>
      <p:sp>
        <p:nvSpPr>
          <p:cNvPr id="9308" name="Text Box 92">
            <a:extLst>
              <a:ext uri="{FF2B5EF4-FFF2-40B4-BE49-F238E27FC236}">
                <a16:creationId xmlns:a16="http://schemas.microsoft.com/office/drawing/2014/main" id="{A8C4FE6D-1778-491D-BD60-2FE0FA289B4A}"/>
              </a:ext>
            </a:extLst>
          </p:cNvPr>
          <p:cNvSpPr txBox="1">
            <a:spLocks noChangeArrowheads="1"/>
          </p:cNvSpPr>
          <p:nvPr/>
        </p:nvSpPr>
        <p:spPr bwMode="auto">
          <a:xfrm>
            <a:off x="395288" y="2565400"/>
            <a:ext cx="7921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答：</a:t>
            </a:r>
          </a:p>
        </p:txBody>
      </p:sp>
      <p:grpSp>
        <p:nvGrpSpPr>
          <p:cNvPr id="9347" name="Group 131">
            <a:extLst>
              <a:ext uri="{FF2B5EF4-FFF2-40B4-BE49-F238E27FC236}">
                <a16:creationId xmlns:a16="http://schemas.microsoft.com/office/drawing/2014/main" id="{05045A49-22A8-4777-A1F3-1FFF12494417}"/>
              </a:ext>
            </a:extLst>
          </p:cNvPr>
          <p:cNvGrpSpPr>
            <a:grpSpLocks/>
          </p:cNvGrpSpPr>
          <p:nvPr/>
        </p:nvGrpSpPr>
        <p:grpSpPr bwMode="auto">
          <a:xfrm>
            <a:off x="1258888" y="2781300"/>
            <a:ext cx="4535487" cy="1301750"/>
            <a:chOff x="793" y="1752"/>
            <a:chExt cx="2857" cy="820"/>
          </a:xfrm>
        </p:grpSpPr>
        <p:sp>
          <p:nvSpPr>
            <p:cNvPr id="9288" name="Oval 72">
              <a:extLst>
                <a:ext uri="{FF2B5EF4-FFF2-40B4-BE49-F238E27FC236}">
                  <a16:creationId xmlns:a16="http://schemas.microsoft.com/office/drawing/2014/main" id="{4D9F7266-3FAA-4378-922D-74346A3B09C8}"/>
                </a:ext>
              </a:extLst>
            </p:cNvPr>
            <p:cNvSpPr>
              <a:spLocks noChangeArrowheads="1"/>
            </p:cNvSpPr>
            <p:nvPr/>
          </p:nvSpPr>
          <p:spPr bwMode="auto">
            <a:xfrm>
              <a:off x="793" y="2341"/>
              <a:ext cx="363" cy="18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312" name="Group 96">
              <a:extLst>
                <a:ext uri="{FF2B5EF4-FFF2-40B4-BE49-F238E27FC236}">
                  <a16:creationId xmlns:a16="http://schemas.microsoft.com/office/drawing/2014/main" id="{2DC541D7-1DBD-4954-A18F-8FFF728633E2}"/>
                </a:ext>
              </a:extLst>
            </p:cNvPr>
            <p:cNvGrpSpPr>
              <a:grpSpLocks/>
            </p:cNvGrpSpPr>
            <p:nvPr/>
          </p:nvGrpSpPr>
          <p:grpSpPr bwMode="auto">
            <a:xfrm>
              <a:off x="839" y="1752"/>
              <a:ext cx="2811" cy="820"/>
              <a:chOff x="840" y="1752"/>
              <a:chExt cx="2811" cy="820"/>
            </a:xfrm>
          </p:grpSpPr>
          <p:sp>
            <p:nvSpPr>
              <p:cNvPr id="9285" name="Oval 69">
                <a:extLst>
                  <a:ext uri="{FF2B5EF4-FFF2-40B4-BE49-F238E27FC236}">
                    <a16:creationId xmlns:a16="http://schemas.microsoft.com/office/drawing/2014/main" id="{D4A0BEF9-872B-435E-B0EF-31F5759056EF}"/>
                  </a:ext>
                </a:extLst>
              </p:cNvPr>
              <p:cNvSpPr>
                <a:spLocks noChangeArrowheads="1"/>
              </p:cNvSpPr>
              <p:nvPr/>
            </p:nvSpPr>
            <p:spPr bwMode="auto">
              <a:xfrm>
                <a:off x="1746" y="1752"/>
                <a:ext cx="635" cy="22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6" name="Oval 70">
                <a:extLst>
                  <a:ext uri="{FF2B5EF4-FFF2-40B4-BE49-F238E27FC236}">
                    <a16:creationId xmlns:a16="http://schemas.microsoft.com/office/drawing/2014/main" id="{06CC9D27-6653-4663-8D75-75F4F31FB266}"/>
                  </a:ext>
                </a:extLst>
              </p:cNvPr>
              <p:cNvSpPr>
                <a:spLocks noChangeArrowheads="1"/>
              </p:cNvSpPr>
              <p:nvPr/>
            </p:nvSpPr>
            <p:spPr bwMode="auto">
              <a:xfrm>
                <a:off x="2336" y="1978"/>
                <a:ext cx="635" cy="22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7" name="Oval 71">
                <a:extLst>
                  <a:ext uri="{FF2B5EF4-FFF2-40B4-BE49-F238E27FC236}">
                    <a16:creationId xmlns:a16="http://schemas.microsoft.com/office/drawing/2014/main" id="{10109018-8307-460C-BDE4-0CA25665A194}"/>
                  </a:ext>
                </a:extLst>
              </p:cNvPr>
              <p:cNvSpPr>
                <a:spLocks noChangeArrowheads="1"/>
              </p:cNvSpPr>
              <p:nvPr/>
            </p:nvSpPr>
            <p:spPr bwMode="auto">
              <a:xfrm>
                <a:off x="1111" y="1978"/>
                <a:ext cx="635" cy="22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9" name="Oval 73">
                <a:extLst>
                  <a:ext uri="{FF2B5EF4-FFF2-40B4-BE49-F238E27FC236}">
                    <a16:creationId xmlns:a16="http://schemas.microsoft.com/office/drawing/2014/main" id="{06250393-FADB-445A-9535-8052044EE63D}"/>
                  </a:ext>
                </a:extLst>
              </p:cNvPr>
              <p:cNvSpPr>
                <a:spLocks noChangeArrowheads="1"/>
              </p:cNvSpPr>
              <p:nvPr/>
            </p:nvSpPr>
            <p:spPr bwMode="auto">
              <a:xfrm>
                <a:off x="1519" y="2341"/>
                <a:ext cx="363" cy="18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2" name="Oval 76">
                <a:extLst>
                  <a:ext uri="{FF2B5EF4-FFF2-40B4-BE49-F238E27FC236}">
                    <a16:creationId xmlns:a16="http://schemas.microsoft.com/office/drawing/2014/main" id="{C67FD796-F918-488A-A5CA-3490656EDF66}"/>
                  </a:ext>
                </a:extLst>
              </p:cNvPr>
              <p:cNvSpPr>
                <a:spLocks noChangeArrowheads="1"/>
              </p:cNvSpPr>
              <p:nvPr/>
            </p:nvSpPr>
            <p:spPr bwMode="auto">
              <a:xfrm>
                <a:off x="3152" y="2296"/>
                <a:ext cx="363" cy="18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3" name="Line 77">
                <a:extLst>
                  <a:ext uri="{FF2B5EF4-FFF2-40B4-BE49-F238E27FC236}">
                    <a16:creationId xmlns:a16="http://schemas.microsoft.com/office/drawing/2014/main" id="{41101248-E79A-44B6-A275-25772F716D2A}"/>
                  </a:ext>
                </a:extLst>
              </p:cNvPr>
              <p:cNvSpPr>
                <a:spLocks noChangeShapeType="1"/>
              </p:cNvSpPr>
              <p:nvPr/>
            </p:nvSpPr>
            <p:spPr bwMode="auto">
              <a:xfrm flipH="1">
                <a:off x="1565" y="1842"/>
                <a:ext cx="363"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94" name="Line 78">
                <a:extLst>
                  <a:ext uri="{FF2B5EF4-FFF2-40B4-BE49-F238E27FC236}">
                    <a16:creationId xmlns:a16="http://schemas.microsoft.com/office/drawing/2014/main" id="{1CF9AD17-4DD0-46AA-92B6-597F6A056D97}"/>
                  </a:ext>
                </a:extLst>
              </p:cNvPr>
              <p:cNvSpPr>
                <a:spLocks noChangeShapeType="1"/>
              </p:cNvSpPr>
              <p:nvPr/>
            </p:nvSpPr>
            <p:spPr bwMode="auto">
              <a:xfrm>
                <a:off x="2245" y="1842"/>
                <a:ext cx="272"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95" name="Line 79">
                <a:extLst>
                  <a:ext uri="{FF2B5EF4-FFF2-40B4-BE49-F238E27FC236}">
                    <a16:creationId xmlns:a16="http://schemas.microsoft.com/office/drawing/2014/main" id="{0BA6E9CF-4137-4BE5-8479-D081E5E72461}"/>
                  </a:ext>
                </a:extLst>
              </p:cNvPr>
              <p:cNvSpPr>
                <a:spLocks noChangeShapeType="1"/>
              </p:cNvSpPr>
              <p:nvPr/>
            </p:nvSpPr>
            <p:spPr bwMode="auto">
              <a:xfrm flipH="1">
                <a:off x="930" y="2114"/>
                <a:ext cx="363"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96" name="Line 80">
                <a:extLst>
                  <a:ext uri="{FF2B5EF4-FFF2-40B4-BE49-F238E27FC236}">
                    <a16:creationId xmlns:a16="http://schemas.microsoft.com/office/drawing/2014/main" id="{89029985-3D53-4908-9DAC-7C8AEE9434BC}"/>
                  </a:ext>
                </a:extLst>
              </p:cNvPr>
              <p:cNvSpPr>
                <a:spLocks noChangeShapeType="1"/>
              </p:cNvSpPr>
              <p:nvPr/>
            </p:nvSpPr>
            <p:spPr bwMode="auto">
              <a:xfrm>
                <a:off x="1565" y="2114"/>
                <a:ext cx="136"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99" name="Line 83">
                <a:extLst>
                  <a:ext uri="{FF2B5EF4-FFF2-40B4-BE49-F238E27FC236}">
                    <a16:creationId xmlns:a16="http://schemas.microsoft.com/office/drawing/2014/main" id="{01566125-13FE-4F40-A420-38EA77887E0A}"/>
                  </a:ext>
                </a:extLst>
              </p:cNvPr>
              <p:cNvSpPr>
                <a:spLocks noChangeShapeType="1"/>
              </p:cNvSpPr>
              <p:nvPr/>
            </p:nvSpPr>
            <p:spPr bwMode="auto">
              <a:xfrm>
                <a:off x="2880" y="2069"/>
                <a:ext cx="363"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00" name="Text Box 84">
                <a:extLst>
                  <a:ext uri="{FF2B5EF4-FFF2-40B4-BE49-F238E27FC236}">
                    <a16:creationId xmlns:a16="http://schemas.microsoft.com/office/drawing/2014/main" id="{F485EC30-A78A-4AEE-B921-401B2DB8A800}"/>
                  </a:ext>
                </a:extLst>
              </p:cNvPr>
              <p:cNvSpPr txBox="1">
                <a:spLocks noChangeArrowheads="1"/>
              </p:cNvSpPr>
              <p:nvPr/>
            </p:nvSpPr>
            <p:spPr bwMode="auto">
              <a:xfrm>
                <a:off x="1928" y="1752"/>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55</a:t>
                </a:r>
              </a:p>
            </p:txBody>
          </p:sp>
          <p:sp>
            <p:nvSpPr>
              <p:cNvPr id="9301" name="Text Box 85">
                <a:extLst>
                  <a:ext uri="{FF2B5EF4-FFF2-40B4-BE49-F238E27FC236}">
                    <a16:creationId xmlns:a16="http://schemas.microsoft.com/office/drawing/2014/main" id="{F9FAD515-C353-4978-A674-A5BBE0F1D34C}"/>
                  </a:ext>
                </a:extLst>
              </p:cNvPr>
              <p:cNvSpPr txBox="1">
                <a:spLocks noChangeArrowheads="1"/>
              </p:cNvSpPr>
              <p:nvPr/>
            </p:nvSpPr>
            <p:spPr bwMode="auto">
              <a:xfrm>
                <a:off x="1293" y="1978"/>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30</a:t>
                </a:r>
              </a:p>
            </p:txBody>
          </p:sp>
          <p:sp>
            <p:nvSpPr>
              <p:cNvPr id="9302" name="Text Box 86">
                <a:extLst>
                  <a:ext uri="{FF2B5EF4-FFF2-40B4-BE49-F238E27FC236}">
                    <a16:creationId xmlns:a16="http://schemas.microsoft.com/office/drawing/2014/main" id="{33B04358-F107-49B5-BA04-27DB2B8F3FC4}"/>
                  </a:ext>
                </a:extLst>
              </p:cNvPr>
              <p:cNvSpPr txBox="1">
                <a:spLocks noChangeArrowheads="1"/>
              </p:cNvSpPr>
              <p:nvPr/>
            </p:nvSpPr>
            <p:spPr bwMode="auto">
              <a:xfrm>
                <a:off x="2427" y="1978"/>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80</a:t>
                </a:r>
              </a:p>
            </p:txBody>
          </p:sp>
          <p:sp>
            <p:nvSpPr>
              <p:cNvPr id="9303" name="Text Box 87">
                <a:extLst>
                  <a:ext uri="{FF2B5EF4-FFF2-40B4-BE49-F238E27FC236}">
                    <a16:creationId xmlns:a16="http://schemas.microsoft.com/office/drawing/2014/main" id="{48339CFF-759C-401E-86D2-AE7A27F35378}"/>
                  </a:ext>
                </a:extLst>
              </p:cNvPr>
              <p:cNvSpPr txBox="1">
                <a:spLocks noChangeArrowheads="1"/>
              </p:cNvSpPr>
              <p:nvPr/>
            </p:nvSpPr>
            <p:spPr bwMode="auto">
              <a:xfrm>
                <a:off x="840" y="2341"/>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20</a:t>
                </a:r>
              </a:p>
            </p:txBody>
          </p:sp>
          <p:sp>
            <p:nvSpPr>
              <p:cNvPr id="9304" name="Text Box 88">
                <a:extLst>
                  <a:ext uri="{FF2B5EF4-FFF2-40B4-BE49-F238E27FC236}">
                    <a16:creationId xmlns:a16="http://schemas.microsoft.com/office/drawing/2014/main" id="{93E01F2C-33B1-41F0-95ED-84B66CCB3797}"/>
                  </a:ext>
                </a:extLst>
              </p:cNvPr>
              <p:cNvSpPr txBox="1">
                <a:spLocks noChangeArrowheads="1"/>
              </p:cNvSpPr>
              <p:nvPr/>
            </p:nvSpPr>
            <p:spPr bwMode="auto">
              <a:xfrm>
                <a:off x="1565" y="2341"/>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40</a:t>
                </a:r>
              </a:p>
            </p:txBody>
          </p:sp>
          <p:sp>
            <p:nvSpPr>
              <p:cNvPr id="9307" name="Text Box 91">
                <a:extLst>
                  <a:ext uri="{FF2B5EF4-FFF2-40B4-BE49-F238E27FC236}">
                    <a16:creationId xmlns:a16="http://schemas.microsoft.com/office/drawing/2014/main" id="{36006D8D-A3B7-4B01-8081-37285391B199}"/>
                  </a:ext>
                </a:extLst>
              </p:cNvPr>
              <p:cNvSpPr txBox="1">
                <a:spLocks noChangeArrowheads="1"/>
              </p:cNvSpPr>
              <p:nvPr/>
            </p:nvSpPr>
            <p:spPr bwMode="auto">
              <a:xfrm>
                <a:off x="3197" y="2292"/>
                <a:ext cx="4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95</a:t>
                </a:r>
              </a:p>
            </p:txBody>
          </p:sp>
          <p:sp>
            <p:nvSpPr>
              <p:cNvPr id="9309" name="Oval 93">
                <a:extLst>
                  <a:ext uri="{FF2B5EF4-FFF2-40B4-BE49-F238E27FC236}">
                    <a16:creationId xmlns:a16="http://schemas.microsoft.com/office/drawing/2014/main" id="{C1D0EB46-CB4C-407C-9B49-3435AB42426E}"/>
                  </a:ext>
                </a:extLst>
              </p:cNvPr>
              <p:cNvSpPr>
                <a:spLocks noChangeArrowheads="1"/>
              </p:cNvSpPr>
              <p:nvPr/>
            </p:nvSpPr>
            <p:spPr bwMode="auto">
              <a:xfrm>
                <a:off x="2064" y="2341"/>
                <a:ext cx="635"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0" name="Line 94">
                <a:extLst>
                  <a:ext uri="{FF2B5EF4-FFF2-40B4-BE49-F238E27FC236}">
                    <a16:creationId xmlns:a16="http://schemas.microsoft.com/office/drawing/2014/main" id="{5B7FD77B-3E20-4AD0-9958-A1E42EBA2950}"/>
                  </a:ext>
                </a:extLst>
              </p:cNvPr>
              <p:cNvSpPr>
                <a:spLocks noChangeShapeType="1"/>
              </p:cNvSpPr>
              <p:nvPr/>
            </p:nvSpPr>
            <p:spPr bwMode="auto">
              <a:xfrm flipH="1">
                <a:off x="2290" y="2115"/>
                <a:ext cx="227"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1" name="Text Box 95">
                <a:extLst>
                  <a:ext uri="{FF2B5EF4-FFF2-40B4-BE49-F238E27FC236}">
                    <a16:creationId xmlns:a16="http://schemas.microsoft.com/office/drawing/2014/main" id="{BF903CE9-313F-4E7A-A007-74D78A789697}"/>
                  </a:ext>
                </a:extLst>
              </p:cNvPr>
              <p:cNvSpPr txBox="1">
                <a:spLocks noChangeArrowheads="1"/>
              </p:cNvSpPr>
              <p:nvPr/>
            </p:nvSpPr>
            <p:spPr bwMode="auto">
              <a:xfrm>
                <a:off x="2154" y="2341"/>
                <a:ext cx="5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60 70</a:t>
                </a:r>
              </a:p>
            </p:txBody>
          </p:sp>
        </p:grpSp>
      </p:grpSp>
      <p:grpSp>
        <p:nvGrpSpPr>
          <p:cNvPr id="9346" name="Group 130">
            <a:extLst>
              <a:ext uri="{FF2B5EF4-FFF2-40B4-BE49-F238E27FC236}">
                <a16:creationId xmlns:a16="http://schemas.microsoft.com/office/drawing/2014/main" id="{13891DDD-60ED-4C98-82D0-DD1929AA1E3B}"/>
              </a:ext>
            </a:extLst>
          </p:cNvPr>
          <p:cNvGrpSpPr>
            <a:grpSpLocks/>
          </p:cNvGrpSpPr>
          <p:nvPr/>
        </p:nvGrpSpPr>
        <p:grpSpPr bwMode="auto">
          <a:xfrm>
            <a:off x="1403350" y="4503738"/>
            <a:ext cx="4392613" cy="947737"/>
            <a:chOff x="884" y="2837"/>
            <a:chExt cx="2767" cy="597"/>
          </a:xfrm>
        </p:grpSpPr>
        <p:sp>
          <p:nvSpPr>
            <p:cNvPr id="9314" name="Oval 98">
              <a:extLst>
                <a:ext uri="{FF2B5EF4-FFF2-40B4-BE49-F238E27FC236}">
                  <a16:creationId xmlns:a16="http://schemas.microsoft.com/office/drawing/2014/main" id="{FB8603C8-2E12-4D0F-8345-C33108AC5255}"/>
                </a:ext>
              </a:extLst>
            </p:cNvPr>
            <p:cNvSpPr>
              <a:spLocks noChangeArrowheads="1"/>
            </p:cNvSpPr>
            <p:nvPr/>
          </p:nvSpPr>
          <p:spPr bwMode="auto">
            <a:xfrm>
              <a:off x="1791" y="2837"/>
              <a:ext cx="635" cy="22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9" name="Text Box 113">
              <a:extLst>
                <a:ext uri="{FF2B5EF4-FFF2-40B4-BE49-F238E27FC236}">
                  <a16:creationId xmlns:a16="http://schemas.microsoft.com/office/drawing/2014/main" id="{B045226E-502E-4A3E-893A-5D4AA088CD2B}"/>
                </a:ext>
              </a:extLst>
            </p:cNvPr>
            <p:cNvSpPr txBox="1">
              <a:spLocks noChangeArrowheads="1"/>
            </p:cNvSpPr>
            <p:nvPr/>
          </p:nvSpPr>
          <p:spPr bwMode="auto">
            <a:xfrm>
              <a:off x="1837" y="2837"/>
              <a:ext cx="8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55  80</a:t>
              </a:r>
            </a:p>
          </p:txBody>
        </p:sp>
        <p:sp>
          <p:nvSpPr>
            <p:cNvPr id="9337" name="Oval 121">
              <a:extLst>
                <a:ext uri="{FF2B5EF4-FFF2-40B4-BE49-F238E27FC236}">
                  <a16:creationId xmlns:a16="http://schemas.microsoft.com/office/drawing/2014/main" id="{FD770E0A-E123-4403-B562-480A3C560A05}"/>
                </a:ext>
              </a:extLst>
            </p:cNvPr>
            <p:cNvSpPr>
              <a:spLocks noChangeArrowheads="1"/>
            </p:cNvSpPr>
            <p:nvPr/>
          </p:nvSpPr>
          <p:spPr bwMode="auto">
            <a:xfrm>
              <a:off x="884" y="3158"/>
              <a:ext cx="907"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8" name="Text Box 122">
              <a:extLst>
                <a:ext uri="{FF2B5EF4-FFF2-40B4-BE49-F238E27FC236}">
                  <a16:creationId xmlns:a16="http://schemas.microsoft.com/office/drawing/2014/main" id="{CD0E0E31-49DC-4349-AE07-8717EC1042D7}"/>
                </a:ext>
              </a:extLst>
            </p:cNvPr>
            <p:cNvSpPr txBox="1">
              <a:spLocks noChangeArrowheads="1"/>
            </p:cNvSpPr>
            <p:nvPr/>
          </p:nvSpPr>
          <p:spPr bwMode="auto">
            <a:xfrm>
              <a:off x="1066" y="3203"/>
              <a:ext cx="9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20  30</a:t>
              </a:r>
            </a:p>
          </p:txBody>
        </p:sp>
        <p:sp>
          <p:nvSpPr>
            <p:cNvPr id="9339" name="Oval 123">
              <a:extLst>
                <a:ext uri="{FF2B5EF4-FFF2-40B4-BE49-F238E27FC236}">
                  <a16:creationId xmlns:a16="http://schemas.microsoft.com/office/drawing/2014/main" id="{2EAC210C-DE20-4ACA-AB4D-0A68041C9A7C}"/>
                </a:ext>
              </a:extLst>
            </p:cNvPr>
            <p:cNvSpPr>
              <a:spLocks noChangeArrowheads="1"/>
            </p:cNvSpPr>
            <p:nvPr/>
          </p:nvSpPr>
          <p:spPr bwMode="auto">
            <a:xfrm>
              <a:off x="1882" y="3158"/>
              <a:ext cx="908" cy="22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0" name="Text Box 124">
              <a:extLst>
                <a:ext uri="{FF2B5EF4-FFF2-40B4-BE49-F238E27FC236}">
                  <a16:creationId xmlns:a16="http://schemas.microsoft.com/office/drawing/2014/main" id="{73A587F2-5577-4FE5-B1E8-9BF45E60229E}"/>
                </a:ext>
              </a:extLst>
            </p:cNvPr>
            <p:cNvSpPr txBox="1">
              <a:spLocks noChangeArrowheads="1"/>
            </p:cNvSpPr>
            <p:nvPr/>
          </p:nvSpPr>
          <p:spPr bwMode="auto">
            <a:xfrm>
              <a:off x="2063" y="3158"/>
              <a:ext cx="8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60  70</a:t>
              </a:r>
            </a:p>
          </p:txBody>
        </p:sp>
        <p:sp>
          <p:nvSpPr>
            <p:cNvPr id="9341" name="Oval 125">
              <a:extLst>
                <a:ext uri="{FF2B5EF4-FFF2-40B4-BE49-F238E27FC236}">
                  <a16:creationId xmlns:a16="http://schemas.microsoft.com/office/drawing/2014/main" id="{BC7FEB58-4707-4BA9-9551-779F9B73F2C9}"/>
                </a:ext>
              </a:extLst>
            </p:cNvPr>
            <p:cNvSpPr>
              <a:spLocks noChangeArrowheads="1"/>
            </p:cNvSpPr>
            <p:nvPr/>
          </p:nvSpPr>
          <p:spPr bwMode="auto">
            <a:xfrm>
              <a:off x="3016" y="3158"/>
              <a:ext cx="454" cy="18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2" name="Text Box 126">
              <a:extLst>
                <a:ext uri="{FF2B5EF4-FFF2-40B4-BE49-F238E27FC236}">
                  <a16:creationId xmlns:a16="http://schemas.microsoft.com/office/drawing/2014/main" id="{F49DB4B2-0748-4A93-B115-122142C91388}"/>
                </a:ext>
              </a:extLst>
            </p:cNvPr>
            <p:cNvSpPr txBox="1">
              <a:spLocks noChangeArrowheads="1"/>
            </p:cNvSpPr>
            <p:nvPr/>
          </p:nvSpPr>
          <p:spPr bwMode="auto">
            <a:xfrm>
              <a:off x="3107" y="3158"/>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95</a:t>
              </a:r>
            </a:p>
          </p:txBody>
        </p:sp>
        <p:sp>
          <p:nvSpPr>
            <p:cNvPr id="9343" name="Line 127">
              <a:extLst>
                <a:ext uri="{FF2B5EF4-FFF2-40B4-BE49-F238E27FC236}">
                  <a16:creationId xmlns:a16="http://schemas.microsoft.com/office/drawing/2014/main" id="{9230466A-653C-4200-AD23-0F6BDF9B48C1}"/>
                </a:ext>
              </a:extLst>
            </p:cNvPr>
            <p:cNvSpPr>
              <a:spLocks noChangeShapeType="1"/>
            </p:cNvSpPr>
            <p:nvPr/>
          </p:nvSpPr>
          <p:spPr bwMode="auto">
            <a:xfrm flipH="1">
              <a:off x="1383" y="2976"/>
              <a:ext cx="454"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44" name="Line 128">
              <a:extLst>
                <a:ext uri="{FF2B5EF4-FFF2-40B4-BE49-F238E27FC236}">
                  <a16:creationId xmlns:a16="http://schemas.microsoft.com/office/drawing/2014/main" id="{DC650402-71E0-4E7B-B89D-ECCA4429B444}"/>
                </a:ext>
              </a:extLst>
            </p:cNvPr>
            <p:cNvSpPr>
              <a:spLocks noChangeShapeType="1"/>
            </p:cNvSpPr>
            <p:nvPr/>
          </p:nvSpPr>
          <p:spPr bwMode="auto">
            <a:xfrm>
              <a:off x="2109" y="2976"/>
              <a:ext cx="136"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45" name="Line 129">
              <a:extLst>
                <a:ext uri="{FF2B5EF4-FFF2-40B4-BE49-F238E27FC236}">
                  <a16:creationId xmlns:a16="http://schemas.microsoft.com/office/drawing/2014/main" id="{17C7E13E-2CDB-45C2-8DB3-15542E0031D9}"/>
                </a:ext>
              </a:extLst>
            </p:cNvPr>
            <p:cNvSpPr>
              <a:spLocks noChangeShapeType="1"/>
            </p:cNvSpPr>
            <p:nvPr/>
          </p:nvSpPr>
          <p:spPr bwMode="auto">
            <a:xfrm>
              <a:off x="2336" y="2931"/>
              <a:ext cx="771"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349" name="Text Box 133">
            <a:extLst>
              <a:ext uri="{FF2B5EF4-FFF2-40B4-BE49-F238E27FC236}">
                <a16:creationId xmlns:a16="http://schemas.microsoft.com/office/drawing/2014/main" id="{D935A767-3911-4F4C-A776-A68979B1A3C1}"/>
              </a:ext>
            </a:extLst>
          </p:cNvPr>
          <p:cNvSpPr txBox="1">
            <a:spLocks noChangeArrowheads="1"/>
          </p:cNvSpPr>
          <p:nvPr/>
        </p:nvSpPr>
        <p:spPr bwMode="auto">
          <a:xfrm>
            <a:off x="1042988" y="2708275"/>
            <a:ext cx="10080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删除</a:t>
            </a:r>
            <a:r>
              <a:rPr lang="en-US" altLang="zh-CN" b="1"/>
              <a:t>50</a:t>
            </a:r>
          </a:p>
        </p:txBody>
      </p:sp>
      <p:sp>
        <p:nvSpPr>
          <p:cNvPr id="9350" name="Text Box 134">
            <a:extLst>
              <a:ext uri="{FF2B5EF4-FFF2-40B4-BE49-F238E27FC236}">
                <a16:creationId xmlns:a16="http://schemas.microsoft.com/office/drawing/2014/main" id="{823217FD-C01B-416F-AD48-AC1FBC16DAF1}"/>
              </a:ext>
            </a:extLst>
          </p:cNvPr>
          <p:cNvSpPr txBox="1">
            <a:spLocks noChangeArrowheads="1"/>
          </p:cNvSpPr>
          <p:nvPr/>
        </p:nvSpPr>
        <p:spPr bwMode="auto">
          <a:xfrm>
            <a:off x="971550" y="4221163"/>
            <a:ext cx="12239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删除</a:t>
            </a:r>
            <a:r>
              <a:rPr lang="en-US" altLang="zh-CN" b="1"/>
              <a:t>40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49"/>
                                        </p:tgtEl>
                                        <p:attrNameLst>
                                          <p:attrName>style.visibility</p:attrName>
                                        </p:attrNameLst>
                                      </p:cBhvr>
                                      <p:to>
                                        <p:strVal val="visible"/>
                                      </p:to>
                                    </p:set>
                                    <p:anim calcmode="lin" valueType="num">
                                      <p:cBhvr additive="base">
                                        <p:cTn id="7" dur="500" fill="hold"/>
                                        <p:tgtEl>
                                          <p:spTgt spid="9349"/>
                                        </p:tgtEl>
                                        <p:attrNameLst>
                                          <p:attrName>ppt_x</p:attrName>
                                        </p:attrNameLst>
                                      </p:cBhvr>
                                      <p:tavLst>
                                        <p:tav tm="0">
                                          <p:val>
                                            <p:strVal val="#ppt_x"/>
                                          </p:val>
                                        </p:tav>
                                        <p:tav tm="100000">
                                          <p:val>
                                            <p:strVal val="#ppt_x"/>
                                          </p:val>
                                        </p:tav>
                                      </p:tavLst>
                                    </p:anim>
                                    <p:anim calcmode="lin" valueType="num">
                                      <p:cBhvr additive="base">
                                        <p:cTn id="8" dur="500" fill="hold"/>
                                        <p:tgtEl>
                                          <p:spTgt spid="934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347"/>
                                        </p:tgtEl>
                                        <p:attrNameLst>
                                          <p:attrName>style.visibility</p:attrName>
                                        </p:attrNameLst>
                                      </p:cBhvr>
                                      <p:to>
                                        <p:strVal val="visible"/>
                                      </p:to>
                                    </p:set>
                                    <p:anim calcmode="lin" valueType="num">
                                      <p:cBhvr additive="base">
                                        <p:cTn id="13" dur="500" fill="hold"/>
                                        <p:tgtEl>
                                          <p:spTgt spid="9347"/>
                                        </p:tgtEl>
                                        <p:attrNameLst>
                                          <p:attrName>ppt_x</p:attrName>
                                        </p:attrNameLst>
                                      </p:cBhvr>
                                      <p:tavLst>
                                        <p:tav tm="0">
                                          <p:val>
                                            <p:strVal val="#ppt_x"/>
                                          </p:val>
                                        </p:tav>
                                        <p:tav tm="100000">
                                          <p:val>
                                            <p:strVal val="#ppt_x"/>
                                          </p:val>
                                        </p:tav>
                                      </p:tavLst>
                                    </p:anim>
                                    <p:anim calcmode="lin" valueType="num">
                                      <p:cBhvr additive="base">
                                        <p:cTn id="14" dur="500" fill="hold"/>
                                        <p:tgtEl>
                                          <p:spTgt spid="934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350"/>
                                        </p:tgtEl>
                                        <p:attrNameLst>
                                          <p:attrName>style.visibility</p:attrName>
                                        </p:attrNameLst>
                                      </p:cBhvr>
                                      <p:to>
                                        <p:strVal val="visible"/>
                                      </p:to>
                                    </p:set>
                                    <p:anim calcmode="lin" valueType="num">
                                      <p:cBhvr additive="base">
                                        <p:cTn id="19" dur="500" fill="hold"/>
                                        <p:tgtEl>
                                          <p:spTgt spid="9350"/>
                                        </p:tgtEl>
                                        <p:attrNameLst>
                                          <p:attrName>ppt_x</p:attrName>
                                        </p:attrNameLst>
                                      </p:cBhvr>
                                      <p:tavLst>
                                        <p:tav tm="0">
                                          <p:val>
                                            <p:strVal val="#ppt_x"/>
                                          </p:val>
                                        </p:tav>
                                        <p:tav tm="100000">
                                          <p:val>
                                            <p:strVal val="#ppt_x"/>
                                          </p:val>
                                        </p:tav>
                                      </p:tavLst>
                                    </p:anim>
                                    <p:anim calcmode="lin" valueType="num">
                                      <p:cBhvr additive="base">
                                        <p:cTn id="20" dur="500" fill="hold"/>
                                        <p:tgtEl>
                                          <p:spTgt spid="935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346"/>
                                        </p:tgtEl>
                                        <p:attrNameLst>
                                          <p:attrName>style.visibility</p:attrName>
                                        </p:attrNameLst>
                                      </p:cBhvr>
                                      <p:to>
                                        <p:strVal val="visible"/>
                                      </p:to>
                                    </p:set>
                                    <p:anim calcmode="lin" valueType="num">
                                      <p:cBhvr additive="base">
                                        <p:cTn id="25" dur="500" fill="hold"/>
                                        <p:tgtEl>
                                          <p:spTgt spid="9346"/>
                                        </p:tgtEl>
                                        <p:attrNameLst>
                                          <p:attrName>ppt_x</p:attrName>
                                        </p:attrNameLst>
                                      </p:cBhvr>
                                      <p:tavLst>
                                        <p:tav tm="0">
                                          <p:val>
                                            <p:strVal val="#ppt_x"/>
                                          </p:val>
                                        </p:tav>
                                        <p:tav tm="100000">
                                          <p:val>
                                            <p:strVal val="#ppt_x"/>
                                          </p:val>
                                        </p:tav>
                                      </p:tavLst>
                                    </p:anim>
                                    <p:anim calcmode="lin" valueType="num">
                                      <p:cBhvr additive="base">
                                        <p:cTn id="26" dur="500" fill="hold"/>
                                        <p:tgtEl>
                                          <p:spTgt spid="93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9" grpId="0"/>
      <p:bldP spid="93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220545FC-93AE-479C-A2E9-B8B6D0F4D772}"/>
              </a:ext>
            </a:extLst>
          </p:cNvPr>
          <p:cNvSpPr>
            <a:spLocks noGrp="1" noChangeArrowheads="1"/>
          </p:cNvSpPr>
          <p:nvPr>
            <p:ph type="body" idx="1"/>
          </p:nvPr>
        </p:nvSpPr>
        <p:spPr>
          <a:xfrm>
            <a:off x="179388" y="188913"/>
            <a:ext cx="8713787" cy="6408737"/>
          </a:xfrm>
        </p:spPr>
        <p:txBody>
          <a:bodyPr/>
          <a:lstStyle/>
          <a:p>
            <a:pPr>
              <a:buFontTx/>
              <a:buNone/>
            </a:pPr>
            <a:r>
              <a:rPr lang="en-US" altLang="zh-CN" sz="2000" b="1"/>
              <a:t>4. </a:t>
            </a:r>
            <a:r>
              <a:rPr lang="zh-CN" altLang="en-US" sz="2000" b="1"/>
              <a:t>算法题</a:t>
            </a:r>
            <a:r>
              <a:rPr lang="en-US" altLang="zh-CN" sz="2000" b="1"/>
              <a:t>( 23</a:t>
            </a:r>
            <a:r>
              <a:rPr lang="zh-CN" altLang="en-US" sz="2000" b="1"/>
              <a:t>分</a:t>
            </a:r>
            <a:r>
              <a:rPr lang="en-US" altLang="zh-CN" sz="2000" b="1"/>
              <a:t>, </a:t>
            </a:r>
            <a:r>
              <a:rPr lang="zh-CN" altLang="en-US" sz="2000" b="1"/>
              <a:t>第一题为</a:t>
            </a:r>
            <a:r>
              <a:rPr lang="en-US" altLang="zh-CN" sz="2000" b="1"/>
              <a:t>10</a:t>
            </a:r>
            <a:r>
              <a:rPr lang="zh-CN" altLang="en-US" sz="2000" b="1"/>
              <a:t>分</a:t>
            </a:r>
            <a:r>
              <a:rPr lang="en-US" altLang="zh-CN" sz="2000" b="1"/>
              <a:t>,  </a:t>
            </a:r>
            <a:r>
              <a:rPr lang="zh-CN" altLang="en-US" sz="2000" b="1"/>
              <a:t>第二题为</a:t>
            </a:r>
            <a:r>
              <a:rPr lang="en-US" altLang="zh-CN" sz="2000" b="1"/>
              <a:t>13</a:t>
            </a:r>
            <a:r>
              <a:rPr lang="zh-CN" altLang="en-US" sz="2000" b="1"/>
              <a:t>分</a:t>
            </a:r>
            <a:r>
              <a:rPr lang="en-US" altLang="zh-CN" sz="2000" b="1"/>
              <a:t>)</a:t>
            </a:r>
          </a:p>
          <a:p>
            <a:pPr>
              <a:buFontTx/>
              <a:buNone/>
            </a:pPr>
            <a:r>
              <a:rPr lang="en-US" altLang="zh-CN" sz="2000" b="1"/>
              <a:t>1) </a:t>
            </a:r>
            <a:r>
              <a:rPr lang="zh-CN" altLang="en-US" sz="2000" b="1"/>
              <a:t>给定一个由英文字母组成的字符串</a:t>
            </a:r>
            <a:r>
              <a:rPr lang="en-US" altLang="zh-CN" sz="2000" b="1"/>
              <a:t>S (</a:t>
            </a:r>
            <a:r>
              <a:rPr lang="zh-CN" altLang="en-US" sz="2000" b="1"/>
              <a:t>假设</a:t>
            </a:r>
            <a:r>
              <a:rPr lang="en-US" altLang="zh-CN" sz="2000" b="1"/>
              <a:t>S</a:t>
            </a:r>
            <a:r>
              <a:rPr lang="zh-CN" altLang="en-US" sz="2000" b="1"/>
              <a:t>用数组实现</a:t>
            </a:r>
            <a:r>
              <a:rPr lang="en-US" altLang="zh-CN" sz="2000" b="1"/>
              <a:t>), </a:t>
            </a:r>
            <a:r>
              <a:rPr lang="zh-CN" altLang="en-US" sz="2000" b="1"/>
              <a:t>编制一个递归函数</a:t>
            </a:r>
            <a:r>
              <a:rPr lang="en-US" altLang="zh-CN" sz="2000" b="1"/>
              <a:t>, </a:t>
            </a:r>
            <a:r>
              <a:rPr lang="zh-CN" altLang="en-US" sz="2000" b="1"/>
              <a:t>测试</a:t>
            </a:r>
            <a:r>
              <a:rPr lang="en-US" altLang="zh-CN" sz="2000" b="1"/>
              <a:t>S</a:t>
            </a:r>
            <a:r>
              <a:rPr lang="zh-CN" altLang="en-US" sz="2000" b="1"/>
              <a:t>是否为回文串</a:t>
            </a:r>
            <a:r>
              <a:rPr lang="en-US" altLang="zh-CN" sz="2000" b="1"/>
              <a:t>( a  palindrome ), “</a:t>
            </a:r>
            <a:r>
              <a:rPr lang="zh-CN" altLang="en-US" sz="2000" b="1"/>
              <a:t>回文串”是指从左向右读该字符串和从右向左读该字符串完全相同，例如 “</a:t>
            </a:r>
            <a:r>
              <a:rPr lang="en-US" altLang="zh-CN" sz="2000" b="1"/>
              <a:t>noon”, “radar”</a:t>
            </a:r>
            <a:r>
              <a:rPr lang="zh-CN" altLang="en-US" sz="2000" b="1"/>
              <a:t>等。</a:t>
            </a:r>
          </a:p>
          <a:p>
            <a:pPr>
              <a:buFontTx/>
              <a:buNone/>
            </a:pPr>
            <a:r>
              <a:rPr lang="zh-CN" altLang="en-US" sz="2000" b="1"/>
              <a:t> 答</a:t>
            </a:r>
            <a:r>
              <a:rPr lang="en-US" altLang="zh-CN" sz="2000" b="1"/>
              <a:t>:</a:t>
            </a:r>
            <a:r>
              <a:rPr lang="en-US" altLang="zh-CN" sz="2000"/>
              <a:t> </a:t>
            </a:r>
          </a:p>
        </p:txBody>
      </p:sp>
      <p:sp>
        <p:nvSpPr>
          <p:cNvPr id="10244" name="Text Box 4">
            <a:extLst>
              <a:ext uri="{FF2B5EF4-FFF2-40B4-BE49-F238E27FC236}">
                <a16:creationId xmlns:a16="http://schemas.microsoft.com/office/drawing/2014/main" id="{D0B84E7F-06D3-45F3-94F6-7D26757895E0}"/>
              </a:ext>
            </a:extLst>
          </p:cNvPr>
          <p:cNvSpPr txBox="1">
            <a:spLocks noChangeArrowheads="1"/>
          </p:cNvSpPr>
          <p:nvPr/>
        </p:nvSpPr>
        <p:spPr bwMode="auto">
          <a:xfrm>
            <a:off x="828675" y="1773238"/>
            <a:ext cx="7920038"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en-US" altLang="zh-CN" b="1"/>
              <a:t>int palindrome(char s[ ], int start, int end )</a:t>
            </a:r>
          </a:p>
          <a:p>
            <a:r>
              <a:rPr lang="en-US" altLang="zh-CN" b="1"/>
              <a:t>{  </a:t>
            </a:r>
          </a:p>
          <a:p>
            <a:r>
              <a:rPr lang="en-US" altLang="zh-CN" b="1"/>
              <a:t>        if ( start &gt;= end ) return 1;</a:t>
            </a:r>
          </a:p>
          <a:p>
            <a:r>
              <a:rPr lang="en-US" altLang="zh-CN" b="1"/>
              <a:t>        else if ((s[start] = = s[end]) &amp;&amp; palindrome(s, start +1, end-</a:t>
            </a:r>
          </a:p>
          <a:p>
            <a:r>
              <a:rPr lang="en-US" altLang="zh-CN" b="1"/>
              <a:t>                                                                                                 1 ))return 1;</a:t>
            </a:r>
          </a:p>
          <a:p>
            <a:r>
              <a:rPr lang="en-US" altLang="zh-CN" b="1"/>
              <a:t>                else return 0;</a:t>
            </a:r>
          </a:p>
          <a:p>
            <a:r>
              <a:rPr lang="en-US" altLang="zh-CN"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500" fill="hold"/>
                                        <p:tgtEl>
                                          <p:spTgt spid="10244"/>
                                        </p:tgtEl>
                                        <p:attrNameLst>
                                          <p:attrName>ppt_x</p:attrName>
                                        </p:attrNameLst>
                                      </p:cBhvr>
                                      <p:tavLst>
                                        <p:tav tm="0">
                                          <p:val>
                                            <p:strVal val="#ppt_x"/>
                                          </p:val>
                                        </p:tav>
                                        <p:tav tm="100000">
                                          <p:val>
                                            <p:strVal val="#ppt_x"/>
                                          </p:val>
                                        </p:tav>
                                      </p:tavLst>
                                    </p:anim>
                                    <p:anim calcmode="lin" valueType="num">
                                      <p:cBhvr additive="base">
                                        <p:cTn id="8"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1552</Words>
  <Application>Microsoft Office PowerPoint</Application>
  <PresentationFormat>全屏显示(4:3)</PresentationFormat>
  <Paragraphs>204</Paragraphs>
  <Slides>10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10</vt:i4>
      </vt:variant>
    </vt:vector>
  </HeadingPairs>
  <TitlesOfParts>
    <vt:vector size="13" baseType="lpstr">
      <vt:lpstr>Arial</vt:lpstr>
      <vt:lpstr>宋体</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ZGC</dc:creator>
  <cp:lastModifiedBy>幽弥狂</cp:lastModifiedBy>
  <cp:revision>20</cp:revision>
  <dcterms:created xsi:type="dcterms:W3CDTF">2011-12-17T02:01:08Z</dcterms:created>
  <dcterms:modified xsi:type="dcterms:W3CDTF">2019-09-17T17:28:32Z</dcterms:modified>
</cp:coreProperties>
</file>