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716000" cy="10287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77102-8178-4945-B6AB-4A53703D4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684338"/>
            <a:ext cx="10287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5B2EC1-9A0A-4E68-B424-B881A75DE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5403850"/>
            <a:ext cx="10287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5AFB9-59A9-4DA9-A19B-B8DD433B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4878F-B4B4-49AE-8F54-D2814BE7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C4491-73C8-4540-949D-5C11BB25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3B7BF-AA0C-4729-A99B-009ED7346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1AD4-F624-4A33-8C55-25DA80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78C4AA-A57A-49A3-9DB4-3E95C9F5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F2664-83A6-46DE-B038-CA454805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130EA-B582-405F-B3B0-DBB80209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F61A0-8E95-434B-887B-EF4CD7F5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A4916-4BFA-4FCB-A199-20627D0C9C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7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44367-DAA5-46C2-AEAC-F50950E55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EF56B-1E51-4DBF-9F1B-2F0CAAFC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28AB5-519D-4977-8546-318775F7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7541E-3F30-44D2-8C5A-1AFB11C3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EA138-FF65-4232-988D-E2E77BCD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A44C8-2DA0-4E83-AEE1-E2812771F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97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AEF37-E154-4BB1-A2CD-0774CD51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38660-25FA-4545-8877-72751448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8A69F-B1D1-4ABD-99C7-28A63F58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CBC7B-D5AD-42C4-8F94-04273CDA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7B9A0-7531-48CF-9A1D-1FCB063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13E27-2E4F-4ABE-9054-EFBD825CF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27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4D03-2D70-4E8F-A229-9046079A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5" y="2565400"/>
            <a:ext cx="1183005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00E86-8E80-4160-8621-0360B54C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625" y="6884988"/>
            <a:ext cx="11830050" cy="22494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5987-AC06-497F-83C9-BAC275CE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98F13-379D-46CB-BAF5-A56FDED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8BB6C-FF8A-4469-A01C-A06A538E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17063-653A-4A20-B7A8-A740529317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63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410CB-1523-4DE4-A69A-001D28FE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08B8B-C936-4467-B5AC-CA2B2A0A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40C79-167F-4BB4-85E8-2DF3B69E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6666E-BB94-4F89-B6A0-F7A630E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5FF5A-EBDE-42BB-B082-FD3F3BC8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EE389-4D5E-404D-A7DC-408C64AE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8DEA5-2AC7-49F6-AA5F-146D3A0272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8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72E8C-77BD-415B-A0F3-22D6FCFC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63" y="547688"/>
            <a:ext cx="11830050" cy="198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7324F-194B-41D5-BA6F-F0A5314C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563" y="2522538"/>
            <a:ext cx="5802312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C33A7-C96E-4E51-9EA5-C146FB33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563" y="3757613"/>
            <a:ext cx="5802312" cy="5527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32221-F0BA-4E82-9A1E-EAF542EF8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3725" y="2522538"/>
            <a:ext cx="5830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1AFFE-EDBC-41CE-B15A-196DFD8A2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43725" y="3757613"/>
            <a:ext cx="5830888" cy="5527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2BB891-2220-45BA-8D41-BE0D68D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5DE3F5-94A9-45A3-A6DC-691F0169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C182D-04C9-45DE-8C2D-D7F34EA2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BB889-70AE-4A10-B699-1C4DEC172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8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FFFE-4346-4505-B011-098B8588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40ADA9-1E96-47DF-8CB8-A7BED3D0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8E7204-4A92-4A77-88B9-CDE97427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D710F-D85B-4CC4-9FEA-2104C516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B865A-A251-4068-AA48-C8F7CB21A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7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7B599-BB9A-4579-B73D-212AEF8E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249904-C9A3-4911-B70E-4FF74FB1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C411C-A639-4277-BA71-D453714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1D8F0-D44C-4C36-89EE-E3C991B41B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29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D10CB-A499-4DAF-BA8B-218B5991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63" y="685800"/>
            <a:ext cx="4424362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7FA75-02AF-43A4-9425-D1BD8007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888" y="1481138"/>
            <a:ext cx="6943725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36095-4A4A-4152-B8EE-007C210D5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563" y="3086100"/>
            <a:ext cx="4424362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DCE30-A4C4-4E93-8E11-39184085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F9123-8EF0-4981-B208-D9394C9F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411F3-3497-4BEC-8008-5E2C354C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99ED6-39CC-43CC-B19A-FAC421943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3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1A0EC-B897-4873-B468-353199AF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63" y="685800"/>
            <a:ext cx="4424362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E56EB4-0D91-4E94-9A28-144E15EF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0888" y="1481138"/>
            <a:ext cx="6943725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5EB9A-B8FA-464F-A6F0-23B5CA80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563" y="3086100"/>
            <a:ext cx="4424362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C5AAE-6679-42AC-8EFC-D898588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DC486-76B9-478E-B38F-172CAD4E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BAD1E-707A-4264-8547-C3553629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D3CF5-CFA1-4416-8EA3-68B72F810C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8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FAE4FA-3598-4A27-B244-7AA3F8424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EB6FCA-6715-42CF-A650-39752EF69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D56773-1FC1-4B9C-AEF8-5412F070EA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16A9E6A-7319-4CBD-8950-D3956497155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5C16B3D-49FC-4597-914C-FEDE7F3B39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A016FDC-8067-4C27-AD2A-AF6F0DFAA2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1E38783-5FB1-426A-A386-7D07FD82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ED44F2FC-09C1-4B7B-8947-38FDD944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7ACB133-E155-421C-902E-EABCF19A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598C7039-391D-4C46-9410-943066AC6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Text Box 6">
            <a:extLst>
              <a:ext uri="{FF2B5EF4-FFF2-40B4-BE49-F238E27FC236}">
                <a16:creationId xmlns:a16="http://schemas.microsoft.com/office/drawing/2014/main" id="{9A68B0DE-DAE6-4B5F-AFA9-13A688C1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73100"/>
            <a:ext cx="314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3B6D5662-C6D6-43EE-99BF-B3796D548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44800"/>
            <a:ext cx="41402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>
            <a:extLst>
              <a:ext uri="{FF2B5EF4-FFF2-40B4-BE49-F238E27FC236}">
                <a16:creationId xmlns:a16="http://schemas.microsoft.com/office/drawing/2014/main" id="{17255DF7-ACE0-4F26-B228-06BE7C864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21717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5400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5A86F5AA-DBD6-49F9-A425-3A1EB40C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08400"/>
            <a:ext cx="61976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 Box 10">
            <a:extLst>
              <a:ext uri="{FF2B5EF4-FFF2-40B4-BE49-F238E27FC236}">
                <a16:creationId xmlns:a16="http://schemas.microsoft.com/office/drawing/2014/main" id="{D2E2243F-AB57-4D60-B40C-D62803DE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035300"/>
            <a:ext cx="655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哈希函数的构造方法</a:t>
            </a: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206472B7-082C-432B-A743-3B4F01AA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86300"/>
            <a:ext cx="48260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Text Box 12">
            <a:extLst>
              <a:ext uri="{FF2B5EF4-FFF2-40B4-BE49-F238E27FC236}">
                <a16:creationId xmlns:a16="http://schemas.microsoft.com/office/drawing/2014/main" id="{1C3190AE-FE9D-4063-99ED-8329283FE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0132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处理冲突的方法</a:t>
            </a:r>
          </a:p>
        </p:txBody>
      </p:sp>
      <p:pic>
        <p:nvPicPr>
          <p:cNvPr id="4109" name="Picture 13">
            <a:extLst>
              <a:ext uri="{FF2B5EF4-FFF2-40B4-BE49-F238E27FC236}">
                <a16:creationId xmlns:a16="http://schemas.microsoft.com/office/drawing/2014/main" id="{20ACCD9F-222D-4C35-B2C0-B45B1B23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413500"/>
            <a:ext cx="41402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0" name="Text Box 14">
            <a:extLst>
              <a:ext uri="{FF2B5EF4-FFF2-40B4-BE49-F238E27FC236}">
                <a16:creationId xmlns:a16="http://schemas.microsoft.com/office/drawing/2014/main" id="{E25BB59F-96B6-4B81-A6DA-9979A39C2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7531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哈希表的查找</a:t>
            </a:r>
          </a:p>
        </p:txBody>
      </p:sp>
      <p:pic>
        <p:nvPicPr>
          <p:cNvPr id="4111" name="Picture 15">
            <a:extLst>
              <a:ext uri="{FF2B5EF4-FFF2-40B4-BE49-F238E27FC236}">
                <a16:creationId xmlns:a16="http://schemas.microsoft.com/office/drawing/2014/main" id="{2ED6F8EB-38BB-419A-8220-CF4D67EE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7391400"/>
            <a:ext cx="55118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Text Box 16">
            <a:extLst>
              <a:ext uri="{FF2B5EF4-FFF2-40B4-BE49-F238E27FC236}">
                <a16:creationId xmlns:a16="http://schemas.microsoft.com/office/drawing/2014/main" id="{6CDAD243-DCFD-4779-9D4D-3E05E0B83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6718300"/>
            <a:ext cx="586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哈希表的查找分析</a:t>
            </a:r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1BA9B44E-0ED5-4CD6-B24C-2AE57EFC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56600"/>
            <a:ext cx="34544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Text Box 18">
            <a:extLst>
              <a:ext uri="{FF2B5EF4-FFF2-40B4-BE49-F238E27FC236}">
                <a16:creationId xmlns:a16="http://schemas.microsoft.com/office/drawing/2014/main" id="{3D5CD3E0-6F73-4673-975C-2ED94FB3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76962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小结和作业</a:t>
            </a:r>
          </a:p>
          <a:p>
            <a:pPr eaLnBrk="1" hangingPunct="1"/>
            <a:endParaRPr lang="en-US" altLang="en-US" sz="5400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  <p:pic>
        <p:nvPicPr>
          <p:cNvPr id="4115" name="Picture 19">
            <a:extLst>
              <a:ext uri="{FF2B5EF4-FFF2-40B4-BE49-F238E27FC236}">
                <a16:creationId xmlns:a16="http://schemas.microsoft.com/office/drawing/2014/main" id="{6E11D6BE-E0B8-4DE2-8C35-3D74277C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626100"/>
            <a:ext cx="27686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Text Box 20">
            <a:extLst>
              <a:ext uri="{FF2B5EF4-FFF2-40B4-BE49-F238E27FC236}">
                <a16:creationId xmlns:a16="http://schemas.microsoft.com/office/drawing/2014/main" id="{7807CA3D-089E-4188-ACD5-A10308F6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4953000"/>
            <a:ext cx="312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FF0000"/>
                </a:solidFill>
                <a:latin typeface="隶书" panose="02010509060101010101" pitchFamily="49" charset="-122"/>
              </a:rPr>
              <a:t>课堂练习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FB2CC072-96EA-4BEF-A977-02A243E2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1F18861B-4020-4A6F-B7DB-2040A289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EE8DAEC5-4A1D-4104-8583-ECC0280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E494E9D2-F7E0-4136-B755-D71F06372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1EE31B0E-6400-4550-A339-C634C211B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160B8B3C-9F20-4D1E-9A4A-880A47B0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2146300"/>
            <a:ext cx="142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3)  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A95A99A1-131F-47D4-9C80-CE3EB2F5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2146300"/>
            <a:ext cx="10452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很难找到一个不产生冲突的哈希函数。一般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392FE7D2-59B1-4726-93A7-748ACCDE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2971800"/>
            <a:ext cx="1151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情况下，只能选择恰当的哈希函数，使冲突尽可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C3BCC8D4-A03A-437E-9049-150FB52E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3797300"/>
            <a:ext cx="3543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能少地产生。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DD415D77-AEB0-452D-ADCC-F0ED6B82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4902200"/>
            <a:ext cx="8991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因此，在构造这种特殊的“查找表”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1D94EB30-CD7A-4E60-8D9F-F9D2E0FF9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0300" y="49022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时，除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F4A32851-063F-46DE-B2FD-28D19616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76900"/>
            <a:ext cx="576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了需要选择一个“好”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E3F72B9B-CDD5-4D44-B59D-9A65EC56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6769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72831FA6-D1C6-4A68-9ED1-815FF9F39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676900"/>
            <a:ext cx="4648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尽可能少产生冲突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4B7A51A3-A1CA-4AB1-B111-704F6C1F3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1100" y="56769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48E6E39F-3292-443B-992E-913286D1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7800" y="56769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的哈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14BBE260-A90B-42E5-B56A-61067F6B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438900"/>
            <a:ext cx="10591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希函数之外；还需要找到一种“处理冲突”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BAFFE53C-55C8-4694-B696-A83938F5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0" y="64389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的方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2F60884E-7CEE-40EF-9B6F-F3C6A0E1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72136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法。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138BAED-06C9-4F89-9B1D-69C8024B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4C03CF64-54E8-4ED2-9B2B-0236BC94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0C7343B-35EC-4F22-9894-6C954FB1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627B64A9-D8DB-4B32-A5D2-7D25ED1E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CC671410-978F-4E0F-BBFA-59F08816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哈希表的定义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38F1B4CF-4675-4C33-B122-7FA69B49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95500"/>
            <a:ext cx="4902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根据设定的哈希函数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D5C31EC1-F7B4-4B22-BF18-99823F33A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2095500"/>
            <a:ext cx="218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H(key) 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905F099F-1427-4C9F-9C69-57BFAAED8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2095500"/>
            <a:ext cx="5422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和所选中的处理冲突的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E7B030D7-B579-40F9-BFC2-18492A436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21000"/>
            <a:ext cx="11874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方法，将一组关键字映象到一个有限的、地址连续的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1D0D00D6-C564-4D51-964A-DC25B321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46500"/>
            <a:ext cx="1905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地址集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D1511F36-3144-431F-BA3D-0588C1BEC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3746500"/>
            <a:ext cx="622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FEA9E5D4-EA5A-4EC1-85CD-E718A0A7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3746500"/>
            <a:ext cx="1384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区间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C2378D03-12EA-41C2-9D6F-AECA644C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37465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) 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9B5CC069-8647-428C-A217-8D9FE97D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746500"/>
            <a:ext cx="8407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上，并以关键字在地址集中的“象”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ED5A8288-584A-4CE8-93EA-57CC44B3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584700"/>
            <a:ext cx="11874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作为相应记录在表中的存储位置，如此构造所得的查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9C5D9076-420D-422E-958C-1BF4C422F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22900"/>
            <a:ext cx="3403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找表称之为“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D54A30F7-BB41-4D01-A571-9BBD50308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5422900"/>
            <a:ext cx="187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哈希表</a:t>
            </a:r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EB32953F-D394-46B9-9C33-C46C9498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4229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”。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240A8DDF-B89E-4EC3-844E-37891DEF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6311900"/>
            <a:ext cx="3403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这一过程称为</a:t>
            </a:r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2B22EE11-54DD-4988-A788-1BA25D12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311900"/>
            <a:ext cx="2362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哈希造表</a:t>
            </a:r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7C0C9C6A-20CD-494D-ABFD-2970DFEB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63119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或者</a:t>
            </a:r>
          </a:p>
        </p:txBody>
      </p:sp>
      <p:sp>
        <p:nvSpPr>
          <p:cNvPr id="14359" name="Text Box 23">
            <a:extLst>
              <a:ext uri="{FF2B5EF4-FFF2-40B4-BE49-F238E27FC236}">
                <a16:creationId xmlns:a16="http://schemas.microsoft.com/office/drawing/2014/main" id="{FD198726-977F-4D5E-AAFC-9778B0D9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63119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散列</a:t>
            </a: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D34AA872-882B-414C-B289-029F11946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6311900"/>
            <a:ext cx="4851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，所得的存储位置成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6E961277-256B-4665-A8B0-DE81DEB1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71374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16DEF42B-8396-4714-B533-14F203CD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137400"/>
            <a:ext cx="2387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哈希地址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4B2486E0-AFB3-488D-ACA6-C44A2CC06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71374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或者</a:t>
            </a:r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CA61B457-72FA-489A-BEB8-0D147376C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7137400"/>
            <a:ext cx="2362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散列地址</a:t>
            </a:r>
          </a:p>
        </p:txBody>
      </p:sp>
      <p:pic>
        <p:nvPicPr>
          <p:cNvPr id="14365" name="Picture 29">
            <a:extLst>
              <a:ext uri="{FF2B5EF4-FFF2-40B4-BE49-F238E27FC236}">
                <a16:creationId xmlns:a16="http://schemas.microsoft.com/office/drawing/2014/main" id="{3A32DB57-21EC-4A2A-B98B-904FDC2F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6" name="Text Box 30">
            <a:extLst>
              <a:ext uri="{FF2B5EF4-FFF2-40B4-BE49-F238E27FC236}">
                <a16:creationId xmlns:a16="http://schemas.microsoft.com/office/drawing/2014/main" id="{705835AD-C959-4E1B-8AE3-D1ED34CD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71374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5B2617F0-12BA-4098-B093-1D4BDF34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75A57C62-FAF8-4218-9A70-9AC51705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162A0C0C-491C-4274-B72F-0F6AE865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103CB099-0D2E-4EC3-BAE4-2A24DCDC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6" name="Text Box 6">
            <a:extLst>
              <a:ext uri="{FF2B5EF4-FFF2-40B4-BE49-F238E27FC236}">
                <a16:creationId xmlns:a16="http://schemas.microsoft.com/office/drawing/2014/main" id="{82A442CE-F6C4-43B4-923D-62AF0B054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F29076C-16A7-40DA-994F-9FD82D93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46300"/>
            <a:ext cx="8470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对数字的关键字可有下列构造方法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409C953A-7657-46B7-ADEB-6C661FA30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0" y="21463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4285107E-CD71-4AD2-980E-0FED9F10A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6134100"/>
            <a:ext cx="10045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若是非数字关键字，则需先对其进行数字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B50A7346-E755-49EC-8B1B-1D9B5D2F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69088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化处理。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BBB35AB1-CF6F-4AAD-99C3-BAC0A90F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30480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8E3D0196-6FE6-4182-BF24-11B180C3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0480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直接定址法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B7B1C097-CF32-4F64-ADED-862D57915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48895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3. 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38937AAF-4D47-426D-BA3F-2F7BF8EB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48895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平方取中法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5D7DCA86-7EB9-4CB4-9B85-CCD42E08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116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5. 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A20AF6A9-8AAE-4EE6-A51E-7E577BEE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39116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除留余数法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7CA54AEE-C7EF-4388-8966-469AEB01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0734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4. 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29420EBE-0C3B-467E-BD47-5E55306AC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30734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折叠法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DA46C91A-A12C-4108-89D6-B117BC7F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9022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6. 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3B2E617A-AF6B-41A2-B037-FC2D63EE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49022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随机数法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EFAAF7C5-26A4-43E6-B193-83E379BC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39116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2. 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0BB6BDA6-A9B8-484C-A26D-EDEF3EAD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9116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数字分析法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01F70E3-2BC0-4EC5-9E59-5B2FDABD7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41AA763F-675B-417E-98A0-F9BFDB50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C9FB0F70-E550-49D5-9473-EF8EBAF3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0EC275FB-0320-461D-9317-1ACDA38C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Text Box 6">
            <a:extLst>
              <a:ext uri="{FF2B5EF4-FFF2-40B4-BE49-F238E27FC236}">
                <a16:creationId xmlns:a16="http://schemas.microsoft.com/office/drawing/2014/main" id="{45B812F1-8414-4853-A67C-27FFAD92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79800"/>
            <a:ext cx="7378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哈希函数为关键字的线性函数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4F363F50-A3F0-4686-8275-730AD835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81500"/>
            <a:ext cx="3962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H(key) = key     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D7FCCE58-3DD3-404A-946C-87C287C6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4381500"/>
            <a:ext cx="1447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或者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79A06B74-B099-4AA9-97E7-3699F71FA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4381500"/>
            <a:ext cx="2019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H(key) 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1C624311-7017-4C87-95C4-86B8D525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700" y="4381500"/>
            <a:ext cx="1206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= a 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48B6758-5D13-4A26-8A22-26342C972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900" y="4381500"/>
            <a:ext cx="660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54AFD13B-44E1-4C76-AA74-1AE89339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700" y="4381500"/>
            <a:ext cx="204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key + b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CB0AB55C-2362-4096-AC1C-4DE8DFD1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20701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23A7ED93-8331-4769-B4B4-F97C69D8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0701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直接定址法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ED618E74-1378-48F3-9FF3-9CE6B821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8830447E-6208-4B5F-B77D-9BC95EB3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F3F9045C-FC14-4F7F-AE1F-DA6E5B69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DF88487A-E34B-4A92-8042-AD2D91C3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B88C56EA-3603-4B53-BF99-CFC2E368A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Text Box 6">
            <a:extLst>
              <a:ext uri="{FF2B5EF4-FFF2-40B4-BE49-F238E27FC236}">
                <a16:creationId xmlns:a16="http://schemas.microsoft.com/office/drawing/2014/main" id="{E2325A8E-28E9-4DBF-B2CD-41EBD300C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4BE9150A-A1DB-4079-AFEA-382FB2D10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0447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2. 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882BFBF4-ED5B-4AC1-9D28-3A375A9D2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20447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数字分析法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0A411816-5F61-4AC2-B918-4254CD34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022600"/>
            <a:ext cx="8877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假设关键字集合中的每个关键字都是由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C0BC597D-6EEF-41E3-8FFE-DEA53C48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800" y="3022600"/>
            <a:ext cx="698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s 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5F7F958F-73FC-4CD1-BD4E-1A0B76BA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3022600"/>
            <a:ext cx="2425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位数字组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9D59AA16-3116-45FF-BBA6-10B15CE1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6068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成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E32FBDF0-A64B-433D-924E-0E9F45E5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3606800"/>
            <a:ext cx="3454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(u1, u2, …, us)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62C1DDA1-1E35-4C53-BBFE-CF950CC8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3606800"/>
            <a:ext cx="6413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，分析关键字集中的全体，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D00D06E5-9B0D-4D21-9DF1-6D238FDBE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8400" y="3606800"/>
            <a:ext cx="1384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并从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D65409FA-2582-40CD-A3DA-DEA9EA82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4216400"/>
            <a:ext cx="11366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中提取分布均匀的若干位或它们的组合作为地址。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855AAF0E-0869-41A8-937B-38F3D8B2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57800"/>
            <a:ext cx="468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此方法仅适合于：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711822DA-F6C8-4ECD-BEC1-F616BAE5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833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能</a:t>
            </a: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83669A3D-2FC0-4DBC-835A-073A7036E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6083300"/>
            <a:ext cx="2908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预先估计出</a:t>
            </a:r>
          </a:p>
        </p:txBody>
      </p:sp>
      <p:sp>
        <p:nvSpPr>
          <p:cNvPr id="17428" name="Text Box 20">
            <a:extLst>
              <a:ext uri="{FF2B5EF4-FFF2-40B4-BE49-F238E27FC236}">
                <a16:creationId xmlns:a16="http://schemas.microsoft.com/office/drawing/2014/main" id="{10E7A1D0-D90B-48F9-A112-034ADBCE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6083300"/>
            <a:ext cx="3352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全体关键字的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75714689-5893-4131-9166-96D7A84A4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6083300"/>
            <a:ext cx="187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每一位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3762C076-F480-48E6-B41E-97E0C11C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300" y="60833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上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D0A6A85C-48A3-42EF-9A56-A3031A01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0" y="60833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各种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F83F36AF-7BB1-41EA-BCBB-B890F47B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900" y="60833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数字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978FE9D7-52F3-44A5-90AE-4EA4CECD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832600"/>
            <a:ext cx="2908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出现的频度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439801E4-C36A-42B2-BCA2-60008883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68326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en-US" sz="3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8C02AAD-8598-4A4D-BB60-A4255E59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>
            <a:extLst>
              <a:ext uri="{FF2B5EF4-FFF2-40B4-BE49-F238E27FC236}">
                <a16:creationId xmlns:a16="http://schemas.microsoft.com/office/drawing/2014/main" id="{228DCF1C-8AF8-40ED-A9F0-42E8284B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74A0DA6-E645-47E9-9B88-3F478C45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4CF56C10-C6E9-4FEE-8464-72454A73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6">
            <a:extLst>
              <a:ext uri="{FF2B5EF4-FFF2-40B4-BE49-F238E27FC236}">
                <a16:creationId xmlns:a16="http://schemas.microsoft.com/office/drawing/2014/main" id="{A852A2AC-6CD9-4479-9648-56E4E93F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6F38E25-7BFE-4BDB-9232-FDF1B5AE4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447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有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2609B382-9522-4792-B827-AC00C4B1A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20447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80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2B45491B-F76E-4384-BE75-B31017063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044700"/>
            <a:ext cx="467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个记录，关键字为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5C0D8007-9D16-495F-96B3-0F0EB80A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2044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8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F65678D9-063E-4AAE-BCB6-F9CAF512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044700"/>
            <a:ext cx="626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位十进制数，哈希地址为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8BE7E515-B30B-4B55-B35F-4451E5960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6670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AA46034A-0FE6-4202-B951-F187F0E7F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2667000"/>
            <a:ext cx="3073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位十进制数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18446" name="Picture 14">
            <a:extLst>
              <a:ext uri="{FF2B5EF4-FFF2-40B4-BE49-F238E27FC236}">
                <a16:creationId xmlns:a16="http://schemas.microsoft.com/office/drawing/2014/main" id="{0D1ECA3A-592C-4974-B371-3A4B90D73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533900"/>
            <a:ext cx="381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7" name="Picture 15">
            <a:extLst>
              <a:ext uri="{FF2B5EF4-FFF2-40B4-BE49-F238E27FC236}">
                <a16:creationId xmlns:a16="http://schemas.microsoft.com/office/drawing/2014/main" id="{1055D16A-7536-407E-AA74-F77928AB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4445000"/>
            <a:ext cx="381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Picture 16">
            <a:extLst>
              <a:ext uri="{FF2B5EF4-FFF2-40B4-BE49-F238E27FC236}">
                <a16:creationId xmlns:a16="http://schemas.microsoft.com/office/drawing/2014/main" id="{5B7088D7-D5E3-4553-943B-408AB3BD8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267200"/>
            <a:ext cx="8559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9" name="Text Box 17">
            <a:extLst>
              <a:ext uri="{FF2B5EF4-FFF2-40B4-BE49-F238E27FC236}">
                <a16:creationId xmlns:a16="http://schemas.microsoft.com/office/drawing/2014/main" id="{7D4D71D6-5978-4C17-91F7-07966B2F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43942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8  1  3  4  6  5  3  2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A40C194A-C76B-4DA7-B644-33A194170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49403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8  1  3  7  2  2  4  2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AA7085CA-396A-48FE-B36E-7E803C70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54991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8  1  3  8  7  4  2  2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49287BCC-493E-4C3A-956E-74DC099C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60325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8  1  3  0  1  3  6  7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8E841A7A-5B04-4AE0-9AC1-143B50E26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6591300"/>
            <a:ext cx="3911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8  1  3  2  2  8  1  7 </a:t>
            </a: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7A687E7E-231C-43C8-B92E-B8D8C87E5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71374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8  1  3  3  8  9  6  7</a:t>
            </a:r>
          </a:p>
        </p:txBody>
      </p:sp>
      <p:sp>
        <p:nvSpPr>
          <p:cNvPr id="18455" name="Text Box 23">
            <a:extLst>
              <a:ext uri="{FF2B5EF4-FFF2-40B4-BE49-F238E27FC236}">
                <a16:creationId xmlns:a16="http://schemas.microsoft.com/office/drawing/2014/main" id="{14D5B6C7-1A7F-4AA0-B4A8-2D81EA4E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76835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8  1  3  6  8  5  3  7</a:t>
            </a:r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267DE965-5037-4075-B4E7-260AD958E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8242300"/>
            <a:ext cx="3797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8  1  4  1  9  3  5  5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FD74E152-BC76-4B2E-9710-C2F7F97EA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695700"/>
            <a:ext cx="876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…..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E9448D4D-8114-4A00-9CE9-A73BD4CB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8458200"/>
            <a:ext cx="876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…..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7F51B0F8-5B42-4CE5-B29E-0A315532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302000"/>
            <a:ext cx="1193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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9EF793D9-874F-4216-A55D-484FF98D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302000"/>
            <a:ext cx="787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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ADF0DB80-A51A-4CFA-9F1A-6E3796CB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02000"/>
            <a:ext cx="1612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</a:t>
            </a: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107B37AB-CFC7-4B51-82B6-3300160A9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3302000"/>
            <a:ext cx="1193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</a:t>
            </a:r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F0B7DC53-E564-43E9-86EE-70A453E79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44069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分析：</a:t>
            </a:r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16B793B0-D6F6-4741-B999-C89A8D1C4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406900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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04D2F5AE-DB2D-4B34-8295-B8D41E739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44069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只取</a:t>
            </a:r>
          </a:p>
        </p:txBody>
      </p:sp>
      <p:sp>
        <p:nvSpPr>
          <p:cNvPr id="18466" name="Text Box 34">
            <a:extLst>
              <a:ext uri="{FF2B5EF4-FFF2-40B4-BE49-F238E27FC236}">
                <a16:creationId xmlns:a16="http://schemas.microsoft.com/office/drawing/2014/main" id="{399F4DF1-839C-4331-9842-91594B64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100" y="44069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937175CC-C040-44C1-AEB1-5BB95073F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4940300"/>
            <a:ext cx="787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</a:t>
            </a: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D90220B5-CA8B-48FA-8885-FC6870B9A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4940300"/>
            <a:ext cx="1295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只取</a:t>
            </a:r>
          </a:p>
        </p:txBody>
      </p:sp>
      <p:sp>
        <p:nvSpPr>
          <p:cNvPr id="18469" name="Text Box 37">
            <a:extLst>
              <a:ext uri="{FF2B5EF4-FFF2-40B4-BE49-F238E27FC236}">
                <a16:creationId xmlns:a16="http://schemas.microsoft.com/office/drawing/2014/main" id="{15779DA4-9ADC-491D-898B-FF7D04B4F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100" y="4940300"/>
            <a:ext cx="60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70" name="Text Box 38">
            <a:extLst>
              <a:ext uri="{FF2B5EF4-FFF2-40B4-BE49-F238E27FC236}">
                <a16:creationId xmlns:a16="http://schemas.microsoft.com/office/drawing/2014/main" id="{C01FFC85-6D72-43BB-93F6-D83136D1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5486400"/>
            <a:ext cx="787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</a:t>
            </a:r>
          </a:p>
        </p:txBody>
      </p:sp>
      <p:sp>
        <p:nvSpPr>
          <p:cNvPr id="18471" name="Text Box 39">
            <a:extLst>
              <a:ext uri="{FF2B5EF4-FFF2-40B4-BE49-F238E27FC236}">
                <a16:creationId xmlns:a16="http://schemas.microsoft.com/office/drawing/2014/main" id="{A2342B52-60BD-44E0-9BE3-F6897106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5486400"/>
            <a:ext cx="1295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只取</a:t>
            </a:r>
          </a:p>
        </p:txBody>
      </p:sp>
      <p:sp>
        <p:nvSpPr>
          <p:cNvPr id="18472" name="Text Box 40">
            <a:extLst>
              <a:ext uri="{FF2B5EF4-FFF2-40B4-BE49-F238E27FC236}">
                <a16:creationId xmlns:a16="http://schemas.microsoft.com/office/drawing/2014/main" id="{E5F66660-AB95-4931-B94F-B7F5CEE7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100" y="5486400"/>
            <a:ext cx="60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3" name="Text Box 41">
            <a:extLst>
              <a:ext uri="{FF2B5EF4-FFF2-40B4-BE49-F238E27FC236}">
                <a16:creationId xmlns:a16="http://schemas.microsoft.com/office/drawing/2014/main" id="{C89DE53F-351B-4F35-8007-4EE585FC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0" y="5486400"/>
            <a:ext cx="838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18474" name="Text Box 42">
            <a:extLst>
              <a:ext uri="{FF2B5EF4-FFF2-40B4-BE49-F238E27FC236}">
                <a16:creationId xmlns:a16="http://schemas.microsoft.com/office/drawing/2014/main" id="{21559760-2064-4B14-8699-B8EAC5B0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5486400"/>
            <a:ext cx="60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75" name="Text Box 43">
            <a:extLst>
              <a:ext uri="{FF2B5EF4-FFF2-40B4-BE49-F238E27FC236}">
                <a16:creationId xmlns:a16="http://schemas.microsoft.com/office/drawing/2014/main" id="{08A894B6-97B9-46E7-882C-27013C27F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6032500"/>
            <a:ext cx="787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</a:t>
            </a:r>
          </a:p>
        </p:txBody>
      </p:sp>
      <p:sp>
        <p:nvSpPr>
          <p:cNvPr id="18476" name="Text Box 44">
            <a:extLst>
              <a:ext uri="{FF2B5EF4-FFF2-40B4-BE49-F238E27FC236}">
                <a16:creationId xmlns:a16="http://schemas.microsoft.com/office/drawing/2014/main" id="{102A5EFF-0DCA-4028-99F3-63F1965F1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0" y="6032500"/>
            <a:ext cx="1295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只取</a:t>
            </a:r>
          </a:p>
        </p:txBody>
      </p:sp>
      <p:sp>
        <p:nvSpPr>
          <p:cNvPr id="18477" name="Text Box 45">
            <a:extLst>
              <a:ext uri="{FF2B5EF4-FFF2-40B4-BE49-F238E27FC236}">
                <a16:creationId xmlns:a16="http://schemas.microsoft.com/office/drawing/2014/main" id="{33DA53DD-9751-4209-836C-6EC632F1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100" y="6032500"/>
            <a:ext cx="60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78" name="Text Box 46">
            <a:extLst>
              <a:ext uri="{FF2B5EF4-FFF2-40B4-BE49-F238E27FC236}">
                <a16:creationId xmlns:a16="http://schemas.microsoft.com/office/drawing/2014/main" id="{78D28E7D-B845-4A54-87B7-75F442411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00" y="6032500"/>
            <a:ext cx="838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18479" name="Text Box 47">
            <a:extLst>
              <a:ext uri="{FF2B5EF4-FFF2-40B4-BE49-F238E27FC236}">
                <a16:creationId xmlns:a16="http://schemas.microsoft.com/office/drawing/2014/main" id="{63F25BC2-6562-407C-A968-28B6FBBD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6032500"/>
            <a:ext cx="60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80" name="Text Box 48">
            <a:extLst>
              <a:ext uri="{FF2B5EF4-FFF2-40B4-BE49-F238E27FC236}">
                <a16:creationId xmlns:a16="http://schemas.microsoft.com/office/drawing/2014/main" id="{4A63896A-007B-4D84-AAAC-E735D5735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5200" y="6032500"/>
            <a:ext cx="838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18481" name="Text Box 49">
            <a:extLst>
              <a:ext uri="{FF2B5EF4-FFF2-40B4-BE49-F238E27FC236}">
                <a16:creationId xmlns:a16="http://schemas.microsoft.com/office/drawing/2014/main" id="{145F0537-C4CD-49E1-AE6A-7AC481DC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2400" y="6032500"/>
            <a:ext cx="60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A42FBE11-D73C-4EC2-ADB7-47EAFCF3A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6591300"/>
            <a:ext cx="2032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</a:t>
            </a:r>
          </a:p>
        </p:txBody>
      </p:sp>
      <p:sp>
        <p:nvSpPr>
          <p:cNvPr id="18483" name="Text Box 51">
            <a:extLst>
              <a:ext uri="{FF2B5EF4-FFF2-40B4-BE49-F238E27FC236}">
                <a16:creationId xmlns:a16="http://schemas.microsoft.com/office/drawing/2014/main" id="{78334396-AC8F-4428-98B0-3918222F5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6591300"/>
            <a:ext cx="4038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数字分布近乎随机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484" name="Text Box 52">
            <a:extLst>
              <a:ext uri="{FF2B5EF4-FFF2-40B4-BE49-F238E27FC236}">
                <a16:creationId xmlns:a16="http://schemas.microsoft.com/office/drawing/2014/main" id="{534D89F8-ACC4-41D2-835C-C19345B3F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71501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所以：取</a:t>
            </a:r>
          </a:p>
        </p:txBody>
      </p:sp>
      <p:sp>
        <p:nvSpPr>
          <p:cNvPr id="18485" name="Text Box 53">
            <a:extLst>
              <a:ext uri="{FF2B5EF4-FFF2-40B4-BE49-F238E27FC236}">
                <a16:creationId xmlns:a16="http://schemas.microsoft.com/office/drawing/2014/main" id="{C8D40630-5C3D-4972-8E7E-2EA29CD9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71501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Wingdings" panose="05000000000000000000" pitchFamily="2" charset="2"/>
              </a:rPr>
              <a:t></a:t>
            </a:r>
          </a:p>
        </p:txBody>
      </p:sp>
      <p:sp>
        <p:nvSpPr>
          <p:cNvPr id="18486" name="Text Box 54">
            <a:extLst>
              <a:ext uri="{FF2B5EF4-FFF2-40B4-BE49-F238E27FC236}">
                <a16:creationId xmlns:a16="http://schemas.microsoft.com/office/drawing/2014/main" id="{1755BF07-2F0F-404C-8766-C2697CF5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71501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任意两位或两位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487" name="Text Box 55">
            <a:extLst>
              <a:ext uri="{FF2B5EF4-FFF2-40B4-BE49-F238E27FC236}">
                <a16:creationId xmlns:a16="http://schemas.microsoft.com/office/drawing/2014/main" id="{A85CF3A5-ADFD-4345-97F6-F7EDC66A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77089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与另两位的叠加作哈希地址</a:t>
            </a:r>
          </a:p>
          <a:p>
            <a:pPr eaLnBrk="1" hangingPunct="1"/>
            <a:endParaRPr lang="en-US" altLang="en-US" sz="3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15529CA-BC70-4F12-95D6-4A7C8CBB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C53A65FA-9AAE-4C72-AA55-8C014329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A25574B5-31EA-4F39-BFD1-00E8DEFEB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>
            <a:extLst>
              <a:ext uri="{FF2B5EF4-FFF2-40B4-BE49-F238E27FC236}">
                <a16:creationId xmlns:a16="http://schemas.microsoft.com/office/drawing/2014/main" id="{08AF4736-FBDC-4BCE-9A89-5C4B480AC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6">
            <a:extLst>
              <a:ext uri="{FF2B5EF4-FFF2-40B4-BE49-F238E27FC236}">
                <a16:creationId xmlns:a16="http://schemas.microsoft.com/office/drawing/2014/main" id="{9EA7B87A-F10B-4304-95DB-B91C17694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A2FED2C0-7EFD-459F-925B-DDB1419D1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82900"/>
            <a:ext cx="1182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以关键字的平方值的中间几位作为存储地址。求“关</a:t>
            </a:r>
          </a:p>
          <a:p>
            <a:pPr eaLnBrk="1" hangingPunct="1"/>
            <a:endParaRPr lang="en-US" altLang="en-US" sz="3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45A63C44-9B7A-4C51-AA0F-E9BFF9505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08400"/>
            <a:ext cx="11823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键字的平方值”的目的是“扩大差别”，同时平方值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A2F035A6-B724-4057-B26D-BD02308C6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533900"/>
            <a:ext cx="10833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的中间各位又能受到整个关键字中各位的影响。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154EDE32-9BD9-4F74-ABE5-CAD2A022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3. 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0FE84B18-F650-4651-A6E8-75E46F996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0828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平方取中法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6A82D507-2F20-49A8-BAB1-7DD1980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5562600"/>
            <a:ext cx="3378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此方法适合于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28C95658-BE29-4958-949A-9D03E322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55626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</a:p>
          <a:p>
            <a:pPr eaLnBrk="1" hangingPunct="1"/>
            <a:endParaRPr lang="en-US" altLang="en-US" sz="3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4F44C82F-02FA-4BC3-9F8E-C5CE9F85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6299200"/>
            <a:ext cx="10337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关键字中的每一位都有某些数字重复出现频度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040F5581-8493-49BA-BA05-D780DB66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7048500"/>
            <a:ext cx="3378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很高的现象。</a:t>
            </a:r>
          </a:p>
          <a:p>
            <a:pPr eaLnBrk="1" hangingPunct="1"/>
            <a:endParaRPr lang="en-US" altLang="en-US" sz="3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C48B6E84-FFC8-4183-9C67-78C33F17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>
            <a:extLst>
              <a:ext uri="{FF2B5EF4-FFF2-40B4-BE49-F238E27FC236}">
                <a16:creationId xmlns:a16="http://schemas.microsoft.com/office/drawing/2014/main" id="{46F6C79F-DAF2-4334-85BF-A81EA37E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F31801DD-8B0F-4E3C-B16B-43DE23C8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>
            <a:extLst>
              <a:ext uri="{FF2B5EF4-FFF2-40B4-BE49-F238E27FC236}">
                <a16:creationId xmlns:a16="http://schemas.microsoft.com/office/drawing/2014/main" id="{672A286A-A2C8-4533-82B4-15BFBF57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Text Box 6">
            <a:extLst>
              <a:ext uri="{FF2B5EF4-FFF2-40B4-BE49-F238E27FC236}">
                <a16:creationId xmlns:a16="http://schemas.microsoft.com/office/drawing/2014/main" id="{12ADCDFA-C187-496F-88F9-D7CE5DB8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33A32B37-0540-48DD-9E9D-3ED86EA4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4. 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E415CBBD-6758-4424-872D-9405CB71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0828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折叠法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C1383873-EEEC-4D5D-A2A4-61F32EF7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136900"/>
            <a:ext cx="12319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将关键字分割成若干部分，然后取它们的叠加和为哈希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60A3511D-D7AE-4494-B193-728E547C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708400"/>
            <a:ext cx="12319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地址。有两种叠加处理的方法：移位叠加和间界叠加。</a:t>
            </a:r>
          </a:p>
          <a:p>
            <a:pPr eaLnBrk="1" hangingPunct="1"/>
            <a:endParaRPr lang="en-US" altLang="en-US" sz="3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31849B6E-72A9-4EF0-B205-0697A9559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813300"/>
            <a:ext cx="3543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此方法适合于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F1A35F02-890A-424F-8905-C35C87693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48133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4E24EE9C-01D8-4415-B2A7-FE67C2310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600700"/>
            <a:ext cx="11328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关键字的数字位数特别多，而且关键字在每一位上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08ECF98E-4365-4E8C-BEF4-D5912977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6350000"/>
            <a:ext cx="6870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0000"/>
                </a:solidFill>
                <a:latin typeface="宋体" panose="02010600030101010101" pitchFamily="2" charset="-122"/>
              </a:rPr>
              <a:t>的数字分布大致均匀的情况。</a:t>
            </a:r>
          </a:p>
          <a:p>
            <a:pPr eaLnBrk="1" hangingPunct="1"/>
            <a:endParaRPr lang="en-US" altLang="en-US" sz="39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21321259-6B34-4CB9-A7B7-C46B8EF2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84FABBBB-BE24-4456-A781-2217C0F1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11EB8CD5-963E-47EC-ADC0-CD101B06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A7E5107B-327D-462E-8DE1-437EC71F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6">
            <a:extLst>
              <a:ext uri="{FF2B5EF4-FFF2-40B4-BE49-F238E27FC236}">
                <a16:creationId xmlns:a16="http://schemas.microsoft.com/office/drawing/2014/main" id="{4CB5E925-F173-434E-AB40-7CB3DF388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177FF928-92E5-4BB7-9EA7-5CDA483F9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28829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75230C67-5DB0-4BC9-ADA0-6074640D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2882900"/>
            <a:ext cx="2425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关键字为</a:t>
            </a: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86D91082-F8D9-490C-AFD4-A5EBE98F0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8829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7F529C00-B1BD-4EEF-9553-047A78F85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82900"/>
            <a:ext cx="2895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0442205864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BDCED34E-C8E5-49B5-8A45-20DEDB0C6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882900"/>
            <a:ext cx="4368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，哈希地址位数为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6D63B9A9-CF44-4D9F-8159-BA4427BAA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100" y="2882900"/>
            <a:ext cx="622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4</a:t>
            </a:r>
          </a:p>
        </p:txBody>
      </p:sp>
      <p:pic>
        <p:nvPicPr>
          <p:cNvPr id="21517" name="Picture 13">
            <a:extLst>
              <a:ext uri="{FF2B5EF4-FFF2-40B4-BE49-F238E27FC236}">
                <a16:creationId xmlns:a16="http://schemas.microsoft.com/office/drawing/2014/main" id="{6C4624E6-EE12-469F-9447-B0E4473BC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4813300"/>
            <a:ext cx="5384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8" name="Text Box 14">
            <a:extLst>
              <a:ext uri="{FF2B5EF4-FFF2-40B4-BE49-F238E27FC236}">
                <a16:creationId xmlns:a16="http://schemas.microsoft.com/office/drawing/2014/main" id="{EA7F199D-5552-464A-94C0-BD545002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4229100"/>
            <a:ext cx="172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5 8 6 4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2C35D9F2-53D3-4F7A-A81E-A30969C8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4686300"/>
            <a:ext cx="172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4 2 2 0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77BC9181-139D-4695-9C56-A87A7F0D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080000"/>
            <a:ext cx="977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0 4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9396E153-5C25-4D40-A6B4-AB3D37ADB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5524500"/>
            <a:ext cx="622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FF3200"/>
                </a:solidFill>
                <a:latin typeface="Times New Roman Bold" panose="02020803070505020304" pitchFamily="18" charset="0"/>
              </a:rPr>
              <a:t>1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3D2067AC-F8C9-4C67-9D95-460F2FDF9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5524500"/>
            <a:ext cx="1739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0 0 8 8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47228C5D-8CFC-4C6A-860C-A5960FC34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6032500"/>
            <a:ext cx="314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H(key)=0088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pic>
        <p:nvPicPr>
          <p:cNvPr id="21524" name="Picture 20">
            <a:extLst>
              <a:ext uri="{FF2B5EF4-FFF2-40B4-BE49-F238E27FC236}">
                <a16:creationId xmlns:a16="http://schemas.microsoft.com/office/drawing/2014/main" id="{310D28D6-F4A4-4592-9EFE-8DCDB32E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813300"/>
            <a:ext cx="5384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5" name="Text Box 21">
            <a:extLst>
              <a:ext uri="{FF2B5EF4-FFF2-40B4-BE49-F238E27FC236}">
                <a16:creationId xmlns:a16="http://schemas.microsoft.com/office/drawing/2014/main" id="{21997C0E-8BEC-44B7-8185-D2093188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5092700"/>
            <a:ext cx="2400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移位叠加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F6661B53-7F0C-4E83-9097-1513C2834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4229100"/>
            <a:ext cx="172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5 8 6 4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D88776F3-4010-49F5-AB90-22E3788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4686300"/>
            <a:ext cx="172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0 2 2 4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6F7DA61E-84ED-4DC7-9913-7868145F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0" y="5080000"/>
            <a:ext cx="977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0 4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8C7468B8-CC50-4DD5-94D7-B35234A1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200" y="5524500"/>
            <a:ext cx="1739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6 0 9 2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3232A877-DB07-41EE-B2CF-4D410E1B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6032500"/>
            <a:ext cx="314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Times New Roman Bold" panose="02020803070505020304" pitchFamily="18" charset="0"/>
              </a:rPr>
              <a:t>H(key)=6092</a:t>
            </a:r>
          </a:p>
          <a:p>
            <a:pPr eaLnBrk="1" hangingPunct="1"/>
            <a:endParaRPr lang="en-US" altLang="en-US" sz="39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7ACB7A89-968D-4B60-B448-7C1DFCB9D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600" y="5092700"/>
            <a:ext cx="2400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000000"/>
                </a:solidFill>
                <a:latin typeface="宋体" panose="02010600030101010101" pitchFamily="2" charset="-122"/>
              </a:rPr>
              <a:t>间界叠加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F8A76BA8-38E5-4280-B6CD-8D923224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4. 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69D44710-BCFB-4FF6-A86D-45BD00BD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0828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折叠法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4C7519D2-9178-4022-ABEB-04F1068C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F9830DE9-A51C-4D7F-8820-61F87081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C70FF79-8DFB-4D53-A04B-F639E726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A3514C94-EFB7-4AD9-A5FB-6D4326B9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4" name="Text Box 6">
            <a:extLst>
              <a:ext uri="{FF2B5EF4-FFF2-40B4-BE49-F238E27FC236}">
                <a16:creationId xmlns:a16="http://schemas.microsoft.com/office/drawing/2014/main" id="{406FEB15-7DE0-4541-B120-FB6427B87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BF594C29-9071-4C5A-96E8-574A12A9B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070100"/>
            <a:ext cx="1257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5. 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F2902410-F11D-4042-B0B2-8F39CB05D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070100"/>
            <a:ext cx="328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除留余数法</a:t>
            </a:r>
          </a:p>
          <a:p>
            <a:pPr eaLnBrk="1" hangingPunct="1"/>
            <a:endParaRPr lang="en-US" altLang="en-US" sz="45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84ACCB1D-486C-4585-A54B-089F72EF7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9972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设定哈希函数为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E5C0D5A1-33F3-448C-9507-4DE8C374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29972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EA1E4DAD-6C07-4526-A77D-815B8367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2400"/>
            <a:ext cx="5207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H(key) = key MOD p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5F9312AE-2C32-41DE-8247-C8E7D85B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49276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其中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6B792BF8-B2CA-41EC-ABFA-580AB157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49276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，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744A30CF-D278-43C0-8C5B-F39171D4E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927600"/>
            <a:ext cx="306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6500"/>
                </a:solidFill>
                <a:latin typeface="宋体" panose="02010600030101010101" pitchFamily="2" charset="-122"/>
              </a:rPr>
              <a:t>p≤m (表长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B243733B-8314-4A64-A165-DF90AA27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27600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6500"/>
                </a:solidFill>
                <a:latin typeface="宋体" panose="02010600030101010101" pitchFamily="2" charset="-122"/>
              </a:rPr>
              <a:t>)  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786061D6-E669-4A61-B5AE-435E578E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9276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并且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E07F7F0C-7D1C-4E3E-8B8C-1802BF1B1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58420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p 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9C8B9852-EF3C-442E-97E1-BF642562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58420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应为不大于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7915C0B1-0A48-430A-9684-0619CCB8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8420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m 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D5C110FC-5AD4-4C8D-BBA7-B0CC16B4C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58420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的素数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3387CD17-FF51-4D33-B032-FDC7F1BA9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7310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或是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018B259B-3BD7-44E9-BC5E-48591D82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76327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不含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11A3A7E8-6185-4568-9DBE-00E311B25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76327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20 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E83D4F5B-D985-418D-8180-5161356E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76327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以下的质因子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B896A9C-DE8A-47B7-8A1C-51E28E30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DAC16643-60E6-4928-8339-1444EE96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B46E135-BC00-4157-B7A5-51E0341A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317DA860-A93E-43F5-A014-A5F42A46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>
            <a:extLst>
              <a:ext uri="{FF2B5EF4-FFF2-40B4-BE49-F238E27FC236}">
                <a16:creationId xmlns:a16="http://schemas.microsoft.com/office/drawing/2014/main" id="{55F6D8F8-08BA-4211-A794-D9C24BE4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733800"/>
            <a:ext cx="12484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A[0]A[1]A[2]A[3]A[4]A[5]A[6]A[7]A[8]A[9]A[10]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3DEFC11E-54A8-49B7-8206-C0A1192D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1082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13359DEA-4349-4A5C-B6B5-114D7E847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1082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1: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5FCA45BD-E67D-4B2B-93E2-ADADA20D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2108200"/>
            <a:ext cx="10020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有一批考试成绩，统计各分数段的人数。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640A0E55-3CDC-44EC-BAEA-F6DD0189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6896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对成绩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9E3EFF78-D9E0-4D44-A1D0-D54800C0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5689600"/>
            <a:ext cx="173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Grade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29B27B9B-661C-41FD-ABE5-CD913943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5689600"/>
            <a:ext cx="2501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，执行：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B19EBD3B-14F5-44EF-AE7F-BCC8B9EA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5689600"/>
            <a:ext cx="3886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A[grade/10]++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81402301-578E-4E28-9BA9-9D1ECBCF0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68FB8520-4E8C-436E-AEDA-9C90ADB0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EAAAD70C-8E16-4172-A069-4BA06328A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F5130ECB-CEC8-401D-9BBD-087C96C2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888E0FCF-BC97-46A5-88AF-32B9373A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8" name="Text Box 6">
            <a:extLst>
              <a:ext uri="{FF2B5EF4-FFF2-40B4-BE49-F238E27FC236}">
                <a16:creationId xmlns:a16="http://schemas.microsoft.com/office/drawing/2014/main" id="{7B5EBD69-85F9-4CA0-942D-A9C07099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3533434F-BE87-4FEC-93E8-9F4357A91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378200"/>
            <a:ext cx="4610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给定一组关键字为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D95B3A4F-F79F-41F1-81D4-8037845E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378200"/>
            <a:ext cx="6794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: 12, 39, 18, 24, 33, 21</a:t>
            </a: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CE825BA5-AB70-4299-A5AF-4943A2E9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1529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若取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A64C5424-52EE-4BCE-BCDE-C631E43A5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4152900"/>
            <a:ext cx="1727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p=9, 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44F0C46C-2B19-413C-BFF4-7F12E4C2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52900"/>
            <a:ext cx="725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则它们对应的哈希函数值将为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7030AF85-D7D4-48A1-A5D0-D883A477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5400" y="41529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2D70A71F-D160-40C3-89CB-E59BA3A7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787900"/>
            <a:ext cx="462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3, 3, 0, 6, 6, 3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D1156C4F-DDBC-414D-BAC8-B8A4C5DD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2286000"/>
            <a:ext cx="302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为什么要对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1C7C496A-1B53-4C05-B9C5-892273C7C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22860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5B8B4EAC-E4E4-410A-AA95-922C46CD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860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加限制？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4DA262B1-CD4A-427D-BE26-F10C1269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59055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可见，若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AAB4D1C5-75C8-4500-8782-1E1097D5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055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83777E34-C78A-481B-B7C6-1AC4645E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59055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中含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6A3AB169-233A-46BE-BB46-436D6AEE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5905500"/>
            <a:ext cx="195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983200"/>
                </a:solidFill>
                <a:latin typeface="宋体" panose="02010600030101010101" pitchFamily="2" charset="-122"/>
              </a:rPr>
              <a:t>质因子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7444C32F-C265-45A2-A46E-28E68943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59055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983200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CF8EC5D5-A9D9-47CF-A793-D0A10840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59055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6CC93F2E-8B7B-4EA7-84D5-35B163E44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100" y="5905500"/>
            <a:ext cx="407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则所有含质因子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5A05BF24-C446-45CC-AF78-CF91EAF7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0800" y="59055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ABBFD558-5938-4B74-A8AC-79899CBDC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0200" y="59055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的关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6BB0F23D-0A50-4B02-9CC4-CB8A23FC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6705600"/>
            <a:ext cx="407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键字均映射到“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76723F17-1350-4E16-9883-4F7442C88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67056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983200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8AB48417-C39C-4E1B-8BBD-EEA3B821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6705600"/>
            <a:ext cx="1968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983200"/>
                </a:solidFill>
                <a:latin typeface="宋体" panose="02010600030101010101" pitchFamily="2" charset="-122"/>
              </a:rPr>
              <a:t>的倍数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95E2E25A-BA3C-4A81-A3B1-E3FC73BD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6705600"/>
            <a:ext cx="5676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”的地址上，从而增加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7D3A260F-FAA4-41AA-8CB6-921F1971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7505700"/>
            <a:ext cx="5130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了“冲突”的可能。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85D31E35-B04D-49D3-881C-AA17ADD3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F428C247-5D37-498A-9A8C-FD0A420A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F99F3F1C-8FBC-4FFC-A84E-72A32AEB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A1621CF2-DA98-42E6-8FFF-03C35F72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Text Box 6">
            <a:extLst>
              <a:ext uri="{FF2B5EF4-FFF2-40B4-BE49-F238E27FC236}">
                <a16:creationId xmlns:a16="http://schemas.microsoft.com/office/drawing/2014/main" id="{4741FD62-5792-47C3-8FE6-DDEC6F90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16A41F4C-DD55-4907-B454-FD9C287BE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0066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6. </a:t>
            </a:r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B6E6C19D-EB89-4E74-B9D0-A6197294A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0066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随机数法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35136E80-CEE2-46AB-BDAB-D591D2DE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048000"/>
            <a:ext cx="407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设定哈希函数为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A44F382E-F127-4C90-8E2D-8B59A2696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30480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526F1842-0DB4-4F76-8AB2-E7DEF52C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21100"/>
            <a:ext cx="5753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H(key) = Random(key)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BC6589B7-5259-49AD-9D68-198C909E2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43942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其中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34DF9618-EDC4-4061-846C-A2EE9695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942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983200"/>
                </a:solidFill>
                <a:latin typeface="宋体" panose="02010600030101010101" pitchFamily="2" charset="-122"/>
              </a:rPr>
              <a:t>Random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BBF4D96E-3416-4D45-B6F1-B3AB811A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394200"/>
            <a:ext cx="302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为随机函数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6A236BBB-C412-4DC6-A8DF-29B26439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5588000"/>
            <a:ext cx="10439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此方法通常用于对长度不等的关键字构造哈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6FFB2A55-008C-41E6-B022-5277A8A05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62611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希函数。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437529DD-B5FF-431D-9BE0-86F53B9F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4F359540-E428-4BE6-B458-0EB9D180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F2962804-B89F-4623-80C6-BA1D0042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1A5F9E25-2B0A-4697-9AE2-9D71E324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4502E246-CF7F-4915-AE19-2F8CFACE1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73100"/>
            <a:ext cx="869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哈希函数的构造方法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C1270B29-EFBE-41EA-B66C-B8DE4A72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19300"/>
            <a:ext cx="468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实际构造哈希表时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10BF6FC4-920B-46A2-A268-7B411F2B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45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6D194D18-61BE-408B-B534-69BA404BE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84500"/>
            <a:ext cx="1203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采用哪种构造哈希函数的方法取决于建表的关键字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30C03C82-2AFA-4817-BC84-CAB5C5DE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49700"/>
            <a:ext cx="302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集合的情况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D573B588-E3E4-4379-929D-A561D9ABF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949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9966918B-376C-4FC4-B43C-0D2F01B02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3949700"/>
            <a:ext cx="6197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包括关键字的范围和形态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CECD46AA-90C0-4B92-AB4E-ED55E818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200" y="3949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F33BA5F5-8086-42B6-A9B2-7EEB07BE5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022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F347EE23-3DCA-4E83-AFF7-9B9CDFE6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02200"/>
            <a:ext cx="1097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总的原则是使产生冲突的可能性尽可能的小。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30B2C66D-08CC-4AD7-9351-9C60EA27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8674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E69CBF8A-722A-44F0-AD8C-51BAB72B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1203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如果哈希造表过程中产生冲突，应当如何处理这些</a:t>
            </a:r>
          </a:p>
        </p:txBody>
      </p:sp>
      <p:pic>
        <p:nvPicPr>
          <p:cNvPr id="25618" name="Picture 18">
            <a:extLst>
              <a:ext uri="{FF2B5EF4-FFF2-40B4-BE49-F238E27FC236}">
                <a16:creationId xmlns:a16="http://schemas.microsoft.com/office/drawing/2014/main" id="{738059F0-33A9-4ACD-826D-FFDC7B31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19" name="Text Box 19">
            <a:extLst>
              <a:ext uri="{FF2B5EF4-FFF2-40B4-BE49-F238E27FC236}">
                <a16:creationId xmlns:a16="http://schemas.microsoft.com/office/drawing/2014/main" id="{9DFFEDEC-EE65-4867-A14B-E12A779B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199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冲突呢？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F32615B6-5D7D-4B04-9422-484B0BBA6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>
            <a:extLst>
              <a:ext uri="{FF2B5EF4-FFF2-40B4-BE49-F238E27FC236}">
                <a16:creationId xmlns:a16="http://schemas.microsoft.com/office/drawing/2014/main" id="{4FEF4953-E44A-41CE-A5C7-73303422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75F4B541-EEF5-42DC-BB37-EBDB568F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6CA93786-17AE-4E1B-93AF-D4B0CDC8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Text Box 6">
            <a:extLst>
              <a:ext uri="{FF2B5EF4-FFF2-40B4-BE49-F238E27FC236}">
                <a16:creationId xmlns:a16="http://schemas.microsoft.com/office/drawing/2014/main" id="{54A9F11B-D8CB-4F44-9F86-16724A92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64C82C04-9A5C-4FFA-8252-6CEB09B8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9685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冲突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20AF7A11-FB21-4C1F-9BC3-10266C5DB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685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B0D15417-93EC-450B-8AA4-52AFD705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68500"/>
            <a:ext cx="681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由关键字得到的哈希地址为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2EFF01B2-AA51-4822-80CE-5682D56C1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0" y="19685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j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6066F2E6-038F-40C2-9289-9C143FC7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400" y="1968500"/>
            <a:ext cx="2781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（0≤j≤n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C5816481-6752-4D5B-8462-0F430625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4400" y="1968500"/>
            <a:ext cx="914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-1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BC3C287C-5F85-4003-A610-F457407F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0" y="19685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820F52AE-B2B2-4771-B05C-04412B442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2870200"/>
            <a:ext cx="523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的位置上已存有记录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DD13CFB8-10D0-4EBE-A3F0-C0F6E879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38100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处理冲突：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ACCAFD94-705B-4C1F-B0CA-AEBD6E5D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810000"/>
            <a:ext cx="8953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为产生冲突的地址寻找下一个空的哈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99077051-0EA5-4148-AD58-D15DCDBA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47117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希地址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pic>
        <p:nvPicPr>
          <p:cNvPr id="26642" name="Picture 18">
            <a:extLst>
              <a:ext uri="{FF2B5EF4-FFF2-40B4-BE49-F238E27FC236}">
                <a16:creationId xmlns:a16="http://schemas.microsoft.com/office/drawing/2014/main" id="{90A27C0E-9C80-4E48-B656-7C498460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5435600"/>
            <a:ext cx="31369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3" name="Text Box 19">
            <a:extLst>
              <a:ext uri="{FF2B5EF4-FFF2-40B4-BE49-F238E27FC236}">
                <a16:creationId xmlns:a16="http://schemas.microsoft.com/office/drawing/2014/main" id="{DD9FFB25-DEBA-46FB-B986-49EB857AC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8514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6500"/>
                </a:solidFill>
                <a:latin typeface="Times New Roman Bold" panose="02020803070505020304" pitchFamily="18" charset="0"/>
              </a:rPr>
              <a:t>1. </a:t>
            </a: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0276EB26-4105-48BD-BEE9-1576BE456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851400"/>
            <a:ext cx="34925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FF0000"/>
                </a:solidFill>
                <a:latin typeface="隶书" panose="02010509060101010101" pitchFamily="49" charset="-122"/>
              </a:rPr>
              <a:t>开放定址法</a:t>
            </a:r>
          </a:p>
        </p:txBody>
      </p:sp>
      <p:pic>
        <p:nvPicPr>
          <p:cNvPr id="26645" name="Picture 21">
            <a:extLst>
              <a:ext uri="{FF2B5EF4-FFF2-40B4-BE49-F238E27FC236}">
                <a16:creationId xmlns:a16="http://schemas.microsoft.com/office/drawing/2014/main" id="{0B0B55AA-EF39-417D-84CF-2A12CDDF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6426200"/>
            <a:ext cx="25273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6" name="Text Box 22">
            <a:extLst>
              <a:ext uri="{FF2B5EF4-FFF2-40B4-BE49-F238E27FC236}">
                <a16:creationId xmlns:a16="http://schemas.microsoft.com/office/drawing/2014/main" id="{657181E0-B963-4FAE-AE7A-54CF3E1B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58420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6500"/>
                </a:solidFill>
                <a:latin typeface="Times New Roman Bold" panose="02020803070505020304" pitchFamily="18" charset="0"/>
              </a:rPr>
              <a:t>2. 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1D296E29-5691-46F9-8D80-F920C8E21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5842000"/>
            <a:ext cx="2870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FF0000"/>
                </a:solidFill>
                <a:latin typeface="隶书" panose="02010509060101010101" pitchFamily="49" charset="-122"/>
              </a:rPr>
              <a:t>再哈希法</a:t>
            </a:r>
          </a:p>
          <a:p>
            <a:pPr eaLnBrk="1" hangingPunct="1"/>
            <a:endParaRPr lang="en-US" altLang="en-US" sz="4800" b="1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  <p:pic>
        <p:nvPicPr>
          <p:cNvPr id="26648" name="Picture 24">
            <a:extLst>
              <a:ext uri="{FF2B5EF4-FFF2-40B4-BE49-F238E27FC236}">
                <a16:creationId xmlns:a16="http://schemas.microsoft.com/office/drawing/2014/main" id="{8A633A26-B723-4CB0-818B-85713D6F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7378700"/>
            <a:ext cx="25273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9" name="Text Box 25">
            <a:extLst>
              <a:ext uri="{FF2B5EF4-FFF2-40B4-BE49-F238E27FC236}">
                <a16:creationId xmlns:a16="http://schemas.microsoft.com/office/drawing/2014/main" id="{EEABF06B-021B-41CF-AEE4-56F8A860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67945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6500"/>
                </a:solidFill>
                <a:latin typeface="Times New Roman Bold" panose="02020803070505020304" pitchFamily="18" charset="0"/>
              </a:rPr>
              <a:t>3. </a:t>
            </a:r>
          </a:p>
        </p:txBody>
      </p:sp>
      <p:pic>
        <p:nvPicPr>
          <p:cNvPr id="26650" name="Picture 26">
            <a:extLst>
              <a:ext uri="{FF2B5EF4-FFF2-40B4-BE49-F238E27FC236}">
                <a16:creationId xmlns:a16="http://schemas.microsoft.com/office/drawing/2014/main" id="{EDC65D63-B60C-4B7B-8157-47400953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5130800"/>
            <a:ext cx="4572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1" name="Text Box 27">
            <a:extLst>
              <a:ext uri="{FF2B5EF4-FFF2-40B4-BE49-F238E27FC236}">
                <a16:creationId xmlns:a16="http://schemas.microsoft.com/office/drawing/2014/main" id="{4DF762FA-8426-464F-8733-CC0BC880C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300" y="6794500"/>
            <a:ext cx="2870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FF0000"/>
                </a:solidFill>
                <a:latin typeface="隶书" panose="02010509060101010101" pitchFamily="49" charset="-122"/>
              </a:rPr>
              <a:t>链地址法</a:t>
            </a:r>
          </a:p>
          <a:p>
            <a:pPr eaLnBrk="1" hangingPunct="1"/>
            <a:endParaRPr lang="en-US" altLang="en-US" sz="4800" b="1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37C49B90-C442-4F6A-B561-7319AE3F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207000"/>
            <a:ext cx="1612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983200"/>
                </a:solidFill>
                <a:latin typeface="宋体" panose="02010600030101010101" pitchFamily="2" charset="-122"/>
              </a:rPr>
              <a:t>处理</a:t>
            </a:r>
          </a:p>
        </p:txBody>
      </p:sp>
      <p:sp>
        <p:nvSpPr>
          <p:cNvPr id="26653" name="Text Box 29">
            <a:extLst>
              <a:ext uri="{FF2B5EF4-FFF2-40B4-BE49-F238E27FC236}">
                <a16:creationId xmlns:a16="http://schemas.microsoft.com/office/drawing/2014/main" id="{5F0CA658-BFE6-4621-8A1A-15031E4D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5930900"/>
            <a:ext cx="1612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983200"/>
                </a:solidFill>
                <a:latin typeface="宋体" panose="02010600030101010101" pitchFamily="2" charset="-122"/>
              </a:rPr>
              <a:t>冲突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BD0C6165-CA72-4B29-9D65-B98F5A7A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6629400"/>
            <a:ext cx="1612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983200"/>
                </a:solidFill>
                <a:latin typeface="宋体" panose="02010600030101010101" pitchFamily="2" charset="-122"/>
              </a:rPr>
              <a:t>方法</a:t>
            </a:r>
          </a:p>
          <a:p>
            <a:pPr eaLnBrk="1" hangingPunct="1"/>
            <a:endParaRPr lang="en-US" altLang="en-US" sz="4800" b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  <p:pic>
        <p:nvPicPr>
          <p:cNvPr id="26655" name="Picture 31">
            <a:extLst>
              <a:ext uri="{FF2B5EF4-FFF2-40B4-BE49-F238E27FC236}">
                <a16:creationId xmlns:a16="http://schemas.microsoft.com/office/drawing/2014/main" id="{C5BD2C89-434F-4F90-B81C-2B22E890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8255000"/>
            <a:ext cx="55880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6" name="Text Box 32">
            <a:extLst>
              <a:ext uri="{FF2B5EF4-FFF2-40B4-BE49-F238E27FC236}">
                <a16:creationId xmlns:a16="http://schemas.microsoft.com/office/drawing/2014/main" id="{84B319E5-8DAF-4630-97E9-4C665E3F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76581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6500"/>
                </a:solidFill>
                <a:latin typeface="Times New Roman Bold" panose="02020803070505020304" pitchFamily="18" charset="0"/>
              </a:rPr>
              <a:t>4. </a:t>
            </a:r>
          </a:p>
        </p:txBody>
      </p:sp>
      <p:pic>
        <p:nvPicPr>
          <p:cNvPr id="26657" name="Picture 33">
            <a:extLst>
              <a:ext uri="{FF2B5EF4-FFF2-40B4-BE49-F238E27FC236}">
                <a16:creationId xmlns:a16="http://schemas.microsoft.com/office/drawing/2014/main" id="{95CBE96C-6756-4F9A-9AEF-6C747EB2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8" name="Text Box 34">
            <a:extLst>
              <a:ext uri="{FF2B5EF4-FFF2-40B4-BE49-F238E27FC236}">
                <a16:creationId xmlns:a16="http://schemas.microsoft.com/office/drawing/2014/main" id="{DD343F6A-199E-47C4-9E17-FADFEB433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7658100"/>
            <a:ext cx="5930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FF0000"/>
                </a:solidFill>
                <a:latin typeface="隶书" panose="02010509060101010101" pitchFamily="49" charset="-122"/>
              </a:rPr>
              <a:t>建立一个公共溢出区</a:t>
            </a:r>
          </a:p>
          <a:p>
            <a:pPr eaLnBrk="1" hangingPunct="1"/>
            <a:endParaRPr lang="en-US" altLang="en-US" sz="4800" b="1">
              <a:solidFill>
                <a:srgbClr val="FF0000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F32A576E-3941-4654-9116-FB6B722C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3063C572-9C05-4419-85D5-9F2EF016C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6E1CCACA-FF61-4B2C-94BE-1474B2AD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E4FD13F0-53B9-4CC8-AE93-DB9786DE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4" name="Text Box 6">
            <a:extLst>
              <a:ext uri="{FF2B5EF4-FFF2-40B4-BE49-F238E27FC236}">
                <a16:creationId xmlns:a16="http://schemas.microsoft.com/office/drawing/2014/main" id="{819DDCDE-183A-46B7-A99B-EF9F050E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DBB5B2BF-4DBA-4806-A1BE-6DEE5ED0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07EABCA2-A6B1-4F27-B67A-B9FBACDFD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开放定址法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C7CFD491-F127-401B-94B5-89078757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908300"/>
            <a:ext cx="468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为产生冲突的地址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D75F2DC6-A0B4-430E-8C52-CD637813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908300"/>
            <a:ext cx="2019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H(key) 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7C1927F0-2DAA-45A2-BB13-BC6732FE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0" y="29083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求得一个地址序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006CE627-159F-45D9-B37B-CBB4FD31C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35433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列：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9E95017E-6F4C-43C7-8BA1-917BF3E7D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78300"/>
            <a:ext cx="787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EFA52034-B7EF-4953-8C04-347F243A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4445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0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43447D6B-E982-46D9-9BEF-4DB18251E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4178300"/>
            <a:ext cx="1041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, H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0EE8677C-3873-4842-9920-59252D1F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445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1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9CE6BB5B-F839-49DA-A1CE-D1619F82A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4178300"/>
            <a:ext cx="1041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, H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F9681464-14C4-4805-A42D-090C6912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9CBC8B1F-B323-47BD-8AEF-59E0BF680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4165600"/>
            <a:ext cx="2717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, …, Hs     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C84E96F9-EDF0-4CAE-84E7-EA9D383E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4165600"/>
            <a:ext cx="1955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000000"/>
                </a:solidFill>
                <a:latin typeface="Times New Roman BoldItalic" pitchFamily="34" charset="0"/>
              </a:rPr>
              <a:t>1≤ s≤m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9502D0E4-A337-4569-A2E3-64AC888C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900" y="4165600"/>
            <a:ext cx="812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000000"/>
                </a:solidFill>
                <a:latin typeface="Times New Roman BoldItalic" pitchFamily="34" charset="0"/>
              </a:rPr>
              <a:t>-1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B35F2B3A-6127-4338-9F7C-A4EA04DA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8260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其中：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5BD1E90D-3233-41E1-B1CB-0C6458BA4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48260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D677F5C8-AF51-475F-B2C6-34F2F6F6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092700"/>
            <a:ext cx="647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0 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C3ABDB4C-58F6-4C44-838B-D80240240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26000"/>
            <a:ext cx="2324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= H(key)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DB437121-0EA7-43C1-A17C-1D0099F80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448300"/>
            <a:ext cx="787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A99DAB6B-3A7F-4543-82C6-D041A38C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5715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i </a:t>
            </a: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AFEE29BB-32E6-4DE2-AB34-D77BAAF74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5448300"/>
            <a:ext cx="2768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= ( H(key) 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E9D39CAC-51CD-46AE-A186-C9AE7F0B0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5448300"/>
            <a:ext cx="812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+ 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6A158F33-96AE-42F9-A33E-E4654B71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4483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000000"/>
                </a:solidFill>
                <a:latin typeface="Times New Roman BoldItalic" pitchFamily="34" charset="0"/>
              </a:rPr>
              <a:t>d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5B81AC21-C04F-49BA-99D9-B8EA93DD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715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 i="1">
                <a:solidFill>
                  <a:srgbClr val="000000"/>
                </a:solidFill>
                <a:latin typeface="Times New Roman BoldItalic" pitchFamily="34" charset="0"/>
              </a:rPr>
              <a:t>i </a:t>
            </a: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6BBE4725-330E-4521-A002-A84CD846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5448300"/>
            <a:ext cx="2667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) MOD m 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27681" name="Text Box 33">
            <a:extLst>
              <a:ext uri="{FF2B5EF4-FFF2-40B4-BE49-F238E27FC236}">
                <a16:creationId xmlns:a16="http://schemas.microsoft.com/office/drawing/2014/main" id="{99A6F1B8-A0EC-417C-987E-30CC41CD0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83300"/>
            <a:ext cx="2895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000000"/>
                </a:solidFill>
                <a:latin typeface="Times New Roman BoldItalic" pitchFamily="34" charset="0"/>
              </a:rPr>
              <a:t>i=1, 2, …, s</a:t>
            </a:r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326C12FA-F58C-4DF0-BCB3-7E41344BD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6743700"/>
            <a:ext cx="927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m 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2ABA9D63-577C-4A83-A56E-07C33EF9A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6743700"/>
            <a:ext cx="3619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为哈希表表长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7C3CD90D-992A-40AD-8418-31836F7C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504E73D3-1D2A-4488-9BC5-E7EFB79F8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5B9AA287-FD1E-47C7-A82D-8E9A5883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A2D3A65B-9CA2-4673-91F4-B2AB15FE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Text Box 6">
            <a:extLst>
              <a:ext uri="{FF2B5EF4-FFF2-40B4-BE49-F238E27FC236}">
                <a16:creationId xmlns:a16="http://schemas.microsoft.com/office/drawing/2014/main" id="{7C0E18DD-3317-45AA-B526-59BFC7B92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A8BDC3F0-ECD2-4227-8781-756AF2793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4384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E9ED062E-4355-4044-90B2-12AEE38F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2438400"/>
            <a:ext cx="4610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线性探测再散列法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79AD451A-65FE-4219-A556-85717D6FE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39116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2. 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8C5E3698-EDBC-462A-B84F-B555B262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911600"/>
            <a:ext cx="4610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二次探测再散列法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32789748-9084-48BE-A86E-04DEE4EC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55245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3. </a:t>
            </a:r>
          </a:p>
        </p:txBody>
      </p:sp>
      <p:pic>
        <p:nvPicPr>
          <p:cNvPr id="28684" name="Picture 12">
            <a:extLst>
              <a:ext uri="{FF2B5EF4-FFF2-40B4-BE49-F238E27FC236}">
                <a16:creationId xmlns:a16="http://schemas.microsoft.com/office/drawing/2014/main" id="{A8D3E92E-0165-4625-BC68-FF086017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654300"/>
            <a:ext cx="3429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5" name="Text Box 13">
            <a:extLst>
              <a:ext uri="{FF2B5EF4-FFF2-40B4-BE49-F238E27FC236}">
                <a16:creationId xmlns:a16="http://schemas.microsoft.com/office/drawing/2014/main" id="{C84BDD43-781E-41A6-ABC5-FDA00708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524500"/>
            <a:ext cx="4610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随机探测再散列法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73D9DBE3-A786-41C7-A6CB-4F9DD5B3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31496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增量</a:t>
            </a: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5614912C-7D87-4B30-B75E-F4B2A932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37846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F9F7BC49-192E-45AE-B46B-5050887BF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51300"/>
            <a:ext cx="558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A7546D7F-27FB-4946-B8B1-8A1385E8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800" y="37846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</a:p>
        </p:txBody>
      </p:sp>
      <p:sp>
        <p:nvSpPr>
          <p:cNvPr id="28690" name="Text Box 18">
            <a:extLst>
              <a:ext uri="{FF2B5EF4-FFF2-40B4-BE49-F238E27FC236}">
                <a16:creationId xmlns:a16="http://schemas.microsoft.com/office/drawing/2014/main" id="{A173F78B-8E2B-4FFC-8EDA-F6FAE148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44323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三种</a:t>
            </a:r>
          </a:p>
        </p:txBody>
      </p:sp>
      <p:sp>
        <p:nvSpPr>
          <p:cNvPr id="28691" name="Text Box 19">
            <a:extLst>
              <a:ext uri="{FF2B5EF4-FFF2-40B4-BE49-F238E27FC236}">
                <a16:creationId xmlns:a16="http://schemas.microsoft.com/office/drawing/2014/main" id="{090BACC4-F211-4EFC-810D-D648DDAD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50673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取法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5136FFB8-ABFF-4EEC-BDFB-7446BEA0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D8AF8DE2-FAA0-44BC-BE24-3912EE5D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4024726F-3DF5-4290-AAB6-A5EB40BF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B023FD3B-D618-4813-A41B-F2DF01C9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2" name="Text Box 6">
            <a:extLst>
              <a:ext uri="{FF2B5EF4-FFF2-40B4-BE49-F238E27FC236}">
                <a16:creationId xmlns:a16="http://schemas.microsoft.com/office/drawing/2014/main" id="{92F3C7D5-73DF-4D79-A140-E6025298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052B4DD9-BFA5-4D12-BE8A-2266985B9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E7FDCFD6-3DF8-46B1-A469-A1BDA28A1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开放定址法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23D7F89C-2BD3-4CCF-ABF8-B0AE7928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946400"/>
            <a:ext cx="2247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对增量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8E3FAFB3-22CA-4AAD-96D0-57D0FDE48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2921000"/>
            <a:ext cx="838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100" b="1" i="1">
                <a:solidFill>
                  <a:srgbClr val="9832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A9D4B316-8B40-4159-941D-26287D88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63900"/>
            <a:ext cx="660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300" b="1" i="1">
                <a:solidFill>
                  <a:srgbClr val="9832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5EBCB64E-0E7F-466E-B6DB-6DF34008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946400"/>
            <a:ext cx="349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的三种取法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124AAF38-EE1A-4AE5-8174-A4E3B173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946400"/>
            <a:ext cx="129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87E9A4CA-55A3-435F-98C4-3700FBFC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100" y="2946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 i="1">
                <a:solidFill>
                  <a:srgbClr val="323298"/>
                </a:solidFill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9C475DB9-7130-4129-885A-AD4E83A4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0" y="2946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  <a:p>
            <a:pPr eaLnBrk="1" hangingPunct="1"/>
            <a:endParaRPr lang="en-US" altLang="en-US" sz="4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494500A5-E181-4CCB-89AC-5B048C6D0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A40020"/>
                </a:solidFill>
                <a:latin typeface="Times New Roman Bold" panose="02020803070505020304" pitchFamily="18" charset="0"/>
              </a:rPr>
              <a:t>1) </a:t>
            </a:r>
          </a:p>
        </p:txBody>
      </p:sp>
      <p:sp>
        <p:nvSpPr>
          <p:cNvPr id="29713" name="Text Box 17">
            <a:extLst>
              <a:ext uri="{FF2B5EF4-FFF2-40B4-BE49-F238E27FC236}">
                <a16:creationId xmlns:a16="http://schemas.microsoft.com/office/drawing/2014/main" id="{AB51C018-4235-4337-88D3-AEB124B4F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3962400"/>
            <a:ext cx="444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A40020"/>
                </a:solidFill>
                <a:latin typeface="宋体" panose="02010600030101010101" pitchFamily="2" charset="-122"/>
              </a:rPr>
              <a:t>线性探测再散列</a:t>
            </a:r>
          </a:p>
          <a:p>
            <a:pPr eaLnBrk="1" hangingPunct="1"/>
            <a:endParaRPr lang="en-US" altLang="en-US" sz="4500" b="1" i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6C75DA87-181F-470A-9555-15C05A644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51400"/>
            <a:ext cx="66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Italic" pitchFamily="34" charset="0"/>
              </a:rPr>
              <a:t>d</a:t>
            </a:r>
          </a:p>
        </p:txBody>
      </p:sp>
      <p:sp>
        <p:nvSpPr>
          <p:cNvPr id="29715" name="Text Box 19">
            <a:extLst>
              <a:ext uri="{FF2B5EF4-FFF2-40B4-BE49-F238E27FC236}">
                <a16:creationId xmlns:a16="http://schemas.microsoft.com/office/drawing/2014/main" id="{5E3CCAC1-8572-45C9-ACAB-3E020B8E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143500"/>
            <a:ext cx="482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Italic" pitchFamily="34" charset="0"/>
              </a:rPr>
              <a:t>i</a:t>
            </a: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87737AA2-DE74-4CB6-BC44-6CF380F07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851400"/>
            <a:ext cx="1104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Italic" pitchFamily="34" charset="0"/>
              </a:rPr>
              <a:t>= c</a:t>
            </a: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B9E20751-DF35-4968-9615-9EEB41EE8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826000"/>
            <a:ext cx="838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700" b="1" i="1">
                <a:solidFill>
                  <a:srgbClr val="323298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29F0E7CB-5094-48E0-A22A-DEBB5D708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4851400"/>
            <a:ext cx="53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Italic" pitchFamily="34" charset="0"/>
              </a:rPr>
              <a:t>i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5058797D-049B-4F53-AF9F-56328F64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4851400"/>
            <a:ext cx="3873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最简单的情况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52AAE4A9-4560-4B4A-90CF-9B669465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700" y="4851400"/>
            <a:ext cx="1816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000000"/>
                </a:solidFill>
                <a:latin typeface="Times New Roman BoldItalic" pitchFamily="34" charset="0"/>
              </a:rPr>
              <a:t>c=1    </a:t>
            </a:r>
          </a:p>
          <a:p>
            <a:pPr eaLnBrk="1" hangingPunct="1"/>
            <a:endParaRPr lang="en-US" altLang="en-US" sz="4500" b="1" i="1">
              <a:solidFill>
                <a:srgbClr val="000000"/>
              </a:solidFill>
              <a:latin typeface="Times New Roman BoldItalic" pitchFamily="34" charset="0"/>
            </a:endParaRP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5B4E4225-5760-4613-BD4C-050801372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5880100"/>
            <a:ext cx="952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即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D49FBDE5-971C-4555-889D-D8F96964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80100"/>
            <a:ext cx="698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Times New Roman Bold" panose="02020803070505020304" pitchFamily="18" charset="0"/>
              </a:rPr>
              <a:t>d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68AEC728-7E81-4030-9841-AD8F6AA3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72200"/>
            <a:ext cx="482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000000"/>
                </a:solidFill>
                <a:latin typeface="Times New Roman Bold" panose="02020803070505020304" pitchFamily="18" charset="0"/>
              </a:rPr>
              <a:t>i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AE17CDDC-0791-467D-8ABC-DAC46DF6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5867400"/>
            <a:ext cx="37338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Times New Roman Bold" panose="02020803070505020304" pitchFamily="18" charset="0"/>
              </a:rPr>
              <a:t>= 1,2,3,……m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50CE6539-C77C-4D79-9FCE-312AD4240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0" y="5867400"/>
            <a:ext cx="8509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Times New Roman Bold" panose="02020803070505020304" pitchFamily="18" charset="0"/>
              </a:rPr>
              <a:t>-1</a:t>
            </a:r>
          </a:p>
          <a:p>
            <a:pPr eaLnBrk="1" hangingPunct="1"/>
            <a:endParaRPr lang="en-US" altLang="en-US" sz="45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7C541EDD-5E47-4A88-B289-9241E166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BE10BCB0-014E-4E2E-85A1-7774DD11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611F1843-ABF8-4956-AFE2-33A30602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37B33541-863E-41C0-BA7F-F6F591AC6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Text Box 6">
            <a:extLst>
              <a:ext uri="{FF2B5EF4-FFF2-40B4-BE49-F238E27FC236}">
                <a16:creationId xmlns:a16="http://schemas.microsoft.com/office/drawing/2014/main" id="{CEDC169E-87BF-403E-AD59-198E3A9B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B26FA017-63A1-4301-B834-4B9EDA73F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19685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B854828E-1781-4260-B8FF-765B9E94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9685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DFF99FB9-9C38-4E31-8490-EEA5F908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9685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关键字集合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pic>
        <p:nvPicPr>
          <p:cNvPr id="30730" name="Picture 10">
            <a:extLst>
              <a:ext uri="{FF2B5EF4-FFF2-40B4-BE49-F238E27FC236}">
                <a16:creationId xmlns:a16="http://schemas.microsoft.com/office/drawing/2014/main" id="{3C2F6902-1AA0-40C0-A5F4-8CC5E9DC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7559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1" name="Picture 11">
            <a:extLst>
              <a:ext uri="{FF2B5EF4-FFF2-40B4-BE49-F238E27FC236}">
                <a16:creationId xmlns:a16="http://schemas.microsoft.com/office/drawing/2014/main" id="{94EB1648-05C7-46B9-91AD-3EC5546D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559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2" name="Picture 12">
            <a:extLst>
              <a:ext uri="{FF2B5EF4-FFF2-40B4-BE49-F238E27FC236}">
                <a16:creationId xmlns:a16="http://schemas.microsoft.com/office/drawing/2014/main" id="{3CFEC466-A2B8-4287-9BBB-4D7470CD5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2743200"/>
            <a:ext cx="889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3" name="Picture 13">
            <a:extLst>
              <a:ext uri="{FF2B5EF4-FFF2-40B4-BE49-F238E27FC236}">
                <a16:creationId xmlns:a16="http://schemas.microsoft.com/office/drawing/2014/main" id="{A1C34BB4-BCC0-484B-9398-8B38FF9F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27432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4" name="Picture 14">
            <a:extLst>
              <a:ext uri="{FF2B5EF4-FFF2-40B4-BE49-F238E27FC236}">
                <a16:creationId xmlns:a16="http://schemas.microsoft.com/office/drawing/2014/main" id="{5CEADC1D-D9DB-4F64-AB6A-DBC4E6AE6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305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5" name="Picture 15">
            <a:extLst>
              <a:ext uri="{FF2B5EF4-FFF2-40B4-BE49-F238E27FC236}">
                <a16:creationId xmlns:a16="http://schemas.microsoft.com/office/drawing/2014/main" id="{6B02FBA6-33D9-46FC-9D51-F749CA33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730500"/>
            <a:ext cx="889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6" name="Picture 16">
            <a:extLst>
              <a:ext uri="{FF2B5EF4-FFF2-40B4-BE49-F238E27FC236}">
                <a16:creationId xmlns:a16="http://schemas.microsoft.com/office/drawing/2014/main" id="{2CD50471-060B-4C18-83DC-2AA7F078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700" y="27178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7" name="Picture 17">
            <a:extLst>
              <a:ext uri="{FF2B5EF4-FFF2-40B4-BE49-F238E27FC236}">
                <a16:creationId xmlns:a16="http://schemas.microsoft.com/office/drawing/2014/main" id="{21154875-610A-4093-88AE-BFF92AFDA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7178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8" name="Picture 18">
            <a:extLst>
              <a:ext uri="{FF2B5EF4-FFF2-40B4-BE49-F238E27FC236}">
                <a16:creationId xmlns:a16="http://schemas.microsoft.com/office/drawing/2014/main" id="{CD2A56BF-EF09-43CD-A022-740E8D83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27178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9" name="Text Box 19">
            <a:extLst>
              <a:ext uri="{FF2B5EF4-FFF2-40B4-BE49-F238E27FC236}">
                <a16:creationId xmlns:a16="http://schemas.microsoft.com/office/drawing/2014/main" id="{B9A43928-4B8B-46A1-9BF0-45663602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768600"/>
            <a:ext cx="10591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{ 19, 01, 23, 14, 55, 68, 11, 82, 36 }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A9901BD2-54FC-4C47-9479-F68783A98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957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设定哈希函数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CBBBF9D3-1D93-41E1-AED6-391EADDAB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3695700"/>
            <a:ext cx="629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H(key) = key MOD 11 ( 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BEA6C480-A30D-4352-8B84-E810EA6AD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600" y="36957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表长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5C9A5884-6636-44F4-81EB-6F88C20C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1800" y="3695700"/>
            <a:ext cx="1498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=11 </a:t>
            </a:r>
          </a:p>
        </p:txBody>
      </p:sp>
      <p:sp>
        <p:nvSpPr>
          <p:cNvPr id="30744" name="Text Box 24">
            <a:extLst>
              <a:ext uri="{FF2B5EF4-FFF2-40B4-BE49-F238E27FC236}">
                <a16:creationId xmlns:a16="http://schemas.microsoft.com/office/drawing/2014/main" id="{F8371D9A-E73A-487A-BEEB-7E7B5E749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5900" y="3695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43A1492A-F4BB-4158-BFBE-29194CD1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339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采用</a:t>
            </a:r>
          </a:p>
        </p:txBody>
      </p:sp>
      <p:pic>
        <p:nvPicPr>
          <p:cNvPr id="30746" name="Picture 26">
            <a:extLst>
              <a:ext uri="{FF2B5EF4-FFF2-40B4-BE49-F238E27FC236}">
                <a16:creationId xmlns:a16="http://schemas.microsoft.com/office/drawing/2014/main" id="{D502016F-EDED-4050-A87D-CCDF139E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664200"/>
            <a:ext cx="119253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7" name="Text Box 27">
            <a:extLst>
              <a:ext uri="{FF2B5EF4-FFF2-40B4-BE49-F238E27FC236}">
                <a16:creationId xmlns:a16="http://schemas.microsoft.com/office/drawing/2014/main" id="{CBA9A989-5532-46C6-BAE9-A7985A505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533900"/>
            <a:ext cx="4152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线性探测再散列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46416F45-A101-4351-9F06-7D72422FA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4533900"/>
            <a:ext cx="4660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法来构造哈希表。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2847360F-D020-4C3A-9321-F15D6002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28956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19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56D58B0C-3AC0-46D0-ABDF-3844A703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5257800"/>
            <a:ext cx="11404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 Bold" panose="02020803070505020304" pitchFamily="18" charset="0"/>
              </a:rPr>
              <a:t>0         1          2         3          4          5         6         7        8         9         10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79F708C7-E834-438F-9244-2489BE12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100" y="58801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19</a:t>
            </a:r>
          </a:p>
          <a:p>
            <a:pPr eaLnBrk="1" hangingPunct="1"/>
            <a:endParaRPr lang="en-US" altLang="en-US" sz="45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4FD2BA88-BCF8-4EEC-AF8D-FEBA4DD0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9055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CC937E68-E6D9-42BD-AA10-E169A373A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8956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6A2023AB-5543-44B6-9904-7BDF977C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829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23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F0743257-91CB-4C38-8315-77D65C34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9182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23</a:t>
            </a:r>
          </a:p>
          <a:p>
            <a:pPr eaLnBrk="1" hangingPunct="1"/>
            <a:endParaRPr lang="en-US" altLang="en-US" sz="4500" b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94078B80-0BD1-4CCE-B9A0-5FB481CC1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8801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88C71D00-F9C9-497A-944B-86A2B6B81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829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2A5AD44A-11D1-406D-BD3A-E76DEBCD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9182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1F8989FA-6CE2-4D77-AF94-9B187149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4242D6F0-0825-41DE-9F2C-9389311E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58928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68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BA1DD6E3-E3FD-40F6-A80B-1B9788E0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28702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68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6B1D7794-0652-4D1C-AAC9-C6FDAAE6D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1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FFFF"/>
                </a:solidFill>
                <a:latin typeface="Times New Roman Bold" panose="02020803070505020304" pitchFamily="18" charset="0"/>
              </a:rPr>
              <a:t>82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C6696E9B-FC73-474D-8C9A-A774DDD8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100" y="2857500"/>
            <a:ext cx="889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11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84CC02EE-EB9D-49D9-A272-B974A928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64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36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E2DCA120-ADCD-4DCD-A9E6-DF383EFA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58928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11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BC9CA28A-3A8B-45CF-854F-60230B1F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59182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82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E6D191B3-BB42-424D-936F-B9DAC7AC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59309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36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6A79A0F3-9BCF-4442-A855-B71B132E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6769100"/>
            <a:ext cx="9283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1      1      2      1      3       6      2      5      1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EEE69736-9240-45AA-B8B6-57919B64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8276599E-8352-45CC-A648-B07E5042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FCC6AC39-ADBD-44E0-9C6A-9916D479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BC81AC6C-505A-4461-A79D-D01FB08C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id="{465F4D90-EADA-418C-A89A-DF7738D5B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B8CD0F2F-9BEF-49DF-BD06-906B372E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5B239F26-4DB9-4025-AA6C-9CF6C8C2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开放定址法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BFDFDD69-ADEE-44EF-9B58-8BAF0EC88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946400"/>
            <a:ext cx="2247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对增量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AD6CBAEC-FEE7-4A0D-95CC-938FC5BC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2921000"/>
            <a:ext cx="838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100" b="1" i="1">
                <a:solidFill>
                  <a:srgbClr val="9832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D68B2207-D43D-4F5C-8C32-27515964F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63900"/>
            <a:ext cx="660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300" b="1" i="1">
                <a:solidFill>
                  <a:srgbClr val="9832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F9D406CB-0F5C-490E-8478-4A50C9AC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946400"/>
            <a:ext cx="349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有三种取法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1F9F13B6-0A53-4EEC-93E6-04ECA29AA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946400"/>
            <a:ext cx="129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27344E22-09DC-42D0-BE74-B9E263E9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100" y="2946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 i="1">
                <a:solidFill>
                  <a:srgbClr val="323298"/>
                </a:solidFill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5A37871C-6163-4D0D-9093-DC2F61507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0" y="2946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  <a:p>
            <a:pPr eaLnBrk="1" hangingPunct="1"/>
            <a:endParaRPr lang="en-US" altLang="en-US" sz="4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785C482E-8902-4255-82BF-D35CA384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A40020"/>
                </a:solidFill>
                <a:latin typeface="Times New Roman Bold" panose="02020803070505020304" pitchFamily="18" charset="0"/>
              </a:rPr>
              <a:t>2) </a:t>
            </a:r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8F8A03F1-754A-482F-BAA5-A1558950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3962400"/>
            <a:ext cx="6743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A40020"/>
                </a:solidFill>
                <a:latin typeface="宋体" panose="02010600030101010101" pitchFamily="2" charset="-122"/>
              </a:rPr>
              <a:t>平方（二次）探测再散列</a:t>
            </a:r>
          </a:p>
          <a:p>
            <a:pPr eaLnBrk="1" hangingPunct="1"/>
            <a:endParaRPr lang="en-US" altLang="en-US" sz="4500" b="1" i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31762" name="Text Box 18">
            <a:extLst>
              <a:ext uri="{FF2B5EF4-FFF2-40B4-BE49-F238E27FC236}">
                <a16:creationId xmlns:a16="http://schemas.microsoft.com/office/drawing/2014/main" id="{2A9849E0-41AD-4E3A-984A-10DC95BE4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51400"/>
            <a:ext cx="66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Italic" pitchFamily="34" charset="0"/>
              </a:rPr>
              <a:t>d</a:t>
            </a:r>
          </a:p>
        </p:txBody>
      </p:sp>
      <p:sp>
        <p:nvSpPr>
          <p:cNvPr id="31763" name="Text Box 19">
            <a:extLst>
              <a:ext uri="{FF2B5EF4-FFF2-40B4-BE49-F238E27FC236}">
                <a16:creationId xmlns:a16="http://schemas.microsoft.com/office/drawing/2014/main" id="{E1DA476D-DDB3-4F80-AE87-87F6644E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143500"/>
            <a:ext cx="482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i</a:t>
            </a:r>
          </a:p>
          <a:p>
            <a:pPr eaLnBrk="1" hangingPunct="1"/>
            <a:endParaRPr lang="en-US" altLang="en-US" sz="3000" b="1" i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C1A16959-D51A-438B-A904-EFB2D71F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851400"/>
            <a:ext cx="1130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= 1</a:t>
            </a: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51E1F25B-FFD8-44B0-9D95-48F05001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838700"/>
            <a:ext cx="571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3FDBF6D3-7E8D-4983-BE72-A4BA18ED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4851400"/>
            <a:ext cx="111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, -1</a:t>
            </a:r>
          </a:p>
        </p:txBody>
      </p:sp>
      <p:sp>
        <p:nvSpPr>
          <p:cNvPr id="31767" name="Text Box 23">
            <a:extLst>
              <a:ext uri="{FF2B5EF4-FFF2-40B4-BE49-F238E27FC236}">
                <a16:creationId xmlns:a16="http://schemas.microsoft.com/office/drawing/2014/main" id="{BD0A3510-E0A5-4BED-94E0-FD9CC1F2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38700"/>
            <a:ext cx="571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8AC58083-FB1D-4B38-B1BF-AF438415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8514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, 2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6CA11B21-C4EC-4564-AFF8-8696BF7C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4838700"/>
            <a:ext cx="571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31770" name="Text Box 26">
            <a:extLst>
              <a:ext uri="{FF2B5EF4-FFF2-40B4-BE49-F238E27FC236}">
                <a16:creationId xmlns:a16="http://schemas.microsoft.com/office/drawing/2014/main" id="{4D4917B3-53A5-4E61-9CE2-548117E19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4851400"/>
            <a:ext cx="111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, -2</a:t>
            </a:r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A9891132-6004-43DC-8D34-957CB13CB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4838700"/>
            <a:ext cx="5715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31772" name="Text Box 28">
            <a:extLst>
              <a:ext uri="{FF2B5EF4-FFF2-40B4-BE49-F238E27FC236}">
                <a16:creationId xmlns:a16="http://schemas.microsoft.com/office/drawing/2014/main" id="{42DCA06D-E76C-47CC-B414-F47B95C3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4838700"/>
            <a:ext cx="1371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, …,</a:t>
            </a:r>
          </a:p>
          <a:p>
            <a:pPr eaLnBrk="1" hangingPunct="1"/>
            <a:endParaRPr lang="en-US" altLang="en-US" sz="4500" b="1" i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BFAF656C-66CA-4F77-84B5-8191B426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D345671F-3B46-4DEA-A6A6-64A8D000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879FC96B-C8A7-4664-964F-BAEB57CC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>
            <a:extLst>
              <a:ext uri="{FF2B5EF4-FFF2-40B4-BE49-F238E27FC236}">
                <a16:creationId xmlns:a16="http://schemas.microsoft.com/office/drawing/2014/main" id="{F1181263-7942-4912-86DA-8D9E8D3C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4" name="Text Box 6">
            <a:extLst>
              <a:ext uri="{FF2B5EF4-FFF2-40B4-BE49-F238E27FC236}">
                <a16:creationId xmlns:a16="http://schemas.microsoft.com/office/drawing/2014/main" id="{59B8AEC0-A287-4620-B893-A44E5A719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7DB65735-1C23-43DF-BA11-C75CDCAC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19685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05C02140-F2A5-4303-9272-DCDF0DF1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19685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B61C5192-533D-4C3B-A67A-A4169403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9685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关键字集合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pic>
        <p:nvPicPr>
          <p:cNvPr id="32778" name="Picture 10">
            <a:extLst>
              <a:ext uri="{FF2B5EF4-FFF2-40B4-BE49-F238E27FC236}">
                <a16:creationId xmlns:a16="http://schemas.microsoft.com/office/drawing/2014/main" id="{C596C26A-1528-4D7D-B703-AC6D7F63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27432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9" name="Picture 11">
            <a:extLst>
              <a:ext uri="{FF2B5EF4-FFF2-40B4-BE49-F238E27FC236}">
                <a16:creationId xmlns:a16="http://schemas.microsoft.com/office/drawing/2014/main" id="{9C0BBDDC-C673-4176-84E8-B3BDC7FC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27178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0" name="Picture 12">
            <a:extLst>
              <a:ext uri="{FF2B5EF4-FFF2-40B4-BE49-F238E27FC236}">
                <a16:creationId xmlns:a16="http://schemas.microsoft.com/office/drawing/2014/main" id="{4D99C799-BD74-42B2-A89C-8A6AB1F4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2717800"/>
            <a:ext cx="901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1" name="Picture 13">
            <a:extLst>
              <a:ext uri="{FF2B5EF4-FFF2-40B4-BE49-F238E27FC236}">
                <a16:creationId xmlns:a16="http://schemas.microsoft.com/office/drawing/2014/main" id="{D00EA4C4-3AF3-401A-9729-DA4F0623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27178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2" name="Picture 14">
            <a:extLst>
              <a:ext uri="{FF2B5EF4-FFF2-40B4-BE49-F238E27FC236}">
                <a16:creationId xmlns:a16="http://schemas.microsoft.com/office/drawing/2014/main" id="{5FB828BC-3159-43CE-8DBA-3022F916F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730500"/>
            <a:ext cx="901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3" name="Picture 15">
            <a:extLst>
              <a:ext uri="{FF2B5EF4-FFF2-40B4-BE49-F238E27FC236}">
                <a16:creationId xmlns:a16="http://schemas.microsoft.com/office/drawing/2014/main" id="{58551B2E-2466-44FE-A1ED-7F6628D0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27178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4" name="Picture 16">
            <a:extLst>
              <a:ext uri="{FF2B5EF4-FFF2-40B4-BE49-F238E27FC236}">
                <a16:creationId xmlns:a16="http://schemas.microsoft.com/office/drawing/2014/main" id="{69B506D8-01B9-43DF-9108-304971A2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26543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5" name="Picture 17">
            <a:extLst>
              <a:ext uri="{FF2B5EF4-FFF2-40B4-BE49-F238E27FC236}">
                <a16:creationId xmlns:a16="http://schemas.microsoft.com/office/drawing/2014/main" id="{AB37459E-8112-47D2-AF8E-8CBCCCD8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692400"/>
            <a:ext cx="8890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6" name="Picture 18">
            <a:extLst>
              <a:ext uri="{FF2B5EF4-FFF2-40B4-BE49-F238E27FC236}">
                <a16:creationId xmlns:a16="http://schemas.microsoft.com/office/drawing/2014/main" id="{392CF5FD-E6A8-4614-AC40-E1312191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664200"/>
            <a:ext cx="119253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7" name="Picture 19">
            <a:extLst>
              <a:ext uri="{FF2B5EF4-FFF2-40B4-BE49-F238E27FC236}">
                <a16:creationId xmlns:a16="http://schemas.microsoft.com/office/drawing/2014/main" id="{FD763006-89B2-4BF4-8903-5458B4B2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2654300"/>
            <a:ext cx="889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8" name="Text Box 20">
            <a:extLst>
              <a:ext uri="{FF2B5EF4-FFF2-40B4-BE49-F238E27FC236}">
                <a16:creationId xmlns:a16="http://schemas.microsoft.com/office/drawing/2014/main" id="{F248AFB6-1B4D-44C8-BE96-8064B50D4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768600"/>
            <a:ext cx="10591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{ 19, 01, 23, 14, 55, 68, 11, 82, 36 }</a:t>
            </a:r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2EB6E739-8680-46B0-B40A-6B18809A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28702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19</a:t>
            </a:r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0085E2AB-271C-4005-B06C-29E12B8AF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5257800"/>
            <a:ext cx="11404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 Bold" panose="02020803070505020304" pitchFamily="18" charset="0"/>
              </a:rPr>
              <a:t>0         1          2         3          4          5         6         7        8         9         10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2791" name="Text Box 23">
            <a:extLst>
              <a:ext uri="{FF2B5EF4-FFF2-40B4-BE49-F238E27FC236}">
                <a16:creationId xmlns:a16="http://schemas.microsoft.com/office/drawing/2014/main" id="{D87AB265-47AD-4FD9-88CF-E59357FDD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100" y="58166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19</a:t>
            </a:r>
          </a:p>
          <a:p>
            <a:pPr eaLnBrk="1" hangingPunct="1"/>
            <a:endParaRPr lang="en-US" altLang="en-US" sz="45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EB6241EF-AF6A-4AC7-A9A1-9637BEB6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8674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548DE6BE-A678-41C1-991D-940AE14D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6E4AD6C7-A37A-4321-A983-9A718630E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FFFF"/>
                </a:solidFill>
                <a:latin typeface="Times New Roman Bold" panose="02020803070505020304" pitchFamily="18" charset="0"/>
              </a:rPr>
              <a:t>23</a:t>
            </a:r>
          </a:p>
        </p:txBody>
      </p:sp>
      <p:sp>
        <p:nvSpPr>
          <p:cNvPr id="32795" name="Text Box 27">
            <a:extLst>
              <a:ext uri="{FF2B5EF4-FFF2-40B4-BE49-F238E27FC236}">
                <a16:creationId xmlns:a16="http://schemas.microsoft.com/office/drawing/2014/main" id="{BA29317E-D2A8-4AC4-9318-A52C899F7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8674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23</a:t>
            </a: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8244D67A-558B-4CA7-A605-928C4F67A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8547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D5816DCE-F71A-423D-9A3B-201B114B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2798" name="Text Box 30">
            <a:extLst>
              <a:ext uri="{FF2B5EF4-FFF2-40B4-BE49-F238E27FC236}">
                <a16:creationId xmlns:a16="http://schemas.microsoft.com/office/drawing/2014/main" id="{DF581144-48DD-4BAC-9C81-421A2D34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8801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2799" name="Text Box 31">
            <a:extLst>
              <a:ext uri="{FF2B5EF4-FFF2-40B4-BE49-F238E27FC236}">
                <a16:creationId xmlns:a16="http://schemas.microsoft.com/office/drawing/2014/main" id="{24E7B34D-5922-4DF7-8D84-6E57AD7C6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2800" name="Text Box 32">
            <a:extLst>
              <a:ext uri="{FF2B5EF4-FFF2-40B4-BE49-F238E27FC236}">
                <a16:creationId xmlns:a16="http://schemas.microsoft.com/office/drawing/2014/main" id="{DD2FC7AA-FEF8-4B6E-A15F-CEC61096E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58293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68</a:t>
            </a:r>
          </a:p>
          <a:p>
            <a:pPr eaLnBrk="1" hangingPunct="1"/>
            <a:endParaRPr lang="en-US" altLang="en-US" sz="4500" b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2801" name="Text Box 33">
            <a:extLst>
              <a:ext uri="{FF2B5EF4-FFF2-40B4-BE49-F238E27FC236}">
                <a16:creationId xmlns:a16="http://schemas.microsoft.com/office/drawing/2014/main" id="{76B63600-3952-440C-9A18-18B0B599E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28575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68</a:t>
            </a:r>
          </a:p>
        </p:txBody>
      </p:sp>
      <p:sp>
        <p:nvSpPr>
          <p:cNvPr id="32802" name="Text Box 34">
            <a:extLst>
              <a:ext uri="{FF2B5EF4-FFF2-40B4-BE49-F238E27FC236}">
                <a16:creationId xmlns:a16="http://schemas.microsoft.com/office/drawing/2014/main" id="{2FB82F07-E064-4D68-BF68-662775E6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700" y="27813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Times New Roman Bold" panose="02020803070505020304" pitchFamily="18" charset="0"/>
              </a:rPr>
              <a:t>82</a:t>
            </a:r>
          </a:p>
        </p:txBody>
      </p:sp>
      <p:sp>
        <p:nvSpPr>
          <p:cNvPr id="32803" name="Text Box 35">
            <a:extLst>
              <a:ext uri="{FF2B5EF4-FFF2-40B4-BE49-F238E27FC236}">
                <a16:creationId xmlns:a16="http://schemas.microsoft.com/office/drawing/2014/main" id="{15135195-0C88-4122-B1A5-C788F689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19400"/>
            <a:ext cx="889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11</a:t>
            </a:r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11FED736-5594-47DA-A003-A93907F58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6400" y="2781300"/>
            <a:ext cx="91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FFFF"/>
                </a:solidFill>
                <a:latin typeface="Times New Roman Bold" panose="02020803070505020304" pitchFamily="18" charset="0"/>
              </a:rPr>
              <a:t>36</a:t>
            </a:r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863B7814-0A15-46D1-8BCF-FC3424BD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0" y="58420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11</a:t>
            </a:r>
          </a:p>
          <a:p>
            <a:pPr eaLnBrk="1" hangingPunct="1"/>
            <a:endParaRPr lang="en-US" altLang="en-US" sz="4500" b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2806" name="Text Box 38">
            <a:extLst>
              <a:ext uri="{FF2B5EF4-FFF2-40B4-BE49-F238E27FC236}">
                <a16:creationId xmlns:a16="http://schemas.microsoft.com/office/drawing/2014/main" id="{247A4737-85A6-4F46-AA73-81A54B9F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58547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983200"/>
                </a:solidFill>
                <a:latin typeface="Times New Roman Bold" panose="02020803070505020304" pitchFamily="18" charset="0"/>
              </a:rPr>
              <a:t>82</a:t>
            </a:r>
          </a:p>
        </p:txBody>
      </p:sp>
      <p:sp>
        <p:nvSpPr>
          <p:cNvPr id="32807" name="Text Box 39">
            <a:extLst>
              <a:ext uri="{FF2B5EF4-FFF2-40B4-BE49-F238E27FC236}">
                <a16:creationId xmlns:a16="http://schemas.microsoft.com/office/drawing/2014/main" id="{CA1F0D1A-F86F-4DBF-BCEA-D680DB03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674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Times New Roman Bold" panose="02020803070505020304" pitchFamily="18" charset="0"/>
              </a:rPr>
              <a:t>36</a:t>
            </a:r>
          </a:p>
          <a:p>
            <a:pPr eaLnBrk="1" hangingPunct="1"/>
            <a:endParaRPr lang="en-US" altLang="en-US" sz="4500" b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2808" name="Text Box 40">
            <a:extLst>
              <a:ext uri="{FF2B5EF4-FFF2-40B4-BE49-F238E27FC236}">
                <a16:creationId xmlns:a16="http://schemas.microsoft.com/office/drawing/2014/main" id="{FEEE16C7-4B2A-428E-B7AC-2FAEEE9B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846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设定哈希函数</a:t>
            </a:r>
          </a:p>
        </p:txBody>
      </p:sp>
      <p:sp>
        <p:nvSpPr>
          <p:cNvPr id="32809" name="Text Box 41">
            <a:extLst>
              <a:ext uri="{FF2B5EF4-FFF2-40B4-BE49-F238E27FC236}">
                <a16:creationId xmlns:a16="http://schemas.microsoft.com/office/drawing/2014/main" id="{DC40A9A4-6D71-4841-AA74-AE1BBEB3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3784600"/>
            <a:ext cx="629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H(key) = key MOD 11 ( </a:t>
            </a:r>
          </a:p>
        </p:txBody>
      </p:sp>
      <p:sp>
        <p:nvSpPr>
          <p:cNvPr id="32810" name="Text Box 42">
            <a:extLst>
              <a:ext uri="{FF2B5EF4-FFF2-40B4-BE49-F238E27FC236}">
                <a16:creationId xmlns:a16="http://schemas.microsoft.com/office/drawing/2014/main" id="{54D38212-6292-4158-A4EF-5034ECCE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9600" y="37846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表长</a:t>
            </a:r>
          </a:p>
        </p:txBody>
      </p:sp>
      <p:sp>
        <p:nvSpPr>
          <p:cNvPr id="32811" name="Text Box 43">
            <a:extLst>
              <a:ext uri="{FF2B5EF4-FFF2-40B4-BE49-F238E27FC236}">
                <a16:creationId xmlns:a16="http://schemas.microsoft.com/office/drawing/2014/main" id="{FBD8F3BF-7C87-4110-B73A-1803FB88F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1800" y="3784600"/>
            <a:ext cx="1498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=11 </a:t>
            </a:r>
          </a:p>
        </p:txBody>
      </p:sp>
      <p:sp>
        <p:nvSpPr>
          <p:cNvPr id="32812" name="Text Box 44">
            <a:extLst>
              <a:ext uri="{FF2B5EF4-FFF2-40B4-BE49-F238E27FC236}">
                <a16:creationId xmlns:a16="http://schemas.microsoft.com/office/drawing/2014/main" id="{E12CF84D-1B70-4843-AC33-4914DF22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5900" y="37846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2813" name="Text Box 45">
            <a:extLst>
              <a:ext uri="{FF2B5EF4-FFF2-40B4-BE49-F238E27FC236}">
                <a16:creationId xmlns:a16="http://schemas.microsoft.com/office/drawing/2014/main" id="{255545AA-187F-46BF-9015-2EADF3F7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101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采用</a:t>
            </a:r>
          </a:p>
        </p:txBody>
      </p:sp>
      <p:sp>
        <p:nvSpPr>
          <p:cNvPr id="32814" name="Text Box 46">
            <a:extLst>
              <a:ext uri="{FF2B5EF4-FFF2-40B4-BE49-F238E27FC236}">
                <a16:creationId xmlns:a16="http://schemas.microsoft.com/office/drawing/2014/main" id="{530E4726-4EE5-46AA-8967-EE5A6898A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610100"/>
            <a:ext cx="4152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二次探测再散列</a:t>
            </a:r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05FC77F0-E1E3-418B-AF6A-E6C1D5FF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4610100"/>
            <a:ext cx="4660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法来构造哈希表。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69503682-F758-4E93-867F-73ECE546C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6680200"/>
            <a:ext cx="11696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1       1       2      1      2       1      4             1               3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EFC75B0-8DA5-4914-97BC-B0FE46452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53550BB6-FFB9-463A-8501-E3FE4B7A8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F47FD9C-A50A-42B6-81E6-ACC980EB8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6A2616E4-67A2-4077-A685-F5B6E8B3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>
            <a:extLst>
              <a:ext uri="{FF2B5EF4-FFF2-40B4-BE49-F238E27FC236}">
                <a16:creationId xmlns:a16="http://schemas.microsoft.com/office/drawing/2014/main" id="{B069B6BD-0ACE-44FA-8D79-0625F42E5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1905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B8257C66-7494-41ED-A232-5A660B9E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19050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2: 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920A5692-75E2-4D4C-97A2-7A364E3C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1955800"/>
            <a:ext cx="468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imes New Roman Bold" panose="02020803070505020304" pitchFamily="18" charset="0"/>
              </a:rPr>
              <a:t>Ord(Char)=asc(char) 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17B704E5-7BA6-465D-8362-71BDADC78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1955800"/>
            <a:ext cx="287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imes New Roman Bold" panose="02020803070505020304" pitchFamily="18" charset="0"/>
              </a:rPr>
              <a:t>–asc(‘a’)  + 1</a:t>
            </a:r>
          </a:p>
          <a:p>
            <a:pPr eaLnBrk="1" hangingPunct="1"/>
            <a:endParaRPr lang="en-US" altLang="en-US" sz="36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288503BD-8106-4A51-BCEA-E9A0F463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pic>
        <p:nvPicPr>
          <p:cNvPr id="6155" name="Picture 11">
            <a:extLst>
              <a:ext uri="{FF2B5EF4-FFF2-40B4-BE49-F238E27FC236}">
                <a16:creationId xmlns:a16="http://schemas.microsoft.com/office/drawing/2014/main" id="{B37D7779-040C-4332-8441-0DE013CC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946400"/>
            <a:ext cx="12852400" cy="73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Text Box 12">
            <a:extLst>
              <a:ext uri="{FF2B5EF4-FFF2-40B4-BE49-F238E27FC236}">
                <a16:creationId xmlns:a16="http://schemas.microsoft.com/office/drawing/2014/main" id="{8C21D58C-9A27-4B28-B1BC-29FE44240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114800"/>
            <a:ext cx="6273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6500"/>
                </a:solidFill>
                <a:latin typeface="Times New Roman" panose="02020603050405020304" pitchFamily="18" charset="0"/>
              </a:rPr>
              <a:t>0  1(A) 3  4  5(E)        9(I)          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213788B9-B638-41AC-8033-E0E45D040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700" y="4114800"/>
            <a:ext cx="1981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6500"/>
                </a:solidFill>
                <a:latin typeface="Times New Roman Bold" panose="02020803070505020304" pitchFamily="18" charset="0"/>
              </a:rPr>
              <a:t>…      …</a:t>
            </a:r>
          </a:p>
          <a:p>
            <a:pPr eaLnBrk="1" hangingPunct="1"/>
            <a:endParaRPr lang="en-US" altLang="en-US" sz="3600" b="1">
              <a:solidFill>
                <a:srgbClr val="0065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FC8BA022-FD1E-4FD0-843F-1BC7ED51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6900" y="41148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6500"/>
                </a:solidFill>
                <a:latin typeface="Times New Roman" panose="02020603050405020304" pitchFamily="18" charset="0"/>
              </a:rPr>
              <a:t>26</a:t>
            </a:r>
          </a:p>
          <a:p>
            <a:pPr eaLnBrk="1" hangingPunct="1"/>
            <a:endParaRPr lang="en-US" altLang="en-US" sz="3600">
              <a:solidFill>
                <a:srgbClr val="0065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93FE0BE7-DBD3-4378-8C1C-EEDB7E02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01900"/>
            <a:ext cx="1244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6500"/>
                </a:solidFill>
                <a:latin typeface="Times New Roman" panose="02020603050405020304" pitchFamily="18" charset="0"/>
              </a:rPr>
              <a:t>8(H)</a:t>
            </a:r>
          </a:p>
          <a:p>
            <a:pPr eaLnBrk="1" hangingPunct="1"/>
            <a:endParaRPr lang="en-US" altLang="en-US" sz="3600">
              <a:solidFill>
                <a:srgbClr val="0065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F9E14A5C-C3F7-4067-8FAE-BA8827457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78500"/>
            <a:ext cx="13068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6500"/>
                </a:solidFill>
                <a:latin typeface="Times New Roman" panose="02020603050405020304" pitchFamily="18" charset="0"/>
              </a:rPr>
              <a:t>4(D)          19(S)   22(V)   0                        18(R)              7(G)        19</a:t>
            </a:r>
          </a:p>
          <a:p>
            <a:pPr eaLnBrk="1" hangingPunct="1"/>
            <a:endParaRPr lang="en-US" altLang="en-US" sz="3600">
              <a:solidFill>
                <a:srgbClr val="0065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A18BFD33-7792-409E-813C-8AEE1C8E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7391400"/>
            <a:ext cx="3479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6500"/>
                </a:solidFill>
                <a:latin typeface="Times New Roman" panose="02020603050405020304" pitchFamily="18" charset="0"/>
              </a:rPr>
              <a:t>0                  5(E)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78ABDBC5-172D-4D49-9E7C-6AC33F08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7327900"/>
            <a:ext cx="156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HAD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88CB860B-1E8A-41B7-8392-1D4DBAF9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7327900"/>
            <a:ext cx="1473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HAS</a:t>
            </a:r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94BD1793-1523-481B-A5C5-97D491520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7327900"/>
            <a:ext cx="1168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HA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5AFB4CA-0DA6-432A-A7B4-3F54EF068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7327900"/>
            <a:ext cx="762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V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65E60C53-661A-44AC-B680-65D218DDD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327900"/>
            <a:ext cx="1143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HE</a:t>
            </a:r>
          </a:p>
        </p:txBody>
      </p:sp>
      <p:sp>
        <p:nvSpPr>
          <p:cNvPr id="6167" name="Text Box 23">
            <a:extLst>
              <a:ext uri="{FF2B5EF4-FFF2-40B4-BE49-F238E27FC236}">
                <a16:creationId xmlns:a16="http://schemas.microsoft.com/office/drawing/2014/main" id="{8DEBC1DD-DC3C-4C4C-843A-A3CE22787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8890000"/>
            <a:ext cx="1524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HER</a:t>
            </a:r>
          </a:p>
        </p:txBody>
      </p:sp>
      <p:sp>
        <p:nvSpPr>
          <p:cNvPr id="6168" name="Text Box 24">
            <a:extLst>
              <a:ext uri="{FF2B5EF4-FFF2-40B4-BE49-F238E27FC236}">
                <a16:creationId xmlns:a16="http://schemas.microsoft.com/office/drawing/2014/main" id="{4796F3E7-1B89-4A48-9CCE-FF9BE164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8890000"/>
            <a:ext cx="1879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HERE</a:t>
            </a:r>
          </a:p>
          <a:p>
            <a:pPr eaLnBrk="1" hangingPunct="1"/>
            <a:endParaRPr lang="en-US" altLang="en-US" sz="4100" b="1">
              <a:solidFill>
                <a:srgbClr val="FF32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6169" name="Text Box 25">
            <a:extLst>
              <a:ext uri="{FF2B5EF4-FFF2-40B4-BE49-F238E27FC236}">
                <a16:creationId xmlns:a16="http://schemas.microsoft.com/office/drawing/2014/main" id="{F7381515-FB21-4957-8566-E61B7716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600" y="7327900"/>
            <a:ext cx="1384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HIG</a:t>
            </a:r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BEE5C4C7-BCB2-4D49-8583-AEAC4068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5300" y="7327900"/>
            <a:ext cx="1270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3200"/>
                </a:solidFill>
                <a:latin typeface="Times New Roman Bold" panose="02020803070505020304" pitchFamily="18" charset="0"/>
              </a:rPr>
              <a:t>HIS</a:t>
            </a:r>
          </a:p>
          <a:p>
            <a:pPr eaLnBrk="1" hangingPunct="1"/>
            <a:endParaRPr lang="en-US" altLang="en-US" sz="4100" b="1">
              <a:solidFill>
                <a:srgbClr val="FF32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27842F75-0960-4BB8-BFFC-2A0025A8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3068DE03-7A20-49BF-B670-1D48DC7F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3" name="Text Box 29">
            <a:extLst>
              <a:ext uri="{FF2B5EF4-FFF2-40B4-BE49-F238E27FC236}">
                <a16:creationId xmlns:a16="http://schemas.microsoft.com/office/drawing/2014/main" id="{8E7B9E63-574E-41C7-94CA-CF5B73C2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4" name="Text Box 30">
            <a:extLst>
              <a:ext uri="{FF2B5EF4-FFF2-40B4-BE49-F238E27FC236}">
                <a16:creationId xmlns:a16="http://schemas.microsoft.com/office/drawing/2014/main" id="{78CFBECF-F65B-4B65-B8E0-5F317E0B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8B4D269F-F903-4941-93BF-B1DFBAB9F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  <a:p>
            <a:pPr eaLnBrk="1" hangingPunct="1"/>
            <a:endParaRPr lang="en-US" altLang="en-US" sz="4100">
              <a:solidFill>
                <a:srgbClr val="006500"/>
              </a:solidFill>
              <a:latin typeface="Symbol" panose="05050102010706020507" pitchFamily="18" charset="2"/>
            </a:endParaRPr>
          </a:p>
        </p:txBody>
      </p:sp>
      <p:sp>
        <p:nvSpPr>
          <p:cNvPr id="6176" name="Text Box 32">
            <a:extLst>
              <a:ext uri="{FF2B5EF4-FFF2-40B4-BE49-F238E27FC236}">
                <a16:creationId xmlns:a16="http://schemas.microsoft.com/office/drawing/2014/main" id="{6F27D1B2-0ED9-4477-981B-76323850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7" name="Text Box 33">
            <a:extLst>
              <a:ext uri="{FF2B5EF4-FFF2-40B4-BE49-F238E27FC236}">
                <a16:creationId xmlns:a16="http://schemas.microsoft.com/office/drawing/2014/main" id="{036B07C3-AF1F-4BD1-A7AA-93E22E8F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8" name="Text Box 34">
            <a:extLst>
              <a:ext uri="{FF2B5EF4-FFF2-40B4-BE49-F238E27FC236}">
                <a16:creationId xmlns:a16="http://schemas.microsoft.com/office/drawing/2014/main" id="{765854BD-CBA9-4FAB-9006-AF0A1703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6179" name="Text Box 35">
            <a:extLst>
              <a:ext uri="{FF2B5EF4-FFF2-40B4-BE49-F238E27FC236}">
                <a16:creationId xmlns:a16="http://schemas.microsoft.com/office/drawing/2014/main" id="{87DA010D-8060-4E5A-9390-DACD8FCD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97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6500"/>
                </a:solidFill>
                <a:latin typeface="Symbol" panose="05050102010706020507" pitchFamily="18" charset="2"/>
              </a:rPr>
              <a:t>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3FFB7FE4-E2BF-4A9C-9F2E-2DC28D56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5" name="Picture 3">
            <a:extLst>
              <a:ext uri="{FF2B5EF4-FFF2-40B4-BE49-F238E27FC236}">
                <a16:creationId xmlns:a16="http://schemas.microsoft.com/office/drawing/2014/main" id="{A231D110-A611-4192-8322-E8B95C31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17B092FF-8F6A-4362-88F0-0E28DF27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>
            <a:extLst>
              <a:ext uri="{FF2B5EF4-FFF2-40B4-BE49-F238E27FC236}">
                <a16:creationId xmlns:a16="http://schemas.microsoft.com/office/drawing/2014/main" id="{F6D44056-B3BD-4E46-86A3-EEF5CDB1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Text Box 6">
            <a:extLst>
              <a:ext uri="{FF2B5EF4-FFF2-40B4-BE49-F238E27FC236}">
                <a16:creationId xmlns:a16="http://schemas.microsoft.com/office/drawing/2014/main" id="{CDBC824F-F2EB-4273-B689-87C4825C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696DB6E4-ED2F-4D4B-9A23-59B31ADE5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1. 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273FCEEF-C444-40DB-B4D5-5B98E26FE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开放定址法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3D3709DA-9F3A-4207-ADF1-5F5EB2DD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946400"/>
            <a:ext cx="2247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对增量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F306A718-3E04-43A8-B9AD-4A1DD577C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2921000"/>
            <a:ext cx="838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100" b="1" i="1">
                <a:solidFill>
                  <a:srgbClr val="9832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135F168B-69B2-4033-8B5E-09E48F207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63900"/>
            <a:ext cx="660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300" b="1" i="1">
                <a:solidFill>
                  <a:srgbClr val="9832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784D6451-1767-4255-8025-71F7B6CA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946400"/>
            <a:ext cx="349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有三种取法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BC0AEFD1-7BA2-4478-8E65-978EA5185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946400"/>
            <a:ext cx="129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---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E54AD3DF-D321-44B7-B7A1-DE7B72F8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100" y="2946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323298"/>
                </a:solidFill>
                <a:latin typeface="宋体" panose="02010600030101010101" pitchFamily="2" charset="-122"/>
              </a:rPr>
              <a:t>③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A246D8CC-8BEA-4563-A9C9-6C01040D7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0" y="2946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</a:p>
          <a:p>
            <a:pPr eaLnBrk="1" hangingPunct="1"/>
            <a:endParaRPr lang="en-US" altLang="en-US" sz="4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1E73F304-0672-4812-8072-4D311152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99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A40020"/>
                </a:solidFill>
                <a:latin typeface="Times New Roman Bold" panose="02020803070505020304" pitchFamily="18" charset="0"/>
              </a:rPr>
              <a:t>3) 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CDF1038B-0F9D-4F82-B564-37364512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3962400"/>
            <a:ext cx="444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A40020"/>
                </a:solidFill>
                <a:latin typeface="宋体" panose="02010600030101010101" pitchFamily="2" charset="-122"/>
              </a:rPr>
              <a:t>随机探测再散列</a:t>
            </a:r>
          </a:p>
          <a:p>
            <a:pPr eaLnBrk="1" hangingPunct="1"/>
            <a:endParaRPr lang="en-US" altLang="en-US" sz="4500" b="1" i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ADDBCED7-D178-47D8-9D6E-7ABB67309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51400"/>
            <a:ext cx="66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Italic" pitchFamily="34" charset="0"/>
              </a:rPr>
              <a:t>d</a:t>
            </a:r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3C95BE63-560A-4AC9-8D6E-9D9595915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143500"/>
            <a:ext cx="482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i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4FFDBD5D-30B7-4F2E-8C90-3F2B0A6E9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51400"/>
            <a:ext cx="4432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是一组随机数列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E4280577-9544-468E-828B-03E9949E7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4851400"/>
            <a:ext cx="15367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或者</a:t>
            </a:r>
          </a:p>
          <a:p>
            <a:pPr eaLnBrk="1" hangingPunct="1"/>
            <a:endParaRPr lang="en-US" altLang="en-US" sz="45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BE14F067-53C9-49DE-A077-8C963923E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5880100"/>
            <a:ext cx="66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Italic" pitchFamily="34" charset="0"/>
              </a:rPr>
              <a:t>d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E1C328DB-3C3C-4B2C-B184-7AB4BDB4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172200"/>
            <a:ext cx="482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i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0F9CE922-3EE5-4D34-8F12-B5ADB583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5880100"/>
            <a:ext cx="86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=i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452782B7-69EF-47BF-BE16-A4793586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00" y="5880100"/>
            <a:ext cx="9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46B6078E-F0E4-4468-9C9B-30A1D94B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80100"/>
            <a:ext cx="233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H2(key)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6BD48595-2711-4287-A580-927A6159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880100"/>
            <a:ext cx="571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(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96EBDBB2-CE85-447B-9EF6-45BC15A9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880100"/>
            <a:ext cx="5321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又称双散列函数探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A3071C3-85BD-46B2-8864-42A7B27B1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6781800"/>
            <a:ext cx="952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测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293D6318-8F69-40B5-A113-3E40C7350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81800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 i="1">
                <a:solidFill>
                  <a:srgbClr val="323298"/>
                </a:solidFill>
                <a:latin typeface="Times New Roman Bold" panose="02020803070505020304" pitchFamily="18" charset="0"/>
              </a:rPr>
              <a:t>)</a:t>
            </a:r>
          </a:p>
          <a:p>
            <a:pPr eaLnBrk="1" hangingPunct="1"/>
            <a:endParaRPr lang="en-US" altLang="en-US" sz="4500" b="1" i="1">
              <a:solidFill>
                <a:srgbClr val="323298"/>
              </a:solidFill>
              <a:latin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>
            <a:extLst>
              <a:ext uri="{FF2B5EF4-FFF2-40B4-BE49-F238E27FC236}">
                <a16:creationId xmlns:a16="http://schemas.microsoft.com/office/drawing/2014/main" id="{DFCA913C-FC79-44D0-A18F-706F50B3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>
            <a:extLst>
              <a:ext uri="{FF2B5EF4-FFF2-40B4-BE49-F238E27FC236}">
                <a16:creationId xmlns:a16="http://schemas.microsoft.com/office/drawing/2014/main" id="{E3483169-066E-44FC-8E47-6BDBF6E4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>
            <a:extLst>
              <a:ext uri="{FF2B5EF4-FFF2-40B4-BE49-F238E27FC236}">
                <a16:creationId xmlns:a16="http://schemas.microsoft.com/office/drawing/2014/main" id="{64BD99E9-15D2-47EA-8F53-DCFA4DA5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0B3A6CCA-4405-49FF-81B3-9FEB9282B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Text Box 6">
            <a:extLst>
              <a:ext uri="{FF2B5EF4-FFF2-40B4-BE49-F238E27FC236}">
                <a16:creationId xmlns:a16="http://schemas.microsoft.com/office/drawing/2014/main" id="{1C9C0971-9645-4498-A58B-57479E78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6580056F-900A-485E-BD14-291C5850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30226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即：产生的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D722ACA2-DC6E-42EC-8CA4-55B8D97BB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30226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6336D8A6-77F8-4F63-B10B-E1432B11D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3276600"/>
            <a:ext cx="558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323298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F298FE67-A946-4A63-9DBD-2060ABE5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3022600"/>
            <a:ext cx="579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均不相同，且所产生的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2DB08C4C-5EAF-4DBB-89AA-B33EB6A07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36830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m-1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245917E8-1135-4223-8F25-B1A069771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3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个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53F3BF95-7254-4330-8AB8-D706F726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6830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050EE732-2226-4097-9A83-5ACB42EB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937000"/>
            <a:ext cx="749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323298"/>
                </a:solidFill>
                <a:latin typeface="宋体" panose="02010600030101010101" pitchFamily="2" charset="-122"/>
              </a:rPr>
              <a:t>i 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243C4384-1416-4925-A1AD-3305CE76E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683000"/>
            <a:ext cx="7391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值能覆盖哈希表中所有地址。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9A52C400-61B6-40B7-84E5-007B7FE8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44450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则要求：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F85C7166-0667-453F-806F-E3D014A4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2171700"/>
            <a:ext cx="21209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A40020"/>
                </a:solidFill>
                <a:latin typeface="宋体" panose="02010600030101010101" pitchFamily="2" charset="-122"/>
              </a:rPr>
              <a:t>注意：</a:t>
            </a:r>
          </a:p>
        </p:txBody>
      </p:sp>
      <p:sp>
        <p:nvSpPr>
          <p:cNvPr id="34834" name="Text Box 18">
            <a:extLst>
              <a:ext uri="{FF2B5EF4-FFF2-40B4-BE49-F238E27FC236}">
                <a16:creationId xmlns:a16="http://schemas.microsoft.com/office/drawing/2014/main" id="{1B1F7801-9193-4912-A305-7988A74D1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2171700"/>
            <a:ext cx="15367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增量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92024E60-F342-4C47-9FCD-7CF365E6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2146300"/>
            <a:ext cx="8001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700" b="1" i="1">
                <a:solidFill>
                  <a:srgbClr val="323298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34836" name="Text Box 20">
            <a:extLst>
              <a:ext uri="{FF2B5EF4-FFF2-40B4-BE49-F238E27FC236}">
                <a16:creationId xmlns:a16="http://schemas.microsoft.com/office/drawing/2014/main" id="{511B0EF0-D02B-45C4-9FAE-67068A4A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438400"/>
            <a:ext cx="66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 i="1">
                <a:solidFill>
                  <a:srgbClr val="323298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1571A0BE-70A8-4167-A057-6F2DC346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2171700"/>
            <a:ext cx="5016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323298"/>
                </a:solidFill>
                <a:latin typeface="宋体" panose="02010600030101010101" pitchFamily="2" charset="-122"/>
              </a:rPr>
              <a:t>应具有“完备性”</a:t>
            </a:r>
          </a:p>
          <a:p>
            <a:pPr eaLnBrk="1" hangingPunct="1"/>
            <a:endParaRPr lang="en-US" altLang="en-US" sz="45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7E0D6C83-16BC-406E-BDE2-5CA4691C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239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※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A9D28ECE-2167-4319-927B-92408C24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72390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随机探测时的</a:t>
            </a: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D3933BDB-A7C7-47A6-A435-284F499E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72390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323298"/>
                </a:solidFill>
                <a:latin typeface="Times New Roman BoldItalic" pitchFamily="34" charset="0"/>
              </a:rPr>
              <a:t>m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33703AC0-8F45-43DF-8F41-30A3853B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7239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和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42DB37CE-81BE-4E3A-A88B-DD8E7F84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72390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323298"/>
                </a:solidFill>
                <a:latin typeface="Times New Roman BoldItalic" pitchFamily="34" charset="0"/>
              </a:rPr>
              <a:t>d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713370C4-0B8E-4CBD-A76A-596B0363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7493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 i="1">
                <a:solidFill>
                  <a:srgbClr val="323298"/>
                </a:solidFill>
                <a:latin typeface="Times New Roman BoldItalic" pitchFamily="34" charset="0"/>
              </a:rPr>
              <a:t>i 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9A4B6847-2CCD-4628-8599-BD4D1B0E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72390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没有公因子。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21F6369E-A16B-40AC-B9D9-4E1C8139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356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※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09E6405B-97BD-4C65-A0C1-7193BF65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5435600"/>
            <a:ext cx="471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平方探测时的表长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A8E2BE19-6249-4F00-B018-F0B45073E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54356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323298"/>
                </a:solidFill>
                <a:latin typeface="Times New Roman BoldItalic" pitchFamily="34" charset="0"/>
              </a:rPr>
              <a:t>m 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9E21887B-7949-48E0-9C28-65503586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54356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必为形如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87C472DE-8BDE-48F6-9B42-BB2A09B1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700" y="5435600"/>
            <a:ext cx="135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323298"/>
                </a:solidFill>
                <a:latin typeface="Times New Roman BoldItalic" pitchFamily="34" charset="0"/>
              </a:rPr>
              <a:t>4j+3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DCF2DE1F-C26B-4F3D-8F36-E0FB82F1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300" y="54356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的素数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195B3683-8095-4D68-B195-FE789C982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2103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（如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0F72B795-6F94-41E5-8307-C83F1D8F5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210300"/>
            <a:ext cx="4216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: 7, 11, 19, 23, … 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1DD9565A-452F-42D4-A2D9-D28C50742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103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等）；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572A628D-140C-44AF-87F8-F34E8020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066AD1AD-7369-4D30-8F19-27A1ADD6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CB2331F8-A942-40B0-887B-82974487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7BDC6682-8636-401A-BA22-5BCA6E93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6" name="Text Box 6">
            <a:extLst>
              <a:ext uri="{FF2B5EF4-FFF2-40B4-BE49-F238E27FC236}">
                <a16:creationId xmlns:a16="http://schemas.microsoft.com/office/drawing/2014/main" id="{49A3F5E3-72AB-4E52-BEC9-D3776DDB5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 i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 i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418FF4F4-AEEB-45EE-A894-8F3CFF9C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22500"/>
            <a:ext cx="787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H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BC85A8DD-0956-448E-9C60-E1277581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24892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 i="1">
                <a:solidFill>
                  <a:srgbClr val="983200"/>
                </a:solidFill>
                <a:latin typeface="Times New Roman BoldItalic" pitchFamily="34" charset="0"/>
              </a:rPr>
              <a:t>2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ACBEEABC-9A71-467F-A45E-0984002A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2222500"/>
            <a:ext cx="1574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(key) 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CB3AA02A-829B-4B18-85D3-BCBD16CF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22500"/>
            <a:ext cx="10071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是另设定的一个哈希函数，它的函数值应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893002E0-7908-4313-957F-6FDF3E7E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0226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和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80778F11-362B-4C6F-ABD7-40A0C10F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0226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m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60A3B8D5-EA03-417C-BF6F-130F25A4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0226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互为素数。</a:t>
            </a:r>
          </a:p>
          <a:p>
            <a:pPr eaLnBrk="1" hangingPunct="1"/>
            <a:endParaRPr lang="en-US" altLang="en-US" sz="4100" b="1" i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379A787C-A1AC-46D6-B501-E6395CFB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8481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若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84298005-F3A4-4EA3-9C1B-C7B4314C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8481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m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F6FBA405-C70F-4ECD-82C3-4CF8C06A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38481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为素数，则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02DAC6CB-C32C-400D-AD95-69F50CF07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8481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H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E9107A1E-20A9-4104-BE8F-F70A3E56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1021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 i="1">
                <a:solidFill>
                  <a:srgbClr val="983200"/>
                </a:solidFill>
                <a:latin typeface="Times New Roman BoldItalic" pitchFamily="34" charset="0"/>
              </a:rPr>
              <a:t>2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32DB1D1E-30FE-450A-8F42-A77BE062C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48100"/>
            <a:ext cx="1447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(key)</a:t>
            </a:r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D37B6C6D-56D3-46E8-A94F-AC17FFCA5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48100"/>
            <a:ext cx="1993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可以是</a:t>
            </a: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E239B13F-6E24-4690-A4F8-E71C118E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848100"/>
            <a:ext cx="77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" panose="02020803070505020304" pitchFamily="18" charset="0"/>
              </a:rPr>
              <a:t>1 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CCBE3080-6BE7-4887-9E2E-204B09CD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0" y="3848100"/>
            <a:ext cx="901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至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853649B5-BC73-4D1A-BB0A-939D2F40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3848100"/>
            <a:ext cx="1358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" panose="02020803070505020304" pitchFamily="18" charset="0"/>
              </a:rPr>
              <a:t>m-1 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65E9C54D-C6DE-40A9-BD37-4D3BEA92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300" y="3848100"/>
            <a:ext cx="1993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之间的</a:t>
            </a:r>
          </a:p>
          <a:p>
            <a:pPr eaLnBrk="1" hangingPunct="1"/>
            <a:endParaRPr lang="en-US" altLang="en-US" sz="4100" b="1" i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2519D9C-A049-4667-82F1-1E36FB6A5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46482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任意数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D67E865C-6675-4F60-962C-4CF800F1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4648200"/>
            <a:ext cx="546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" panose="02020803070505020304" pitchFamily="18" charset="0"/>
              </a:rPr>
              <a:t>;</a:t>
            </a:r>
          </a:p>
          <a:p>
            <a:pPr eaLnBrk="1" hangingPunct="1"/>
            <a:endParaRPr lang="en-US" altLang="en-US" sz="4100" b="1" i="1">
              <a:solidFill>
                <a:srgbClr val="9832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BAFAA674-BEFF-421D-BCC8-74649CF5E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55753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若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88DEAEB5-D4F2-4379-80BE-B10D6C84E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5753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m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D8DFE410-A90D-4695-9F7F-AC1B99E9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753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为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E386228E-3922-4F91-A2EC-1814500E0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300" y="5575300"/>
            <a:ext cx="774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" panose="02020803070505020304" pitchFamily="18" charset="0"/>
              </a:rPr>
              <a:t>2 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8CC01873-8477-49F5-9F49-424840B5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5753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的幂次，则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337FE8DF-F4F7-4C25-A184-5337DC84A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75300"/>
            <a:ext cx="787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H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244EFFF7-3C85-4DE2-9749-924019BB0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842000"/>
            <a:ext cx="55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 i="1">
                <a:solidFill>
                  <a:srgbClr val="983200"/>
                </a:solidFill>
                <a:latin typeface="Times New Roman BoldItalic" pitchFamily="34" charset="0"/>
              </a:rPr>
              <a:t>2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FEBEDD8A-0703-40EF-B1BB-9E60F048F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5575300"/>
            <a:ext cx="1447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Italic" pitchFamily="34" charset="0"/>
              </a:rPr>
              <a:t>(key)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230CD2BF-4A01-4262-936D-28F132BF4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0" y="5575300"/>
            <a:ext cx="1447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应是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3E17466-AF17-4FBA-BAB9-A675866C8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700" y="5575300"/>
            <a:ext cx="77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" panose="02020803070505020304" pitchFamily="18" charset="0"/>
              </a:rPr>
              <a:t>1 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956228CB-C335-455F-AAF9-28CC69BE5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5575300"/>
            <a:ext cx="901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至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DE90D9DD-943D-44C4-B1E2-B4134713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8800" y="5575300"/>
            <a:ext cx="1371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Times New Roman Bold" panose="02020803070505020304" pitchFamily="18" charset="0"/>
              </a:rPr>
              <a:t>m-1 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E8FABCEF-DBF0-4C3A-85DD-1028320E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0" y="5575300"/>
            <a:ext cx="1993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之间的</a:t>
            </a:r>
          </a:p>
          <a:p>
            <a:pPr eaLnBrk="1" hangingPunct="1"/>
            <a:endParaRPr lang="en-US" altLang="en-US" sz="4100" b="1" i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D493FB-2158-48A2-AA3E-8C798E04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6375400"/>
            <a:ext cx="3086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983200"/>
                </a:solidFill>
                <a:latin typeface="宋体" panose="02010600030101010101" pitchFamily="2" charset="-122"/>
              </a:rPr>
              <a:t>任意奇数。</a:t>
            </a:r>
          </a:p>
          <a:p>
            <a:pPr eaLnBrk="1" hangingPunct="1"/>
            <a:endParaRPr lang="en-US" altLang="en-US" sz="4100" b="1" i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5C67E04C-845D-416C-9D5B-0DE7DE74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FA0004E1-73F6-4298-9B28-E0629D2A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A6028907-5324-4F98-9B74-1CB063AE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2E4C0D84-5EBC-421C-8E79-6183A458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0" name="Text Box 6">
            <a:extLst>
              <a:ext uri="{FF2B5EF4-FFF2-40B4-BE49-F238E27FC236}">
                <a16:creationId xmlns:a16="http://schemas.microsoft.com/office/drawing/2014/main" id="{75605944-0ADB-4180-91C9-549ED95C0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8821DC39-2AF8-474D-91C7-122101673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44700"/>
            <a:ext cx="3124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A40020"/>
                </a:solidFill>
                <a:latin typeface="隶书" panose="02010509060101010101" pitchFamily="49" charset="-122"/>
              </a:rPr>
              <a:t>例如，当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85F686F9-2308-44C2-8D80-0062298E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044700"/>
            <a:ext cx="19431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A40020"/>
                </a:solidFill>
                <a:latin typeface="Times New Roman" panose="02020603050405020304" pitchFamily="18" charset="0"/>
              </a:rPr>
              <a:t>m=11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A9EAECBD-590A-4313-BD0A-9C5A5F88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2044700"/>
            <a:ext cx="175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A40020"/>
                </a:solidFill>
                <a:latin typeface="隶书" panose="02010509060101010101" pitchFamily="49" charset="-122"/>
              </a:rPr>
              <a:t>时，</a:t>
            </a:r>
          </a:p>
          <a:p>
            <a:pPr eaLnBrk="1" hangingPunct="1"/>
            <a:endParaRPr lang="en-US" altLang="en-US" sz="5400">
              <a:solidFill>
                <a:srgbClr val="A40020"/>
              </a:solidFill>
              <a:latin typeface="隶书" panose="02010509060101010101" pitchFamily="49" charset="-122"/>
            </a:endParaRP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5273B596-3FAF-402D-88C4-799BF3928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882900"/>
            <a:ext cx="175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>
                <a:solidFill>
                  <a:srgbClr val="A40020"/>
                </a:solidFill>
                <a:latin typeface="隶书" panose="02010509060101010101" pitchFamily="49" charset="-122"/>
              </a:rPr>
              <a:t>可设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D08938F5-51D8-4299-9943-2BC05B0E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882900"/>
            <a:ext cx="91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 b="1">
                <a:solidFill>
                  <a:srgbClr val="A40020"/>
                </a:solidFill>
                <a:latin typeface="Times New Roman Bold" panose="02020803070505020304" pitchFamily="18" charset="0"/>
              </a:rPr>
              <a:t>H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DFEADB85-5A40-419D-B558-E152F8C5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238500"/>
            <a:ext cx="609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2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F42337B8-F09B-4A9C-AA3C-10F9FF454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0" y="2882900"/>
            <a:ext cx="76962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400" b="1">
                <a:solidFill>
                  <a:srgbClr val="A40020"/>
                </a:solidFill>
                <a:latin typeface="Times New Roman Bold" panose="02020803070505020304" pitchFamily="18" charset="0"/>
              </a:rPr>
              <a:t>(key)=(3 key) MOD 10+1</a:t>
            </a:r>
          </a:p>
          <a:p>
            <a:pPr eaLnBrk="1" hangingPunct="1"/>
            <a:endParaRPr lang="en-US" altLang="en-US" sz="54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pic>
        <p:nvPicPr>
          <p:cNvPr id="36878" name="Picture 14">
            <a:extLst>
              <a:ext uri="{FF2B5EF4-FFF2-40B4-BE49-F238E27FC236}">
                <a16:creationId xmlns:a16="http://schemas.microsoft.com/office/drawing/2014/main" id="{E6E18C74-5078-495F-B724-E087F8947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4152900"/>
            <a:ext cx="118999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9" name="Text Box 15">
            <a:extLst>
              <a:ext uri="{FF2B5EF4-FFF2-40B4-BE49-F238E27FC236}">
                <a16:creationId xmlns:a16="http://schemas.microsoft.com/office/drawing/2014/main" id="{248CB5BC-6A87-48DC-8D5B-7B1B0798B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C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A24E1E56-9E3B-43F6-B46B-75BA19AC0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53F01506-D35E-485F-AE12-512312CC5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2EF56EBB-3A6F-4656-95D2-A02F1CC83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3" name="Text Box 19">
            <a:extLst>
              <a:ext uri="{FF2B5EF4-FFF2-40B4-BE49-F238E27FC236}">
                <a16:creationId xmlns:a16="http://schemas.microsoft.com/office/drawing/2014/main" id="{B1F52645-CD6E-4290-8EBD-BF4E0F05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2ECA326C-D8C2-4261-9503-B2BB9F6BF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46091034-0906-4A1C-A3EA-1E4F5FDB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A9572B10-E554-4C39-8DC1-FC7DAED7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C219C421-3E73-4546-927F-80D3FACA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17FC5996-878A-4B1D-958D-8C993B63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6DDEFB04-134D-48C1-8EAA-BB4ABE720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28F31C47-9B73-44F8-AFD5-56ADC88C7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576D7EEC-BD5C-47DE-914B-9FD7BF5E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44815352-B6F3-4195-8764-7668D6F9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6893" name="Picture 29">
            <a:extLst>
              <a:ext uri="{FF2B5EF4-FFF2-40B4-BE49-F238E27FC236}">
                <a16:creationId xmlns:a16="http://schemas.microsoft.com/office/drawing/2014/main" id="{A88031C7-ABA8-48A1-9598-DC2C4317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8699500"/>
            <a:ext cx="1206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4" name="Text Box 30">
            <a:extLst>
              <a:ext uri="{FF2B5EF4-FFF2-40B4-BE49-F238E27FC236}">
                <a16:creationId xmlns:a16="http://schemas.microsoft.com/office/drawing/2014/main" id="{FC47E118-86CF-49D1-A779-94A4A329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</a:p>
        </p:txBody>
      </p:sp>
      <p:sp>
        <p:nvSpPr>
          <p:cNvPr id="36895" name="Text Box 31">
            <a:extLst>
              <a:ext uri="{FF2B5EF4-FFF2-40B4-BE49-F238E27FC236}">
                <a16:creationId xmlns:a16="http://schemas.microsoft.com/office/drawing/2014/main" id="{59ACF3AE-FECF-4C51-B649-6CE66418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71DCDF40-8F93-4F09-9E3F-ABE92F2FA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83AB0271-0A40-4048-8583-25B06C5F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C97DF1A5-3DAA-4938-9E34-250D1B9D4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F9480C16-1AA7-4A7F-B277-6437015F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DA8A29CF-EDFA-4B07-BEB8-445B3501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3 </a:t>
            </a:r>
          </a:p>
        </p:txBody>
      </p:sp>
      <p:sp>
        <p:nvSpPr>
          <p:cNvPr id="36901" name="Text Box 37">
            <a:extLst>
              <a:ext uri="{FF2B5EF4-FFF2-40B4-BE49-F238E27FC236}">
                <a16:creationId xmlns:a16="http://schemas.microsoft.com/office/drawing/2014/main" id="{F2FE7D1F-C222-49C1-9636-3CA0504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305D36AA-C02D-428A-B8E4-B98A1A157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06A3E418-750D-4CB1-A766-34C06E64C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4" name="Text Box 40">
            <a:extLst>
              <a:ext uri="{FF2B5EF4-FFF2-40B4-BE49-F238E27FC236}">
                <a16:creationId xmlns:a16="http://schemas.microsoft.com/office/drawing/2014/main" id="{A764306E-AFA3-40BF-8437-DCB2541D9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5" name="Text Box 41">
            <a:extLst>
              <a:ext uri="{FF2B5EF4-FFF2-40B4-BE49-F238E27FC236}">
                <a16:creationId xmlns:a16="http://schemas.microsoft.com/office/drawing/2014/main" id="{7577E335-8879-4D4C-B976-6986FBA0D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6" name="Text Box 42">
            <a:extLst>
              <a:ext uri="{FF2B5EF4-FFF2-40B4-BE49-F238E27FC236}">
                <a16:creationId xmlns:a16="http://schemas.microsoft.com/office/drawing/2014/main" id="{F29F4509-98AB-412F-8DF5-46C0D9868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</a:p>
        </p:txBody>
      </p:sp>
      <p:sp>
        <p:nvSpPr>
          <p:cNvPr id="36907" name="Text Box 43">
            <a:extLst>
              <a:ext uri="{FF2B5EF4-FFF2-40B4-BE49-F238E27FC236}">
                <a16:creationId xmlns:a16="http://schemas.microsoft.com/office/drawing/2014/main" id="{81A0F739-8100-4244-ABA2-F153FCAA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8" name="Text Box 44">
            <a:extLst>
              <a:ext uri="{FF2B5EF4-FFF2-40B4-BE49-F238E27FC236}">
                <a16:creationId xmlns:a16="http://schemas.microsoft.com/office/drawing/2014/main" id="{7B3B51B7-9736-4973-A145-4686787A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09" name="Text Box 45">
            <a:extLst>
              <a:ext uri="{FF2B5EF4-FFF2-40B4-BE49-F238E27FC236}">
                <a16:creationId xmlns:a16="http://schemas.microsoft.com/office/drawing/2014/main" id="{6717333C-0228-4220-B1BE-AD4A5A67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0" name="Text Box 46">
            <a:extLst>
              <a:ext uri="{FF2B5EF4-FFF2-40B4-BE49-F238E27FC236}">
                <a16:creationId xmlns:a16="http://schemas.microsoft.com/office/drawing/2014/main" id="{92B7D0A2-24BE-4CA5-B51C-6E5EF653E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1" name="Text Box 47">
            <a:extLst>
              <a:ext uri="{FF2B5EF4-FFF2-40B4-BE49-F238E27FC236}">
                <a16:creationId xmlns:a16="http://schemas.microsoft.com/office/drawing/2014/main" id="{A1F45CE1-1DA2-4836-ABB2-C8349449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2" name="Text Box 48">
            <a:extLst>
              <a:ext uri="{FF2B5EF4-FFF2-40B4-BE49-F238E27FC236}">
                <a16:creationId xmlns:a16="http://schemas.microsoft.com/office/drawing/2014/main" id="{81BCECE1-3D89-4180-A084-BE86F51BE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5 </a:t>
            </a:r>
          </a:p>
        </p:txBody>
      </p:sp>
      <p:sp>
        <p:nvSpPr>
          <p:cNvPr id="36913" name="Text Box 49">
            <a:extLst>
              <a:ext uri="{FF2B5EF4-FFF2-40B4-BE49-F238E27FC236}">
                <a16:creationId xmlns:a16="http://schemas.microsoft.com/office/drawing/2014/main" id="{1B274F5F-695B-4053-86E7-3280ED71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4" name="Text Box 50">
            <a:extLst>
              <a:ext uri="{FF2B5EF4-FFF2-40B4-BE49-F238E27FC236}">
                <a16:creationId xmlns:a16="http://schemas.microsoft.com/office/drawing/2014/main" id="{CFC66C8D-E668-4159-8AEF-C88480C1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5" name="Text Box 51">
            <a:extLst>
              <a:ext uri="{FF2B5EF4-FFF2-40B4-BE49-F238E27FC236}">
                <a16:creationId xmlns:a16="http://schemas.microsoft.com/office/drawing/2014/main" id="{12C3544A-800D-417B-8EE9-C0E464E5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6" name="Text Box 52">
            <a:extLst>
              <a:ext uri="{FF2B5EF4-FFF2-40B4-BE49-F238E27FC236}">
                <a16:creationId xmlns:a16="http://schemas.microsoft.com/office/drawing/2014/main" id="{B14A413B-D78D-458E-A68B-1C45C70F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7" name="Text Box 53">
            <a:extLst>
              <a:ext uri="{FF2B5EF4-FFF2-40B4-BE49-F238E27FC236}">
                <a16:creationId xmlns:a16="http://schemas.microsoft.com/office/drawing/2014/main" id="{0959953B-6605-4B9D-B7FA-0AD39FF0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18" name="Text Box 54">
            <a:extLst>
              <a:ext uri="{FF2B5EF4-FFF2-40B4-BE49-F238E27FC236}">
                <a16:creationId xmlns:a16="http://schemas.microsoft.com/office/drawing/2014/main" id="{2EBBEABE-4C46-45D8-8928-9A593DA0D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6 </a:t>
            </a:r>
          </a:p>
        </p:txBody>
      </p:sp>
      <p:sp>
        <p:nvSpPr>
          <p:cNvPr id="36919" name="Text Box 55">
            <a:extLst>
              <a:ext uri="{FF2B5EF4-FFF2-40B4-BE49-F238E27FC236}">
                <a16:creationId xmlns:a16="http://schemas.microsoft.com/office/drawing/2014/main" id="{6518E133-7944-443E-949D-90735A33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0" name="Text Box 56">
            <a:extLst>
              <a:ext uri="{FF2B5EF4-FFF2-40B4-BE49-F238E27FC236}">
                <a16:creationId xmlns:a16="http://schemas.microsoft.com/office/drawing/2014/main" id="{A975E550-A344-407A-BBBC-E0EB5CDA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1" name="Text Box 57">
            <a:extLst>
              <a:ext uri="{FF2B5EF4-FFF2-40B4-BE49-F238E27FC236}">
                <a16:creationId xmlns:a16="http://schemas.microsoft.com/office/drawing/2014/main" id="{82D22440-9C8F-4962-976D-3E6EDB2AD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2" name="Text Box 58">
            <a:extLst>
              <a:ext uri="{FF2B5EF4-FFF2-40B4-BE49-F238E27FC236}">
                <a16:creationId xmlns:a16="http://schemas.microsoft.com/office/drawing/2014/main" id="{89E86178-6FC1-4A39-B02B-A5DB71F5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3" name="Text Box 59">
            <a:extLst>
              <a:ext uri="{FF2B5EF4-FFF2-40B4-BE49-F238E27FC236}">
                <a16:creationId xmlns:a16="http://schemas.microsoft.com/office/drawing/2014/main" id="{8CC4D939-57D0-491F-9EFE-F9F6C0207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4" name="Text Box 60">
            <a:extLst>
              <a:ext uri="{FF2B5EF4-FFF2-40B4-BE49-F238E27FC236}">
                <a16:creationId xmlns:a16="http://schemas.microsoft.com/office/drawing/2014/main" id="{5FAB3C61-8C75-4E9E-BEA3-B5245499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3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7 </a:t>
            </a:r>
          </a:p>
        </p:txBody>
      </p:sp>
      <p:sp>
        <p:nvSpPr>
          <p:cNvPr id="36925" name="Text Box 61">
            <a:extLst>
              <a:ext uri="{FF2B5EF4-FFF2-40B4-BE49-F238E27FC236}">
                <a16:creationId xmlns:a16="http://schemas.microsoft.com/office/drawing/2014/main" id="{8593B85B-4EDF-45BA-9E2D-27E5E0AE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6" name="Text Box 62">
            <a:extLst>
              <a:ext uri="{FF2B5EF4-FFF2-40B4-BE49-F238E27FC236}">
                <a16:creationId xmlns:a16="http://schemas.microsoft.com/office/drawing/2014/main" id="{7C262D7D-0BB5-40F5-819E-A6AE42D5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7" name="Text Box 63">
            <a:extLst>
              <a:ext uri="{FF2B5EF4-FFF2-40B4-BE49-F238E27FC236}">
                <a16:creationId xmlns:a16="http://schemas.microsoft.com/office/drawing/2014/main" id="{567AC3AE-EEF3-4108-82FD-ED9A9582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8" name="Text Box 64">
            <a:extLst>
              <a:ext uri="{FF2B5EF4-FFF2-40B4-BE49-F238E27FC236}">
                <a16:creationId xmlns:a16="http://schemas.microsoft.com/office/drawing/2014/main" id="{FE263B50-67E0-44E2-828F-B9D699AA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29" name="Text Box 65">
            <a:extLst>
              <a:ext uri="{FF2B5EF4-FFF2-40B4-BE49-F238E27FC236}">
                <a16:creationId xmlns:a16="http://schemas.microsoft.com/office/drawing/2014/main" id="{C38C8C0B-F48F-412C-B49E-E37F968F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1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0" name="Text Box 66">
            <a:extLst>
              <a:ext uri="{FF2B5EF4-FFF2-40B4-BE49-F238E27FC236}">
                <a16:creationId xmlns:a16="http://schemas.microsoft.com/office/drawing/2014/main" id="{7378A4E7-B429-494E-84D3-CEA78716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1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8 </a:t>
            </a:r>
          </a:p>
        </p:txBody>
      </p:sp>
      <p:sp>
        <p:nvSpPr>
          <p:cNvPr id="36931" name="Text Box 67">
            <a:extLst>
              <a:ext uri="{FF2B5EF4-FFF2-40B4-BE49-F238E27FC236}">
                <a16:creationId xmlns:a16="http://schemas.microsoft.com/office/drawing/2014/main" id="{6E9655D4-43E5-4200-A796-D8C9C74B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2" name="Text Box 68">
            <a:extLst>
              <a:ext uri="{FF2B5EF4-FFF2-40B4-BE49-F238E27FC236}">
                <a16:creationId xmlns:a16="http://schemas.microsoft.com/office/drawing/2014/main" id="{D5064DC4-08AA-4710-8B06-4903B6AD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1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9812B948-4C9E-4554-8DFC-1218F05C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7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4" name="Text Box 70">
            <a:extLst>
              <a:ext uri="{FF2B5EF4-FFF2-40B4-BE49-F238E27FC236}">
                <a16:creationId xmlns:a16="http://schemas.microsoft.com/office/drawing/2014/main" id="{27809EA5-A950-4243-B6F6-87392516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5" name="Text Box 71">
            <a:extLst>
              <a:ext uri="{FF2B5EF4-FFF2-40B4-BE49-F238E27FC236}">
                <a16:creationId xmlns:a16="http://schemas.microsoft.com/office/drawing/2014/main" id="{2D540FAB-E2E2-4D0C-AF00-41F50F7A5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6" name="Text Box 72">
            <a:extLst>
              <a:ext uri="{FF2B5EF4-FFF2-40B4-BE49-F238E27FC236}">
                <a16:creationId xmlns:a16="http://schemas.microsoft.com/office/drawing/2014/main" id="{6B21C2E6-F8FE-459B-B5FA-E01A2313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0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7" name="Text Box 73">
            <a:extLst>
              <a:ext uri="{FF2B5EF4-FFF2-40B4-BE49-F238E27FC236}">
                <a16:creationId xmlns:a16="http://schemas.microsoft.com/office/drawing/2014/main" id="{050E3F97-D144-490C-B295-9C4CE574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300" y="3886200"/>
            <a:ext cx="7239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9 </a:t>
            </a:r>
          </a:p>
        </p:txBody>
      </p:sp>
      <p:sp>
        <p:nvSpPr>
          <p:cNvPr id="36938" name="Text Box 74">
            <a:extLst>
              <a:ext uri="{FF2B5EF4-FFF2-40B4-BE49-F238E27FC236}">
                <a16:creationId xmlns:a16="http://schemas.microsoft.com/office/drawing/2014/main" id="{1B9B0F9C-F469-412B-8DF7-1542D0527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81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39" name="Text Box 75">
            <a:extLst>
              <a:ext uri="{FF2B5EF4-FFF2-40B4-BE49-F238E27FC236}">
                <a16:creationId xmlns:a16="http://schemas.microsoft.com/office/drawing/2014/main" id="{C0E2E5B1-A6C5-41BB-92F7-DD863A8A3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40" name="Text Box 76">
            <a:extLst>
              <a:ext uri="{FF2B5EF4-FFF2-40B4-BE49-F238E27FC236}">
                <a16:creationId xmlns:a16="http://schemas.microsoft.com/office/drawing/2014/main" id="{1DBAF4C1-AB27-4DA5-96D7-C56F77BE8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41" name="Text Box 77">
            <a:extLst>
              <a:ext uri="{FF2B5EF4-FFF2-40B4-BE49-F238E27FC236}">
                <a16:creationId xmlns:a16="http://schemas.microsoft.com/office/drawing/2014/main" id="{12EC12E2-C5D2-4EC1-B265-BD22431E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5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42" name="Text Box 78">
            <a:extLst>
              <a:ext uri="{FF2B5EF4-FFF2-40B4-BE49-F238E27FC236}">
                <a16:creationId xmlns:a16="http://schemas.microsoft.com/office/drawing/2014/main" id="{1762D6E4-9D9D-481C-B4C7-BEDDC726F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7700" y="3886200"/>
            <a:ext cx="9525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10 </a:t>
            </a:r>
          </a:p>
        </p:txBody>
      </p:sp>
      <p:sp>
        <p:nvSpPr>
          <p:cNvPr id="36943" name="Text Box 79">
            <a:extLst>
              <a:ext uri="{FF2B5EF4-FFF2-40B4-BE49-F238E27FC236}">
                <a16:creationId xmlns:a16="http://schemas.microsoft.com/office/drawing/2014/main" id="{D7626D4A-C788-4232-9CAD-2DA4ED0F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9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44" name="Text Box 80">
            <a:extLst>
              <a:ext uri="{FF2B5EF4-FFF2-40B4-BE49-F238E27FC236}">
                <a16:creationId xmlns:a16="http://schemas.microsoft.com/office/drawing/2014/main" id="{CE84DB2F-0792-4940-BDBB-C9C71F4F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73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45" name="Text Box 81">
            <a:extLst>
              <a:ext uri="{FF2B5EF4-FFF2-40B4-BE49-F238E27FC236}">
                <a16:creationId xmlns:a16="http://schemas.microsoft.com/office/drawing/2014/main" id="{0258677E-957B-4D72-9BC5-8B0A8E707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0" y="3886200"/>
            <a:ext cx="495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46" name="Text Box 82">
            <a:extLst>
              <a:ext uri="{FF2B5EF4-FFF2-40B4-BE49-F238E27FC236}">
                <a16:creationId xmlns:a16="http://schemas.microsoft.com/office/drawing/2014/main" id="{D78FA709-BB68-4C82-89E2-8C81B335E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2100" y="39116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7" name="Text Box 83">
            <a:extLst>
              <a:ext uri="{FF2B5EF4-FFF2-40B4-BE49-F238E27FC236}">
                <a16:creationId xmlns:a16="http://schemas.microsoft.com/office/drawing/2014/main" id="{993D9C02-66BC-4E92-844E-2E807921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8" name="Text Box 84">
            <a:extLst>
              <a:ext uri="{FF2B5EF4-FFF2-40B4-BE49-F238E27FC236}">
                <a16:creationId xmlns:a16="http://schemas.microsoft.com/office/drawing/2014/main" id="{7D413078-57EF-4466-9CA0-0B4A9341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49" name="Text Box 85">
            <a:extLst>
              <a:ext uri="{FF2B5EF4-FFF2-40B4-BE49-F238E27FC236}">
                <a16:creationId xmlns:a16="http://schemas.microsoft.com/office/drawing/2014/main" id="{CFF9FB88-6000-46E2-A952-D5E1FC692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5E015719-596A-4BE5-982B-BDAA014F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51" name="Text Box 87">
            <a:extLst>
              <a:ext uri="{FF2B5EF4-FFF2-40B4-BE49-F238E27FC236}">
                <a16:creationId xmlns:a16="http://schemas.microsoft.com/office/drawing/2014/main" id="{8D415355-6551-481A-A2B5-E77E2F2C1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52" name="Text Box 88">
            <a:extLst>
              <a:ext uri="{FF2B5EF4-FFF2-40B4-BE49-F238E27FC236}">
                <a16:creationId xmlns:a16="http://schemas.microsoft.com/office/drawing/2014/main" id="{CBB9A84C-0066-489B-AD1D-C8803D366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53" name="Text Box 89">
            <a:extLst>
              <a:ext uri="{FF2B5EF4-FFF2-40B4-BE49-F238E27FC236}">
                <a16:creationId xmlns:a16="http://schemas.microsoft.com/office/drawing/2014/main" id="{B0212A9D-C947-4DC4-ACBF-F11DC6564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54" name="Text Box 90">
            <a:extLst>
              <a:ext uri="{FF2B5EF4-FFF2-40B4-BE49-F238E27FC236}">
                <a16:creationId xmlns:a16="http://schemas.microsoft.com/office/drawing/2014/main" id="{AB7C9CCF-447F-4F22-80A4-732066A4B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55" name="Text Box 91">
            <a:extLst>
              <a:ext uri="{FF2B5EF4-FFF2-40B4-BE49-F238E27FC236}">
                <a16:creationId xmlns:a16="http://schemas.microsoft.com/office/drawing/2014/main" id="{F4CB180B-27E1-4807-8AAC-2D9D9636F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0900" y="4305300"/>
            <a:ext cx="6477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56" name="Text Box 92">
            <a:extLst>
              <a:ext uri="{FF2B5EF4-FFF2-40B4-BE49-F238E27FC236}">
                <a16:creationId xmlns:a16="http://schemas.microsoft.com/office/drawing/2014/main" id="{9240C3FD-14DB-41CA-852E-76A8E7035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04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957" name="Text Box 93">
            <a:extLst>
              <a:ext uri="{FF2B5EF4-FFF2-40B4-BE49-F238E27FC236}">
                <a16:creationId xmlns:a16="http://schemas.microsoft.com/office/drawing/2014/main" id="{04A7FF0A-A3F0-4D13-ABC0-5A00B6481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9900" y="4216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58" name="Text Box 94">
            <a:extLst>
              <a:ext uri="{FF2B5EF4-FFF2-40B4-BE49-F238E27FC236}">
                <a16:creationId xmlns:a16="http://schemas.microsoft.com/office/drawing/2014/main" id="{6F7A40E7-EC38-499D-8E65-937A1C2E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978400"/>
            <a:ext cx="46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FCF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>
              <a:solidFill>
                <a:srgbClr val="FFC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959" name="Text Box 95">
            <a:extLst>
              <a:ext uri="{FF2B5EF4-FFF2-40B4-BE49-F238E27FC236}">
                <a16:creationId xmlns:a16="http://schemas.microsoft.com/office/drawing/2014/main" id="{CC4A864D-7DFD-4196-8DC2-5E7DAEA1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300" y="42418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A40020"/>
                </a:solidFill>
                <a:latin typeface="Times New Roman Bold" panose="02020803070505020304" pitchFamily="18" charset="0"/>
              </a:rPr>
              <a:t>19</a:t>
            </a:r>
          </a:p>
        </p:txBody>
      </p:sp>
      <p:sp>
        <p:nvSpPr>
          <p:cNvPr id="36960" name="Text Box 96">
            <a:extLst>
              <a:ext uri="{FF2B5EF4-FFF2-40B4-BE49-F238E27FC236}">
                <a16:creationId xmlns:a16="http://schemas.microsoft.com/office/drawing/2014/main" id="{388D4BA4-E86C-4A2F-A091-A936C29A6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42418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A4002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6961" name="Text Box 97">
            <a:extLst>
              <a:ext uri="{FF2B5EF4-FFF2-40B4-BE49-F238E27FC236}">
                <a16:creationId xmlns:a16="http://schemas.microsoft.com/office/drawing/2014/main" id="{9BD70399-1153-43D2-84C9-200B0D9D8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6100" y="42926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3232FF"/>
                </a:solidFill>
                <a:latin typeface="Times New Roman Bold" panose="02020803070505020304" pitchFamily="18" charset="0"/>
              </a:rPr>
              <a:t>23</a:t>
            </a:r>
          </a:p>
          <a:p>
            <a:pPr eaLnBrk="1" hangingPunct="1"/>
            <a:endParaRPr lang="en-US" altLang="en-US" sz="4800" b="1">
              <a:solidFill>
                <a:srgbClr val="3232FF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6962" name="Text Box 98">
            <a:extLst>
              <a:ext uri="{FF2B5EF4-FFF2-40B4-BE49-F238E27FC236}">
                <a16:creationId xmlns:a16="http://schemas.microsoft.com/office/drawing/2014/main" id="{A36D91E9-A552-4000-ACF7-AC87188EF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4241800"/>
            <a:ext cx="990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A4002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6963" name="Text Box 99">
            <a:extLst>
              <a:ext uri="{FF2B5EF4-FFF2-40B4-BE49-F238E27FC236}">
                <a16:creationId xmlns:a16="http://schemas.microsoft.com/office/drawing/2014/main" id="{DAC52699-27DB-4CB7-A6F9-31B7D269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191000"/>
            <a:ext cx="990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3232FF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6964" name="Text Box 100">
            <a:extLst>
              <a:ext uri="{FF2B5EF4-FFF2-40B4-BE49-F238E27FC236}">
                <a16:creationId xmlns:a16="http://schemas.microsoft.com/office/drawing/2014/main" id="{A7FF5348-F899-4359-897D-3BDEA4191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418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A40020"/>
                </a:solidFill>
                <a:latin typeface="Times New Roman Bold" panose="02020803070505020304" pitchFamily="18" charset="0"/>
              </a:rPr>
              <a:t>68</a:t>
            </a:r>
          </a:p>
        </p:txBody>
      </p:sp>
      <p:sp>
        <p:nvSpPr>
          <p:cNvPr id="36965" name="Text Box 101">
            <a:extLst>
              <a:ext uri="{FF2B5EF4-FFF2-40B4-BE49-F238E27FC236}">
                <a16:creationId xmlns:a16="http://schemas.microsoft.com/office/drawing/2014/main" id="{F2C82495-FEA3-4351-B8ED-E175B891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241800"/>
            <a:ext cx="965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3232FF"/>
                </a:solidFill>
                <a:latin typeface="Times New Roman Bold" panose="02020803070505020304" pitchFamily="18" charset="0"/>
              </a:rPr>
              <a:t>11</a:t>
            </a:r>
          </a:p>
        </p:txBody>
      </p:sp>
      <p:sp>
        <p:nvSpPr>
          <p:cNvPr id="36966" name="Text Box 102">
            <a:extLst>
              <a:ext uri="{FF2B5EF4-FFF2-40B4-BE49-F238E27FC236}">
                <a16:creationId xmlns:a16="http://schemas.microsoft.com/office/drawing/2014/main" id="{FEAE60F3-D49D-4AB7-9BF4-7B5D2301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4241800"/>
            <a:ext cx="1003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A40020"/>
                </a:solidFill>
                <a:latin typeface="Times New Roman Bold" panose="02020803070505020304" pitchFamily="18" charset="0"/>
              </a:rPr>
              <a:t>82</a:t>
            </a:r>
          </a:p>
          <a:p>
            <a:pPr eaLnBrk="1" hangingPunct="1"/>
            <a:endParaRPr lang="en-US" altLang="en-US" sz="48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6967" name="Text Box 103">
            <a:extLst>
              <a:ext uri="{FF2B5EF4-FFF2-40B4-BE49-F238E27FC236}">
                <a16:creationId xmlns:a16="http://schemas.microsoft.com/office/drawing/2014/main" id="{9F9E0ABC-5FA4-44B3-92AB-349607B2B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300" y="4292600"/>
            <a:ext cx="990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FF00FF"/>
                </a:solidFill>
                <a:latin typeface="Times New Roman Bold" panose="02020803070505020304" pitchFamily="18" charset="0"/>
              </a:rPr>
              <a:t>36</a:t>
            </a:r>
          </a:p>
        </p:txBody>
      </p:sp>
      <p:sp>
        <p:nvSpPr>
          <p:cNvPr id="36968" name="Text Box 104">
            <a:extLst>
              <a:ext uri="{FF2B5EF4-FFF2-40B4-BE49-F238E27FC236}">
                <a16:creationId xmlns:a16="http://schemas.microsoft.com/office/drawing/2014/main" id="{1E487CCB-7ED1-49BB-853B-BA0C4B91E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029200"/>
            <a:ext cx="11290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1      1      1      1      2      1                     1       2      2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1C20C9E2-A705-422E-B892-50FC56AE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37796F11-FBA0-4829-9E5A-E38DA657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A183394E-30A3-42E4-B69D-4E173C6C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757CFAD7-12C7-47EE-8243-A7A19BD0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Text Box 6">
            <a:extLst>
              <a:ext uri="{FF2B5EF4-FFF2-40B4-BE49-F238E27FC236}">
                <a16:creationId xmlns:a16="http://schemas.microsoft.com/office/drawing/2014/main" id="{F38E5BB3-A774-4A5E-B3D1-2FADE8CE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BFB44FDE-B50F-4BF7-B433-0A7173AD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2. 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2520675C-DF7C-4796-9688-75F5CD170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再哈希法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33640B49-F48E-48D0-9734-3EC77F36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33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018D50DA-A34F-4ED9-A332-FBFC1E98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00400"/>
            <a:ext cx="558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9800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BE3E090D-EB27-41E9-81DF-332B3784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29337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=RH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CB400463-7FFD-4952-BFB7-F32072FD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00400"/>
            <a:ext cx="558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9800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C9D69F4B-A9A1-4543-8F71-93A44591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2933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(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D17577A4-0916-4FF8-BE5D-0A483031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908300"/>
            <a:ext cx="1574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300" b="1" i="1">
                <a:solidFill>
                  <a:srgbClr val="980000"/>
                </a:solidFill>
                <a:latin typeface="宋体" panose="02010600030101010101" pitchFamily="2" charset="-122"/>
              </a:rPr>
              <a:t>key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32D6DA0B-7EB0-4DD5-AB21-1E135BF4F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2933700"/>
            <a:ext cx="4940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)  i=1,2,3,„„，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78EDB7C1-73BD-4FF5-AA4A-BB535CC7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300" y="29337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k</a:t>
            </a:r>
          </a:p>
          <a:p>
            <a:pPr eaLnBrk="1" hangingPunct="1"/>
            <a:endParaRPr lang="en-US" altLang="en-US" sz="4100" b="1">
              <a:solidFill>
                <a:srgbClr val="980000"/>
              </a:solidFill>
              <a:latin typeface="宋体" panose="02010600030101010101" pitchFamily="2" charset="-122"/>
            </a:endParaRP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F09D5F66-D2F9-44C1-800E-AA029EA30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973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RH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DE15DAD1-1976-47CB-8B98-C2D514D46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051300"/>
            <a:ext cx="5588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9800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7907" name="Text Box 19">
            <a:extLst>
              <a:ext uri="{FF2B5EF4-FFF2-40B4-BE49-F238E27FC236}">
                <a16:creationId xmlns:a16="http://schemas.microsoft.com/office/drawing/2014/main" id="{C7BB97B4-F107-4F53-8399-8C8ED164A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3797300"/>
            <a:ext cx="10020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均是不同的哈希函数，在同义词产生地址</a:t>
            </a: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C3EC4F83-997E-4253-9799-3C25F406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10591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冲突时计算另一个哈希函数地址，直到冲突</a:t>
            </a: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F346DBB4-928D-4358-BA81-7670A9A0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673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不再发生。</a:t>
            </a:r>
          </a:p>
          <a:p>
            <a:pPr eaLnBrk="1" hangingPunct="1"/>
            <a:endParaRPr lang="en-US" altLang="en-US" sz="4100" b="1">
              <a:solidFill>
                <a:srgbClr val="980000"/>
              </a:solidFill>
              <a:latin typeface="宋体" panose="02010600030101010101" pitchFamily="2" charset="-122"/>
            </a:endParaRPr>
          </a:p>
        </p:txBody>
      </p:sp>
      <p:pic>
        <p:nvPicPr>
          <p:cNvPr id="37910" name="Picture 22">
            <a:extLst>
              <a:ext uri="{FF2B5EF4-FFF2-40B4-BE49-F238E27FC236}">
                <a16:creationId xmlns:a16="http://schemas.microsoft.com/office/drawing/2014/main" id="{069A3A20-5EFD-44AD-97D3-3B93A3F1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1" name="Text Box 23">
            <a:extLst>
              <a:ext uri="{FF2B5EF4-FFF2-40B4-BE49-F238E27FC236}">
                <a16:creationId xmlns:a16="http://schemas.microsoft.com/office/drawing/2014/main" id="{C77CF698-0555-42D5-B231-46207329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69000"/>
            <a:ext cx="629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缺点：增加了计算时间。</a:t>
            </a:r>
          </a:p>
          <a:p>
            <a:pPr eaLnBrk="1" hangingPunct="1"/>
            <a:endParaRPr lang="en-US" altLang="en-US" sz="4100" b="1">
              <a:solidFill>
                <a:srgbClr val="98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9AC8AA58-7163-46D4-84A1-7393C859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1707BB4B-2FA7-454A-AF3C-3061F467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07038D1-E6D4-413E-8421-7CD9477F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E581630D-9C16-4E1E-8659-D17385DC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975A1A90-C1D4-4D79-A776-ACC92ED7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7C6C21A-39F9-40FF-AC35-92A1F40A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3. 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DD417647-01A6-488B-8AD6-BE3BE4020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链地址法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67C2088E-D27F-46FA-9FD6-E4B27C92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933700"/>
            <a:ext cx="10591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所有关键字为同义词的记录存储在同一线性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9139FF86-5A32-4FFE-BEC7-F36F27859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687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链表中。</a:t>
            </a:r>
          </a:p>
          <a:p>
            <a:pPr eaLnBrk="1" hangingPunct="1"/>
            <a:endParaRPr lang="en-US" altLang="en-US" sz="4100" b="1">
              <a:solidFill>
                <a:srgbClr val="980000"/>
              </a:solidFill>
              <a:latin typeface="宋体" panose="02010600030101010101" pitchFamily="2" charset="-122"/>
            </a:endParaRP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312A098B-24EA-42D2-865D-AF9925686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450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定义指针型向量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AFD1AF4E-539E-4427-A311-5C13E1A7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44450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Chain 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B439C8E4-0A07-454B-809F-AED16DC7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4445000"/>
            <a:ext cx="3924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ChainHash[m];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4E885891-B26F-4972-A962-DDE96CFB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229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凡是哈希地址为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45AA8601-A24B-4154-B65A-E2D253F2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54229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i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2AE54140-AAA0-4C53-A508-F64DD7EE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5422900"/>
            <a:ext cx="626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的记录都插入到头指针为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0FC127A0-27D9-4318-9B0A-1583CA99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019800"/>
            <a:ext cx="3454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Times New Roman Bold" panose="02020803070505020304" pitchFamily="18" charset="0"/>
              </a:rPr>
              <a:t>ChainHash[i]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11B3D864-C3B5-44EC-8584-058670335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6019800"/>
            <a:ext cx="3073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的链表中。</a:t>
            </a:r>
          </a:p>
          <a:p>
            <a:pPr eaLnBrk="1" hangingPunct="1"/>
            <a:endParaRPr lang="en-US" altLang="en-US" sz="4100" b="1">
              <a:solidFill>
                <a:srgbClr val="98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85ED3417-0F50-4668-8DDE-9D32B8DF1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3">
            <a:extLst>
              <a:ext uri="{FF2B5EF4-FFF2-40B4-BE49-F238E27FC236}">
                <a16:creationId xmlns:a16="http://schemas.microsoft.com/office/drawing/2014/main" id="{1D16D959-E822-4AFD-8EA2-E3F13BE9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>
            <a:extLst>
              <a:ext uri="{FF2B5EF4-FFF2-40B4-BE49-F238E27FC236}">
                <a16:creationId xmlns:a16="http://schemas.microsoft.com/office/drawing/2014/main" id="{BCC63112-FC5D-466A-A869-852E038A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1" name="Picture 5">
            <a:extLst>
              <a:ext uri="{FF2B5EF4-FFF2-40B4-BE49-F238E27FC236}">
                <a16:creationId xmlns:a16="http://schemas.microsoft.com/office/drawing/2014/main" id="{6FB07C15-7B2C-4FA7-AA5A-AC64A586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663700"/>
            <a:ext cx="132207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2" name="Text Box 6">
            <a:extLst>
              <a:ext uri="{FF2B5EF4-FFF2-40B4-BE49-F238E27FC236}">
                <a16:creationId xmlns:a16="http://schemas.microsoft.com/office/drawing/2014/main" id="{40728A1E-9A8E-4B76-BDA0-E5BBF5EE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9AAC08D7-0086-4289-850F-159D63FE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955800"/>
            <a:ext cx="1384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91A4F240-D645-4DD8-BFBF-AA432FBAA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955800"/>
            <a:ext cx="889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159FAEF9-AAEE-48DB-B17A-8863A7D8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1955800"/>
            <a:ext cx="2921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关键字集合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7345DADD-5267-427C-8D11-BA2EB8FA4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705100"/>
            <a:ext cx="4889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{ 19, 01, 23, 14, 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CFD7FD53-405B-4035-9A9E-942E6156B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441700"/>
            <a:ext cx="4406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55, 68, 11, 82, 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770FA22D-9DB0-48C1-AC41-1A0494214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191000"/>
            <a:ext cx="1168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36 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95AC1BBD-E021-47CF-A8E6-A24C7BB34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191000"/>
            <a:ext cx="622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0C077F56-49DD-4C7C-84D0-A82DF097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591300"/>
            <a:ext cx="1371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采用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D8BE912F-E86C-4F93-9674-2C8ECB383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6591300"/>
            <a:ext cx="187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983200"/>
                </a:solidFill>
                <a:latin typeface="宋体" panose="02010600030101010101" pitchFamily="2" charset="-122"/>
              </a:rPr>
              <a:t>链地址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675B5F2B-452F-4524-A0A1-70B66809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6591300"/>
            <a:ext cx="2857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法来构造哈</a:t>
            </a:r>
          </a:p>
          <a:p>
            <a:pPr eaLnBrk="1" hangingPunct="1"/>
            <a:endParaRPr lang="en-US" altLang="en-US" sz="39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8F868146-7C36-4798-B9ED-21580C28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150100"/>
            <a:ext cx="1905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323298"/>
                </a:solidFill>
                <a:latin typeface="宋体" panose="02010600030101010101" pitchFamily="2" charset="-122"/>
              </a:rPr>
              <a:t>希表。</a:t>
            </a:r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9BCE5C9C-528B-474D-B836-09CBF726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054600"/>
            <a:ext cx="2908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6500"/>
                </a:solidFill>
                <a:latin typeface="隶书" panose="02010509060101010101" pitchFamily="49" charset="-122"/>
              </a:rPr>
              <a:t>哈希函数为</a:t>
            </a:r>
          </a:p>
          <a:p>
            <a:pPr eaLnBrk="1" hangingPunct="1"/>
            <a:endParaRPr lang="en-US" altLang="en-US" sz="3900">
              <a:solidFill>
                <a:srgbClr val="006500"/>
              </a:solidFill>
              <a:latin typeface="隶书" panose="02010509060101010101" pitchFamily="49" charset="-122"/>
            </a:endParaRP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ABAF6033-10C0-4E2D-A74A-D81D07341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638800"/>
            <a:ext cx="441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006500"/>
                </a:solidFill>
                <a:latin typeface="Times New Roman" panose="02020603050405020304" pitchFamily="18" charset="0"/>
              </a:rPr>
              <a:t>H(key)=key MOD 7</a:t>
            </a:r>
          </a:p>
          <a:p>
            <a:pPr eaLnBrk="1" hangingPunct="1"/>
            <a:endParaRPr lang="en-US" altLang="en-US" sz="3900">
              <a:solidFill>
                <a:srgbClr val="0065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id="{7A877916-0278-4F45-9B70-A0E7C280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60452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39957" name="Text Box 21">
            <a:extLst>
              <a:ext uri="{FF2B5EF4-FFF2-40B4-BE49-F238E27FC236}">
                <a16:creationId xmlns:a16="http://schemas.microsoft.com/office/drawing/2014/main" id="{BCB37BDD-132E-44A2-9BA8-D8AACA7BB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121400"/>
            <a:ext cx="800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11</a:t>
            </a:r>
          </a:p>
        </p:txBody>
      </p:sp>
      <p:sp>
        <p:nvSpPr>
          <p:cNvPr id="39958" name="Text Box 22">
            <a:extLst>
              <a:ext uri="{FF2B5EF4-FFF2-40B4-BE49-F238E27FC236}">
                <a16:creationId xmlns:a16="http://schemas.microsoft.com/office/drawing/2014/main" id="{09EBFA7F-7AC6-42EE-99B4-98D51778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2100" y="72009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Symbol" panose="05050102010706020507" pitchFamily="18" charset="2"/>
            </a:endParaRPr>
          </a:p>
        </p:txBody>
      </p:sp>
      <p:sp>
        <p:nvSpPr>
          <p:cNvPr id="39959" name="Text Box 23">
            <a:extLst>
              <a:ext uri="{FF2B5EF4-FFF2-40B4-BE49-F238E27FC236}">
                <a16:creationId xmlns:a16="http://schemas.microsoft.com/office/drawing/2014/main" id="{7B26661A-5BE3-47DB-9B82-A4D068B64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72771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19</a:t>
            </a:r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FACB800D-9C79-41B1-BB20-EFCD04DA6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200" y="72771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82</a:t>
            </a: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4D353DDA-99BC-4AF1-AB71-28B90BA81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0" y="73279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68</a:t>
            </a:r>
          </a:p>
          <a:p>
            <a:pPr eaLnBrk="1" hangingPunct="1"/>
            <a:endParaRPr lang="en-US" altLang="en-US" sz="3600" b="1">
              <a:solidFill>
                <a:srgbClr val="9832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9962" name="Text Box 26">
            <a:extLst>
              <a:ext uri="{FF2B5EF4-FFF2-40B4-BE49-F238E27FC236}">
                <a16:creationId xmlns:a16="http://schemas.microsoft.com/office/drawing/2014/main" id="{1B5008DD-E722-4BCB-B706-3BB4B97B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82169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Symbol" panose="05050102010706020507" pitchFamily="18" charset="2"/>
            </a:endParaRPr>
          </a:p>
        </p:txBody>
      </p:sp>
      <p:sp>
        <p:nvSpPr>
          <p:cNvPr id="39963" name="Text Box 27">
            <a:extLst>
              <a:ext uri="{FF2B5EF4-FFF2-40B4-BE49-F238E27FC236}">
                <a16:creationId xmlns:a16="http://schemas.microsoft.com/office/drawing/2014/main" id="{57FE0143-A02F-49F5-ABA1-08005C10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83058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9964" name="Text Box 28">
            <a:extLst>
              <a:ext uri="{FF2B5EF4-FFF2-40B4-BE49-F238E27FC236}">
                <a16:creationId xmlns:a16="http://schemas.microsoft.com/office/drawing/2014/main" id="{6DB2D676-05D3-4854-A742-1A61D650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22479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39965" name="Text Box 29">
            <a:extLst>
              <a:ext uri="{FF2B5EF4-FFF2-40B4-BE49-F238E27FC236}">
                <a16:creationId xmlns:a16="http://schemas.microsoft.com/office/drawing/2014/main" id="{53FED756-E06B-436E-9F04-413D28D6F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3495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9966" name="Text Box 30">
            <a:extLst>
              <a:ext uri="{FF2B5EF4-FFF2-40B4-BE49-F238E27FC236}">
                <a16:creationId xmlns:a16="http://schemas.microsoft.com/office/drawing/2014/main" id="{FCDF57D0-6E0D-4565-B894-21ADA9CAE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0" y="32766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Symbol" panose="05050102010706020507" pitchFamily="18" charset="2"/>
            </a:endParaRPr>
          </a:p>
        </p:txBody>
      </p:sp>
      <p:sp>
        <p:nvSpPr>
          <p:cNvPr id="39967" name="Text Box 31">
            <a:extLst>
              <a:ext uri="{FF2B5EF4-FFF2-40B4-BE49-F238E27FC236}">
                <a16:creationId xmlns:a16="http://schemas.microsoft.com/office/drawing/2014/main" id="{4786129E-F4CE-4E18-A6F7-26C0BC0E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900" y="33528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31B324D1-8F0D-49C9-9B31-F3C73172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900" y="33528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36</a:t>
            </a:r>
          </a:p>
        </p:txBody>
      </p:sp>
      <p:sp>
        <p:nvSpPr>
          <p:cNvPr id="39969" name="Text Box 33">
            <a:extLst>
              <a:ext uri="{FF2B5EF4-FFF2-40B4-BE49-F238E27FC236}">
                <a16:creationId xmlns:a16="http://schemas.microsoft.com/office/drawing/2014/main" id="{A9918EF4-FBD0-48FB-A157-E8434843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42164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Symbol" panose="05050102010706020507" pitchFamily="18" charset="2"/>
            </a:endParaRPr>
          </a:p>
        </p:txBody>
      </p:sp>
      <p:sp>
        <p:nvSpPr>
          <p:cNvPr id="39970" name="Text Box 34">
            <a:extLst>
              <a:ext uri="{FF2B5EF4-FFF2-40B4-BE49-F238E27FC236}">
                <a16:creationId xmlns:a16="http://schemas.microsoft.com/office/drawing/2014/main" id="{320E7F2C-8C48-4C5A-9768-57BED0876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3561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983200"/>
                </a:solidFill>
                <a:latin typeface="Times New Roman Bold" panose="02020803070505020304" pitchFamily="18" charset="0"/>
              </a:rPr>
              <a:t>23</a:t>
            </a:r>
          </a:p>
        </p:txBody>
      </p:sp>
      <p:sp>
        <p:nvSpPr>
          <p:cNvPr id="39971" name="Text Box 35">
            <a:extLst>
              <a:ext uri="{FF2B5EF4-FFF2-40B4-BE49-F238E27FC236}">
                <a16:creationId xmlns:a16="http://schemas.microsoft.com/office/drawing/2014/main" id="{18635C7C-5D30-4612-8CBE-DB7A92B23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5130800"/>
            <a:ext cx="69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39972" name="Text Box 36">
            <a:extLst>
              <a:ext uri="{FF2B5EF4-FFF2-40B4-BE49-F238E27FC236}">
                <a16:creationId xmlns:a16="http://schemas.microsoft.com/office/drawing/2014/main" id="{1D7C721C-35B2-4D1F-9E56-103D3AF6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7686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19</a:t>
            </a:r>
          </a:p>
        </p:txBody>
      </p:sp>
      <p:sp>
        <p:nvSpPr>
          <p:cNvPr id="39973" name="Text Box 37">
            <a:extLst>
              <a:ext uri="{FF2B5EF4-FFF2-40B4-BE49-F238E27FC236}">
                <a16:creationId xmlns:a16="http://schemas.microsoft.com/office/drawing/2014/main" id="{4892BB8D-73FB-4CDB-BD0A-070927AA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0" y="27686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01</a:t>
            </a:r>
          </a:p>
        </p:txBody>
      </p:sp>
      <p:sp>
        <p:nvSpPr>
          <p:cNvPr id="39974" name="Text Box 38">
            <a:extLst>
              <a:ext uri="{FF2B5EF4-FFF2-40B4-BE49-F238E27FC236}">
                <a16:creationId xmlns:a16="http://schemas.microsoft.com/office/drawing/2014/main" id="{3EEC1CD7-C3D2-4612-BF2B-6E3298DD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27686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23</a:t>
            </a:r>
          </a:p>
        </p:txBody>
      </p:sp>
      <p:sp>
        <p:nvSpPr>
          <p:cNvPr id="39975" name="Text Box 39">
            <a:extLst>
              <a:ext uri="{FF2B5EF4-FFF2-40B4-BE49-F238E27FC236}">
                <a16:creationId xmlns:a16="http://schemas.microsoft.com/office/drawing/2014/main" id="{CB1D3619-14AD-43BC-B5DF-56A117312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27686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14</a:t>
            </a:r>
          </a:p>
        </p:txBody>
      </p:sp>
      <p:sp>
        <p:nvSpPr>
          <p:cNvPr id="39976" name="Text Box 40">
            <a:extLst>
              <a:ext uri="{FF2B5EF4-FFF2-40B4-BE49-F238E27FC236}">
                <a16:creationId xmlns:a16="http://schemas.microsoft.com/office/drawing/2014/main" id="{298F8B5C-3E9C-43A2-989B-9DC112E8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179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55</a:t>
            </a:r>
          </a:p>
        </p:txBody>
      </p:sp>
      <p:sp>
        <p:nvSpPr>
          <p:cNvPr id="39977" name="Text Box 41">
            <a:extLst>
              <a:ext uri="{FF2B5EF4-FFF2-40B4-BE49-F238E27FC236}">
                <a16:creationId xmlns:a16="http://schemas.microsoft.com/office/drawing/2014/main" id="{ACADE5A2-9C7E-4BFB-9559-1E2C0A910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3517900"/>
            <a:ext cx="88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68</a:t>
            </a:r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5BADEB27-81CB-44C2-8D69-48D10DC85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3517900"/>
            <a:ext cx="850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11</a:t>
            </a:r>
          </a:p>
        </p:txBody>
      </p:sp>
      <p:sp>
        <p:nvSpPr>
          <p:cNvPr id="39979" name="Text Box 43">
            <a:extLst>
              <a:ext uri="{FF2B5EF4-FFF2-40B4-BE49-F238E27FC236}">
                <a16:creationId xmlns:a16="http://schemas.microsoft.com/office/drawing/2014/main" id="{2D9D21FB-ADC7-41E1-9299-F4EA729D1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517900"/>
            <a:ext cx="88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82</a:t>
            </a:r>
          </a:p>
        </p:txBody>
      </p:sp>
      <p:sp>
        <p:nvSpPr>
          <p:cNvPr id="39980" name="Text Box 44">
            <a:extLst>
              <a:ext uri="{FF2B5EF4-FFF2-40B4-BE49-F238E27FC236}">
                <a16:creationId xmlns:a16="http://schemas.microsoft.com/office/drawing/2014/main" id="{085F394B-281E-4047-96D8-26A022E3A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4279900"/>
            <a:ext cx="889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 b="1">
                <a:solidFill>
                  <a:srgbClr val="800000"/>
                </a:solidFill>
                <a:latin typeface="Times New Roman Bold" panose="02020803070505020304" pitchFamily="18" charset="0"/>
              </a:rPr>
              <a:t>36</a:t>
            </a:r>
          </a:p>
          <a:p>
            <a:pPr eaLnBrk="1" hangingPunct="1"/>
            <a:endParaRPr lang="en-US" altLang="en-US" sz="3900" b="1">
              <a:solidFill>
                <a:srgbClr val="8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39981" name="Text Box 45">
            <a:extLst>
              <a:ext uri="{FF2B5EF4-FFF2-40B4-BE49-F238E27FC236}">
                <a16:creationId xmlns:a16="http://schemas.microsoft.com/office/drawing/2014/main" id="{473297C9-1B73-47C7-8B08-3A6D9908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24638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82" name="Text Box 46">
            <a:extLst>
              <a:ext uri="{FF2B5EF4-FFF2-40B4-BE49-F238E27FC236}">
                <a16:creationId xmlns:a16="http://schemas.microsoft.com/office/drawing/2014/main" id="{08C7FB48-F853-4514-B286-098E9A50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34163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83" name="Text Box 47">
            <a:extLst>
              <a:ext uri="{FF2B5EF4-FFF2-40B4-BE49-F238E27FC236}">
                <a16:creationId xmlns:a16="http://schemas.microsoft.com/office/drawing/2014/main" id="{2D56ADBE-2E6F-4B5C-9F4A-138570666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43815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984" name="Text Box 48">
            <a:extLst>
              <a:ext uri="{FF2B5EF4-FFF2-40B4-BE49-F238E27FC236}">
                <a16:creationId xmlns:a16="http://schemas.microsoft.com/office/drawing/2014/main" id="{16FA4E90-4F01-4E9E-82C4-9FE0880AD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53467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/>
            <a:endParaRPr lang="en-US" altLang="en-US" sz="4100">
              <a:solidFill>
                <a:srgbClr val="32329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85" name="Text Box 49">
            <a:extLst>
              <a:ext uri="{FF2B5EF4-FFF2-40B4-BE49-F238E27FC236}">
                <a16:creationId xmlns:a16="http://schemas.microsoft.com/office/drawing/2014/main" id="{7A7E543A-DE3E-4597-9AFF-544099346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63119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986" name="Text Box 50">
            <a:extLst>
              <a:ext uri="{FF2B5EF4-FFF2-40B4-BE49-F238E27FC236}">
                <a16:creationId xmlns:a16="http://schemas.microsoft.com/office/drawing/2014/main" id="{06667845-9617-412A-8CF3-CAE33D2D3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72644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5</a:t>
            </a:r>
          </a:p>
          <a:p>
            <a:pPr eaLnBrk="1" hangingPunct="1"/>
            <a:endParaRPr lang="en-US" altLang="en-US" sz="4100">
              <a:solidFill>
                <a:srgbClr val="32329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87" name="Text Box 51">
            <a:extLst>
              <a:ext uri="{FF2B5EF4-FFF2-40B4-BE49-F238E27FC236}">
                <a16:creationId xmlns:a16="http://schemas.microsoft.com/office/drawing/2014/main" id="{3E94051B-BC89-4B24-8E8A-F85F10D46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82296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Times New Roman" panose="02020603050405020304" pitchFamily="18" charset="0"/>
              </a:rPr>
              <a:t>6</a:t>
            </a:r>
          </a:p>
          <a:p>
            <a:pPr eaLnBrk="1" hangingPunct="1"/>
            <a:endParaRPr lang="en-US" altLang="en-US" sz="4100">
              <a:solidFill>
                <a:srgbClr val="32329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88" name="Text Box 52">
            <a:extLst>
              <a:ext uri="{FF2B5EF4-FFF2-40B4-BE49-F238E27FC236}">
                <a16:creationId xmlns:a16="http://schemas.microsoft.com/office/drawing/2014/main" id="{9AF03AC8-2557-4ED3-B865-F446EEE3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7861300"/>
            <a:ext cx="19939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Times New Roman" panose="02020603050405020304" pitchFamily="18" charset="0"/>
              </a:rPr>
              <a:t>ASL=(6</a:t>
            </a:r>
          </a:p>
        </p:txBody>
      </p:sp>
      <p:sp>
        <p:nvSpPr>
          <p:cNvPr id="39989" name="Text Box 53">
            <a:extLst>
              <a:ext uri="{FF2B5EF4-FFF2-40B4-BE49-F238E27FC236}">
                <a16:creationId xmlns:a16="http://schemas.microsoft.com/office/drawing/2014/main" id="{97D72C7D-9F3C-4E88-BF30-A4272D6E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78613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39990" name="Text Box 54">
            <a:extLst>
              <a:ext uri="{FF2B5EF4-FFF2-40B4-BE49-F238E27FC236}">
                <a16:creationId xmlns:a16="http://schemas.microsoft.com/office/drawing/2014/main" id="{0BD9A7C7-1904-4216-A4AA-41E48530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7861300"/>
            <a:ext cx="116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Times New Roman" panose="02020603050405020304" pitchFamily="18" charset="0"/>
              </a:rPr>
              <a:t>1+2</a:t>
            </a:r>
          </a:p>
        </p:txBody>
      </p:sp>
      <p:sp>
        <p:nvSpPr>
          <p:cNvPr id="39991" name="Text Box 55">
            <a:extLst>
              <a:ext uri="{FF2B5EF4-FFF2-40B4-BE49-F238E27FC236}">
                <a16:creationId xmlns:a16="http://schemas.microsoft.com/office/drawing/2014/main" id="{1C66646E-DE5A-4A88-91B2-BF720395F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7861300"/>
            <a:ext cx="876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39992" name="Text Box 56">
            <a:extLst>
              <a:ext uri="{FF2B5EF4-FFF2-40B4-BE49-F238E27FC236}">
                <a16:creationId xmlns:a16="http://schemas.microsoft.com/office/drawing/2014/main" id="{9561A966-DFA6-4F07-A6EB-35C4DC71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7861300"/>
            <a:ext cx="1155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Times New Roman" panose="02020603050405020304" pitchFamily="18" charset="0"/>
              </a:rPr>
              <a:t>2+3</a:t>
            </a:r>
          </a:p>
        </p:txBody>
      </p:sp>
      <p:sp>
        <p:nvSpPr>
          <p:cNvPr id="39993" name="Text Box 57">
            <a:extLst>
              <a:ext uri="{FF2B5EF4-FFF2-40B4-BE49-F238E27FC236}">
                <a16:creationId xmlns:a16="http://schemas.microsoft.com/office/drawing/2014/main" id="{3D869D4A-58ED-4B65-97C0-F73523CF9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8458200"/>
            <a:ext cx="876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宋体" panose="02010600030101010101" pitchFamily="2" charset="-122"/>
              </a:rPr>
              <a:t>×</a:t>
            </a:r>
          </a:p>
        </p:txBody>
      </p:sp>
      <p:sp>
        <p:nvSpPr>
          <p:cNvPr id="39994" name="Text Box 58">
            <a:extLst>
              <a:ext uri="{FF2B5EF4-FFF2-40B4-BE49-F238E27FC236}">
                <a16:creationId xmlns:a16="http://schemas.microsoft.com/office/drawing/2014/main" id="{8B2F712E-A6AA-416D-AB8D-B9E9B438A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8458200"/>
            <a:ext cx="2362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900">
                <a:solidFill>
                  <a:srgbClr val="A40020"/>
                </a:solidFill>
                <a:latin typeface="Times New Roman" panose="02020603050405020304" pitchFamily="18" charset="0"/>
              </a:rPr>
              <a:t>1)/9=13/9</a:t>
            </a:r>
          </a:p>
          <a:p>
            <a:pPr eaLnBrk="1" hangingPunct="1"/>
            <a:endParaRPr lang="en-US" altLang="en-US" sz="39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>
            <a:extLst>
              <a:ext uri="{FF2B5EF4-FFF2-40B4-BE49-F238E27FC236}">
                <a16:creationId xmlns:a16="http://schemas.microsoft.com/office/drawing/2014/main" id="{16E8312B-A46A-4DEE-81E8-45517855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3">
            <a:extLst>
              <a:ext uri="{FF2B5EF4-FFF2-40B4-BE49-F238E27FC236}">
                <a16:creationId xmlns:a16="http://schemas.microsoft.com/office/drawing/2014/main" id="{6745C4C8-8420-4FE5-9209-C82F86F5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31B3676-48CD-48AD-B360-3F5D0C85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5" name="Picture 5">
            <a:extLst>
              <a:ext uri="{FF2B5EF4-FFF2-40B4-BE49-F238E27FC236}">
                <a16:creationId xmlns:a16="http://schemas.microsoft.com/office/drawing/2014/main" id="{0AA4DB0E-BAFB-4416-9196-78027EB56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E2F433E9-11EA-4CC9-84D3-0C239E0DA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73100"/>
            <a:ext cx="6845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处理冲突的方法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36E8865E-280F-4FF1-B830-4620128AD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082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0000"/>
                </a:solidFill>
                <a:latin typeface="宋体" panose="02010600030101010101" pitchFamily="2" charset="-122"/>
              </a:rPr>
              <a:t>4. 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3D456366-21F3-4B6C-B0A1-24442D6F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082800"/>
            <a:ext cx="524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建立一个公共溢出区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C85F12D3-7992-47E0-BA02-6F1EAF93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337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哈希函数的值域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DF97C799-7E96-47BF-87FC-46F0D4A9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2933700"/>
            <a:ext cx="2260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[0,m-1]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8A8C9B27-5BE4-4515-92B1-4D95FD374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687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向量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C8E8738D-7493-40EC-92FD-A0888CC2C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568700"/>
            <a:ext cx="4978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HashTable[0..m-1]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E34A2CC5-91D9-4E50-88AB-19FC969EE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200" y="3568700"/>
            <a:ext cx="5194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为基本表，每个分量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0DA32A4A-465E-435B-BFD2-5B74FD3E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037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存放一个记录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07B75B77-70EB-4210-89B4-3E822FE3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514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向量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44500638-8D18-43ED-A8B4-21510A42B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851400"/>
            <a:ext cx="444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OverTable[0..v]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42115F2D-6150-473D-9014-A0DA9ACE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8514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为溢出表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35B34F0A-7807-4D59-8352-DDCB13A4D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73700"/>
            <a:ext cx="523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对于关键字和基本表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8B8854F5-4049-4E38-85CA-09D90865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5473700"/>
            <a:ext cx="280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Times New Roman Bold" panose="02020803070505020304" pitchFamily="18" charset="0"/>
              </a:rPr>
              <a:t>HashTable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F75236A7-1E15-4B15-8D01-0A54A66DC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5473700"/>
            <a:ext cx="360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中关键字为同</a:t>
            </a:r>
          </a:p>
        </p:txBody>
      </p:sp>
      <p:pic>
        <p:nvPicPr>
          <p:cNvPr id="40981" name="Picture 21">
            <a:extLst>
              <a:ext uri="{FF2B5EF4-FFF2-40B4-BE49-F238E27FC236}">
                <a16:creationId xmlns:a16="http://schemas.microsoft.com/office/drawing/2014/main" id="{AB14892B-9AE7-49B3-AFA0-620DE753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2" name="Text Box 22">
            <a:extLst>
              <a:ext uri="{FF2B5EF4-FFF2-40B4-BE49-F238E27FC236}">
                <a16:creationId xmlns:a16="http://schemas.microsoft.com/office/drawing/2014/main" id="{C999D169-1FAE-4253-9367-4818DC51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46800"/>
            <a:ext cx="11125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800000"/>
                </a:solidFill>
                <a:latin typeface="宋体" panose="02010600030101010101" pitchFamily="2" charset="-122"/>
              </a:rPr>
              <a:t>义词的记录，只要发生冲突，都填入溢出表。</a:t>
            </a:r>
          </a:p>
          <a:p>
            <a:pPr eaLnBrk="1" hangingPunct="1"/>
            <a:endParaRPr lang="en-US" altLang="en-US" sz="41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9F083CFB-F6B1-4BAF-B93E-EB6BBF1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CEA6C09E-2D43-45DC-8D52-C094EE44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>
            <a:extLst>
              <a:ext uri="{FF2B5EF4-FFF2-40B4-BE49-F238E27FC236}">
                <a16:creationId xmlns:a16="http://schemas.microsoft.com/office/drawing/2014/main" id="{F891AB13-C1F2-4E50-8166-0AD396EE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89AFDBD3-04DC-4B86-BB50-34374DD6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6">
            <a:extLst>
              <a:ext uri="{FF2B5EF4-FFF2-40B4-BE49-F238E27FC236}">
                <a16:creationId xmlns:a16="http://schemas.microsoft.com/office/drawing/2014/main" id="{67F73295-5CB9-467E-8675-26FD7624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哈希表的查找算法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2667BB21-9533-4FD1-AA15-505918B7D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006600"/>
            <a:ext cx="897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查找过程和造表过程一致。假设采用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3864A035-FEB2-4958-994B-A94B1DC9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9200" y="20066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开放定址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FD676418-E22C-444E-A6B5-0FC7FB89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8067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处理冲突，则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8080045A-1449-486F-B802-435A64EC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806700"/>
            <a:ext cx="2501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查找过程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0399F604-D8F2-427C-8671-EC14F947B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28067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为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3165748B-DBC3-427C-9738-88520AFD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2806700"/>
            <a:ext cx="546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: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9FFB8DB2-14B8-48A8-9FDA-A536D863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771900"/>
            <a:ext cx="77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1.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ACD2C268-6FE6-46DF-8640-0EE36420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3771900"/>
            <a:ext cx="3073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对于给定值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D511BAE3-4375-481E-B1B1-3C2EBAE31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771900"/>
            <a:ext cx="1054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K, 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5A4A857-FB40-4204-B79B-B78EE6BF1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3771900"/>
            <a:ext cx="3619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计算哈希地址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F47E44B9-0A56-41B4-9B90-6F53E2CB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900" y="3771900"/>
            <a:ext cx="2273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i = H(K)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8D41136D-AC8A-4C64-8F45-ED2B375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11700"/>
            <a:ext cx="77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2.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B91C7046-EED1-469D-9AE0-991F3E1F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4711700"/>
            <a:ext cx="901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2F0E0BB2-0AB7-4A3E-B33D-E82184789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4711700"/>
            <a:ext cx="317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r[i] = NULL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D99056EA-7D1A-46B8-9CD5-3104EED8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11700"/>
            <a:ext cx="3556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则查找不成功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E577461F-64C6-4DAD-B7D0-E343FEE9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5689600"/>
            <a:ext cx="77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3.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4DF862B2-A82B-465E-A5DB-A8A3DF2BC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5689600"/>
            <a:ext cx="901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若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8FCEB7F0-54D6-42D0-B14A-7B86F62F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5689600"/>
            <a:ext cx="3035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r[i].key = K</a:t>
            </a: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5DB3E062-8E08-4722-AD6F-8D0464A4F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689600"/>
            <a:ext cx="3022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则查找成功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24EAC184-B9FC-4F37-8B9E-4A5EE37CA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6553200"/>
            <a:ext cx="774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4.</a:t>
            </a:r>
          </a:p>
        </p:txBody>
      </p:sp>
      <p:sp>
        <p:nvSpPr>
          <p:cNvPr id="42011" name="Text Box 27">
            <a:extLst>
              <a:ext uri="{FF2B5EF4-FFF2-40B4-BE49-F238E27FC236}">
                <a16:creationId xmlns:a16="http://schemas.microsoft.com/office/drawing/2014/main" id="{171332A4-597D-4A26-9766-3A5FBBC5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6553200"/>
            <a:ext cx="1447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否则</a:t>
            </a:r>
          </a:p>
        </p:txBody>
      </p:sp>
      <p:sp>
        <p:nvSpPr>
          <p:cNvPr id="42012" name="Text Box 28">
            <a:extLst>
              <a:ext uri="{FF2B5EF4-FFF2-40B4-BE49-F238E27FC236}">
                <a16:creationId xmlns:a16="http://schemas.microsoft.com/office/drawing/2014/main" id="{DA298747-5443-4301-89F2-C4B16AAC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6553200"/>
            <a:ext cx="3556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“求下一地址</a:t>
            </a:r>
          </a:p>
        </p:txBody>
      </p:sp>
      <p:sp>
        <p:nvSpPr>
          <p:cNvPr id="42013" name="Text Box 29">
            <a:extLst>
              <a:ext uri="{FF2B5EF4-FFF2-40B4-BE49-F238E27FC236}">
                <a16:creationId xmlns:a16="http://schemas.microsoft.com/office/drawing/2014/main" id="{1B124E9F-3243-4206-82BA-9DE60546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53200"/>
            <a:ext cx="787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H</a:t>
            </a:r>
          </a:p>
        </p:txBody>
      </p:sp>
      <p:sp>
        <p:nvSpPr>
          <p:cNvPr id="42014" name="Text Box 30">
            <a:extLst>
              <a:ext uri="{FF2B5EF4-FFF2-40B4-BE49-F238E27FC236}">
                <a16:creationId xmlns:a16="http://schemas.microsoft.com/office/drawing/2014/main" id="{5A72B618-5376-4813-89E0-14C0B113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6807200"/>
            <a:ext cx="469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i</a:t>
            </a:r>
          </a:p>
        </p:txBody>
      </p:sp>
      <p:sp>
        <p:nvSpPr>
          <p:cNvPr id="42015" name="Text Box 31">
            <a:extLst>
              <a:ext uri="{FF2B5EF4-FFF2-40B4-BE49-F238E27FC236}">
                <a16:creationId xmlns:a16="http://schemas.microsoft.com/office/drawing/2014/main" id="{39D7D1F3-F076-41C6-9A3A-07784AB25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6527800"/>
            <a:ext cx="73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imes New Roman" panose="02020603050405020304" pitchFamily="18" charset="0"/>
              </a:rPr>
              <a:t>” </a:t>
            </a:r>
          </a:p>
        </p:txBody>
      </p:sp>
      <p:sp>
        <p:nvSpPr>
          <p:cNvPr id="42016" name="Text Box 32">
            <a:extLst>
              <a:ext uri="{FF2B5EF4-FFF2-40B4-BE49-F238E27FC236}">
                <a16:creationId xmlns:a16="http://schemas.microsoft.com/office/drawing/2014/main" id="{ACB0C8C9-E020-4787-980F-5A89C6770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6527800"/>
            <a:ext cx="1968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，直至</a:t>
            </a:r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3936505B-D791-4DEA-A095-2D3FB96D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900" y="6527800"/>
            <a:ext cx="1181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r[H</a:t>
            </a:r>
          </a:p>
        </p:txBody>
      </p:sp>
      <p:sp>
        <p:nvSpPr>
          <p:cNvPr id="42018" name="Text Box 34">
            <a:extLst>
              <a:ext uri="{FF2B5EF4-FFF2-40B4-BE49-F238E27FC236}">
                <a16:creationId xmlns:a16="http://schemas.microsoft.com/office/drawing/2014/main" id="{7582EF9B-22ED-4C55-AD5B-452E8D2BE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8700" y="6807200"/>
            <a:ext cx="469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i</a:t>
            </a:r>
          </a:p>
        </p:txBody>
      </p:sp>
      <p:sp>
        <p:nvSpPr>
          <p:cNvPr id="42019" name="Text Box 35">
            <a:extLst>
              <a:ext uri="{FF2B5EF4-FFF2-40B4-BE49-F238E27FC236}">
                <a16:creationId xmlns:a16="http://schemas.microsoft.com/office/drawing/2014/main" id="{DBC29B48-275C-4927-9C32-CC6061179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300" y="6553200"/>
            <a:ext cx="2616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] = NULL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2020" name="Text Box 36">
            <a:extLst>
              <a:ext uri="{FF2B5EF4-FFF2-40B4-BE49-F238E27FC236}">
                <a16:creationId xmlns:a16="http://schemas.microsoft.com/office/drawing/2014/main" id="{4267FC69-FB6D-4B3A-A3C7-B19AB5FD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7353300"/>
            <a:ext cx="546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42021" name="Text Box 37">
            <a:extLst>
              <a:ext uri="{FF2B5EF4-FFF2-40B4-BE49-F238E27FC236}">
                <a16:creationId xmlns:a16="http://schemas.microsoft.com/office/drawing/2014/main" id="{D3FB0AFA-FAC2-47D2-8AF2-138F1EE5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7353300"/>
            <a:ext cx="3022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查找不成功</a:t>
            </a: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14B99BD8-1CBC-41BD-9570-178B70757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7353300"/>
            <a:ext cx="546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F8D21474-9E08-49B5-9D8C-A3F30F45B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7353300"/>
            <a:ext cx="901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或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B1345E99-B40A-4E22-A262-D9F3F733B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7353300"/>
            <a:ext cx="1193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r[H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8F510ED2-9B33-4B73-8589-28206E9A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7607300"/>
            <a:ext cx="469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  <a:latin typeface="Times New Roman Bold" panose="02020803070505020304" pitchFamily="18" charset="0"/>
              </a:rPr>
              <a:t>i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FAE0DA86-8F8E-4CD6-94B5-863DD536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7353300"/>
            <a:ext cx="156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].key 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BFFB5496-9523-4053-AA1D-345D08123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7353300"/>
            <a:ext cx="1219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= K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B45B1E34-AEBD-410E-AA71-55690D3E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7353300"/>
            <a:ext cx="546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822F2DC-055C-47B9-AF4C-44039383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7353300"/>
            <a:ext cx="2489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查找成功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DD725245-9A30-41D5-B3C0-83587DFB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400" y="7353300"/>
            <a:ext cx="673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46217797-4F54-4BE8-8B07-494052EAE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0300" y="7353300"/>
            <a:ext cx="196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为止。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064C8556-6E33-407B-8506-29797DC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DF52D973-0ACB-4A2D-92D2-3099D7F4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>
            <a:extLst>
              <a:ext uri="{FF2B5EF4-FFF2-40B4-BE49-F238E27FC236}">
                <a16:creationId xmlns:a16="http://schemas.microsoft.com/office/drawing/2014/main" id="{D9C42D4D-5E71-47F6-9B5F-D45595C5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>
            <a:extLst>
              <a:ext uri="{FF2B5EF4-FFF2-40B4-BE49-F238E27FC236}">
                <a16:creationId xmlns:a16="http://schemas.microsoft.com/office/drawing/2014/main" id="{884E5FE7-3322-4458-8EE9-3E69E89A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Text Box 6">
            <a:extLst>
              <a:ext uri="{FF2B5EF4-FFF2-40B4-BE49-F238E27FC236}">
                <a16:creationId xmlns:a16="http://schemas.microsoft.com/office/drawing/2014/main" id="{C11D9270-279F-404F-8AF1-E56B2F104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哈希表的查找算法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5E93BC15-4791-43E9-A942-69A7FECC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2895600"/>
            <a:ext cx="990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int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9D386F88-0261-434B-9CBA-4B4204EC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2895600"/>
            <a:ext cx="2616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hashsize[] 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A3C2D9C5-1A1B-4B57-8246-0CE1FA3A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895600"/>
            <a:ext cx="3467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= { 997, ... };  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EB820AE2-2F77-41C1-8202-F37D1B82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543300"/>
            <a:ext cx="3860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typedef struct {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31E9EDE3-9DD2-4DE0-AD37-C26261C9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4178300"/>
            <a:ext cx="26289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ElemType 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5A6A0A42-8745-4CC1-A19A-C21476CB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4178300"/>
            <a:ext cx="508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A2017A4A-35E8-40B4-9341-7BC2C6BE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41783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*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3BB29B24-A329-49C2-9D7D-36816D1E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178300"/>
            <a:ext cx="2082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elem;    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B3A5D6E9-FF74-47BB-B523-AD3666F6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4826000"/>
            <a:ext cx="990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int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25E82D3F-360E-465C-8B37-3E2CFFAA2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4826000"/>
            <a:ext cx="3733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count;            // 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2E7B8893-209A-48B7-A179-0CFE72C24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826000"/>
            <a:ext cx="4699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楷体_GB2312" panose="02010609030101010101" pitchFamily="49" charset="-122"/>
              </a:rPr>
              <a:t>当前数据元素个数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338811AB-A638-4A27-839C-FF19F761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5473700"/>
            <a:ext cx="990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int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0C3224F0-464C-4600-92AB-9D6B5760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5473700"/>
            <a:ext cx="3632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sizeindex;     // 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C4BAA259-80D1-431A-9C97-E5D95BDE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473700"/>
            <a:ext cx="30734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楷体_GB2312" panose="02010609030101010101" pitchFamily="49" charset="-122"/>
              </a:rPr>
              <a:t>为当前容量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1B31FB1C-1DC2-4551-810B-520A23ED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6096000"/>
            <a:ext cx="584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}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84C19B2B-BE08-4DD3-8399-EDEA31AA6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96000"/>
            <a:ext cx="2743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HashTable;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1" name="Text Box 23">
            <a:extLst>
              <a:ext uri="{FF2B5EF4-FFF2-40B4-BE49-F238E27FC236}">
                <a16:creationId xmlns:a16="http://schemas.microsoft.com/office/drawing/2014/main" id="{5C210EAE-4AC3-40E1-9D3E-CDF3F029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6743700"/>
            <a:ext cx="5067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#define  SUCCESS  1</a:t>
            </a:r>
          </a:p>
        </p:txBody>
      </p:sp>
      <p:sp>
        <p:nvSpPr>
          <p:cNvPr id="43032" name="Text Box 24">
            <a:extLst>
              <a:ext uri="{FF2B5EF4-FFF2-40B4-BE49-F238E27FC236}">
                <a16:creationId xmlns:a16="http://schemas.microsoft.com/office/drawing/2014/main" id="{7E2745E0-A47E-4280-9F05-D2263BBE2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7391400"/>
            <a:ext cx="5842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#define  UNSUCCESS  0</a:t>
            </a:r>
          </a:p>
        </p:txBody>
      </p:sp>
      <p:sp>
        <p:nvSpPr>
          <p:cNvPr id="43033" name="Text Box 25">
            <a:extLst>
              <a:ext uri="{FF2B5EF4-FFF2-40B4-BE49-F238E27FC236}">
                <a16:creationId xmlns:a16="http://schemas.microsoft.com/office/drawing/2014/main" id="{C33B65F5-DA7D-4E64-BFDA-23F0E2356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8013700"/>
            <a:ext cx="450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#define  DUPLICA</a:t>
            </a:r>
          </a:p>
        </p:txBody>
      </p:sp>
      <p:sp>
        <p:nvSpPr>
          <p:cNvPr id="43034" name="Text Box 26">
            <a:extLst>
              <a:ext uri="{FF2B5EF4-FFF2-40B4-BE49-F238E27FC236}">
                <a16:creationId xmlns:a16="http://schemas.microsoft.com/office/drawing/2014/main" id="{88DB0A19-9C44-461C-BECF-070BF1E01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8013700"/>
            <a:ext cx="1790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TE  -1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02F4B023-5D01-4960-A384-69308B950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082800"/>
            <a:ext cx="1727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//---</a:t>
            </a:r>
          </a:p>
        </p:txBody>
      </p:sp>
      <p:sp>
        <p:nvSpPr>
          <p:cNvPr id="43036" name="Text Box 28">
            <a:extLst>
              <a:ext uri="{FF2B5EF4-FFF2-40B4-BE49-F238E27FC236}">
                <a16:creationId xmlns:a16="http://schemas.microsoft.com/office/drawing/2014/main" id="{550BA7BB-B1EF-46E5-B276-9FE36C8E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20828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开放定址哈希表</a:t>
            </a:r>
          </a:p>
        </p:txBody>
      </p:sp>
      <p:sp>
        <p:nvSpPr>
          <p:cNvPr id="43037" name="Text Box 29">
            <a:extLst>
              <a:ext uri="{FF2B5EF4-FFF2-40B4-BE49-F238E27FC236}">
                <a16:creationId xmlns:a16="http://schemas.microsoft.com/office/drawing/2014/main" id="{F79A9DFB-3817-48AE-BF1D-524EFDD9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082800"/>
            <a:ext cx="302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的存储结构</a:t>
            </a:r>
          </a:p>
        </p:txBody>
      </p:sp>
      <p:sp>
        <p:nvSpPr>
          <p:cNvPr id="43038" name="Text Box 30">
            <a:extLst>
              <a:ext uri="{FF2B5EF4-FFF2-40B4-BE49-F238E27FC236}">
                <a16:creationId xmlns:a16="http://schemas.microsoft.com/office/drawing/2014/main" id="{FAC466F0-4756-40E3-9814-4795F8399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0" y="2082800"/>
            <a:ext cx="1727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---//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5DB4DBC-BBA5-4508-9AB3-E4163595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B4294C3E-04FE-4E32-B18F-40CF1B6C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2C85192-52AE-43E0-AE25-D7A83811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A797878B-07E6-40D8-A240-1283A187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Text Box 6">
            <a:extLst>
              <a:ext uri="{FF2B5EF4-FFF2-40B4-BE49-F238E27FC236}">
                <a16:creationId xmlns:a16="http://schemas.microsoft.com/office/drawing/2014/main" id="{D5999E47-010F-4DBF-BABB-E7B9B630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7117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D527E4D0-3B7F-490B-A5F8-1FE7CCA2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711700"/>
            <a:ext cx="1485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1000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25958808-8633-4DBA-9488-E77ABC999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4711700"/>
            <a:ext cx="626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个学生的信息存放在数组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25849D6C-C6B0-4EBB-A9FE-A628B7BB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0" y="47117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A[0]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002385BF-0E47-49CB-99D1-CAEFE7C4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8700" y="47117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A04ED0A1-DC32-4471-8F8C-32509E54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9400" y="4711700"/>
            <a:ext cx="198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A[999]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2DC21DBE-3E8D-4D66-93D6-2EACFB7F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0" y="47117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75B677CA-1E22-4FBD-A782-78AABE93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1082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1D6582C9-3FF2-40D9-A428-A4C505B7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108200"/>
            <a:ext cx="927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3: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98D629BF-BC4F-4E59-941A-2D3D925EE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2108200"/>
            <a:ext cx="3594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为每年招收的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11AB4DB-7D9D-496D-B2B0-F91495F85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1082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1000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C447FBE8-F730-41E1-B41D-382ECAC6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2108200"/>
            <a:ext cx="6807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名新生建立一张查找表，其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1E93DE43-BF30-41D4-94FD-C93B9508D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921000"/>
            <a:ext cx="7378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关键字为学号，其值的范围为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44AB05CF-6A6F-422F-AFCE-5953A53FA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9210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xx000 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C849516C-CE99-4738-8BD9-3A8AF7BC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0" y="2921000"/>
            <a:ext cx="279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~ xx999 (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393E0E0E-1BF2-4ADC-B5F8-2AC393E25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3600" y="2921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前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99FFCD6-DCDA-43BA-82B6-A7FE4AEC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7211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两位为年份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142D00E5-F460-434B-9530-B4AF7A42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37211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700FD5EA-0276-450D-99BF-85CE2245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7211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116BD730-D330-488C-A58E-AE8EE7A3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E5CCF837-E5E2-498B-88BA-7062E9958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553200"/>
            <a:ext cx="5003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0000"/>
                </a:solidFill>
                <a:latin typeface="宋体" panose="02010600030101010101" pitchFamily="2" charset="-122"/>
              </a:rPr>
              <a:t>number(substring(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8E3C9C3-9C92-4FE6-8A1F-9E1BFE34B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5532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0000"/>
                </a:solidFill>
                <a:latin typeface="宋体" panose="02010600030101010101" pitchFamily="2" charset="-122"/>
              </a:rPr>
              <a:t>学号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651AAEBE-C15B-443F-AB1C-D0F111CD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6553200"/>
            <a:ext cx="2247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FF0000"/>
                </a:solidFill>
                <a:latin typeface="宋体" panose="02010600030101010101" pitchFamily="2" charset="-122"/>
              </a:rPr>
              <a:t>, 3,3))</a:t>
            </a:r>
          </a:p>
          <a:p>
            <a:pPr eaLnBrk="1" hangingPunct="1"/>
            <a:endParaRPr lang="en-US" altLang="en-US" sz="41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AC510219-D443-48E8-A80B-CD7DF829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15F9566A-6E19-4378-8D0E-888686D5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42358652-7D28-4F76-92DA-1B6CDEA4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93E655D1-ADB4-494D-9129-251CCBB0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8" name="Text Box 6">
            <a:extLst>
              <a:ext uri="{FF2B5EF4-FFF2-40B4-BE49-F238E27FC236}">
                <a16:creationId xmlns:a16="http://schemas.microsoft.com/office/drawing/2014/main" id="{FC980BD6-B3A9-4621-AACE-C32DD17A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哈希表的查找算法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732BB05A-74D6-4B80-97AE-6A3E4DA7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1968500"/>
            <a:ext cx="16129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Status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349AFF05-DD22-43EF-8787-B0206743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68500"/>
            <a:ext cx="2616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SearchHash 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74894C93-6DDC-489E-84BB-D2C4BDEC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1968500"/>
            <a:ext cx="4876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(HashTable H, KeyType 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A63DB34D-C712-4B65-95AA-6B6D2E92B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100" y="1968500"/>
            <a:ext cx="914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K, 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8777F6E4-962B-4996-A1E1-9A3091DA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2654300"/>
            <a:ext cx="1397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int &amp;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DCDF7E1B-7AFC-4C0C-BBDB-14CF0D3D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6543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p, 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80962E27-43D7-40A5-9441-A4B304D1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2654300"/>
            <a:ext cx="1397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int &amp;</a:t>
            </a: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6E94C797-5287-4212-918E-48A0B1E8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2654300"/>
            <a:ext cx="8509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c) </a:t>
            </a:r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13F42F52-5C31-4349-ADB2-3FFF2BB2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0" y="2654300"/>
            <a:ext cx="558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{</a:t>
            </a:r>
          </a:p>
          <a:p>
            <a:pPr eaLnBrk="1" hangingPunct="1"/>
            <a:endParaRPr lang="en-US" altLang="en-US" sz="36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1A4B7E2C-F384-46BE-84A0-0A4FB8667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40100"/>
            <a:ext cx="749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// </a:t>
            </a:r>
          </a:p>
        </p:txBody>
      </p:sp>
      <p:sp>
        <p:nvSpPr>
          <p:cNvPr id="44049" name="Text Box 17">
            <a:extLst>
              <a:ext uri="{FF2B5EF4-FFF2-40B4-BE49-F238E27FC236}">
                <a16:creationId xmlns:a16="http://schemas.microsoft.com/office/drawing/2014/main" id="{893C9878-3A3C-44E9-AF32-CA876B69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40100"/>
            <a:ext cx="4038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在开放定址哈希表</a:t>
            </a:r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A46E076D-D974-4CF4-A902-3C64BEE5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340100"/>
            <a:ext cx="711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4051" name="Text Box 19">
            <a:extLst>
              <a:ext uri="{FF2B5EF4-FFF2-40B4-BE49-F238E27FC236}">
                <a16:creationId xmlns:a16="http://schemas.microsoft.com/office/drawing/2014/main" id="{C04DC97A-05D2-42F0-BD5D-F550F027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0" y="3340100"/>
            <a:ext cx="3581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中查找关键码为</a:t>
            </a:r>
          </a:p>
        </p:txBody>
      </p:sp>
      <p:sp>
        <p:nvSpPr>
          <p:cNvPr id="44052" name="Text Box 20">
            <a:extLst>
              <a:ext uri="{FF2B5EF4-FFF2-40B4-BE49-F238E27FC236}">
                <a16:creationId xmlns:a16="http://schemas.microsoft.com/office/drawing/2014/main" id="{18B872B2-1191-402A-9585-94047770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0" y="3340100"/>
            <a:ext cx="711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35E1E021-86A3-4773-B6D9-D9C419D33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0" y="3340100"/>
            <a:ext cx="1752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的记录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:a16="http://schemas.microsoft.com/office/drawing/2014/main" id="{138E58A5-9846-4AA9-AAEB-EE2BB28A0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8839200"/>
            <a:ext cx="3213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} // SearchHash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5" name="Text Box 23">
            <a:extLst>
              <a:ext uri="{FF2B5EF4-FFF2-40B4-BE49-F238E27FC236}">
                <a16:creationId xmlns:a16="http://schemas.microsoft.com/office/drawing/2014/main" id="{7ECCFB85-26BB-4D00-8730-0C45DAD2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025900"/>
            <a:ext cx="4064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p = Hash(K);        // </a:t>
            </a: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EE31821-63F1-478E-BA0C-44865E8EC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4025900"/>
            <a:ext cx="3124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求得哈希地址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CDE9C06A-C72B-4AB4-A069-98024A007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775200"/>
            <a:ext cx="1422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while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6085AD94-821C-4D6A-A3B1-AB9952181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4775200"/>
            <a:ext cx="647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 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F34E12DD-C636-4C07-9D22-274C7E41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775200"/>
            <a:ext cx="3086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H.elem[p].key 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2822424-0BFF-4B5F-944B-49AFE93F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775200"/>
            <a:ext cx="901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imes New Roman Bold" panose="02020803070505020304" pitchFamily="18" charset="0"/>
              </a:rPr>
              <a:t>!= 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58CA8687-ADFF-46DB-89C5-F288A3F43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600" y="4775200"/>
            <a:ext cx="2489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NULLKEY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65D76D14-9A7A-4AE8-B536-B3114858D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900" y="4775200"/>
            <a:ext cx="1143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imes New Roman Bold" panose="02020803070505020304" pitchFamily="18" charset="0"/>
              </a:rPr>
              <a:t>&amp;&amp;</a:t>
            </a:r>
          </a:p>
          <a:p>
            <a:pPr eaLnBrk="1" hangingPunct="1"/>
            <a:endParaRPr lang="en-US" altLang="en-US" sz="3600" b="1">
              <a:solidFill>
                <a:srgbClr val="0000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4063" name="Text Box 31">
            <a:extLst>
              <a:ext uri="{FF2B5EF4-FFF2-40B4-BE49-F238E27FC236}">
                <a16:creationId xmlns:a16="http://schemas.microsoft.com/office/drawing/2014/main" id="{9278D8BD-7209-4BF3-8D46-D112F917F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5461000"/>
            <a:ext cx="533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imes New Roman Bold" panose="02020803070505020304" pitchFamily="18" charset="0"/>
              </a:rPr>
              <a:t>!</a:t>
            </a:r>
          </a:p>
        </p:txBody>
      </p:sp>
      <p:sp>
        <p:nvSpPr>
          <p:cNvPr id="44064" name="Text Box 32">
            <a:extLst>
              <a:ext uri="{FF2B5EF4-FFF2-40B4-BE49-F238E27FC236}">
                <a16:creationId xmlns:a16="http://schemas.microsoft.com/office/drawing/2014/main" id="{B92C1562-8757-4C55-A0CA-733B76AB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461000"/>
            <a:ext cx="4445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EQ(K, H.elem[p].key)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55B54E06-D665-469A-A20E-7FAEFB558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200" y="5461000"/>
            <a:ext cx="838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）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6167A4A8-8B6B-484A-A6CE-EBB78647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6146800"/>
            <a:ext cx="4711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collision(p, ++c);       // 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5ACD44B4-D62D-489D-885C-E8CDA0191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6146800"/>
            <a:ext cx="4038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求得下一探查地址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D6E4B24F-F663-4676-9BB6-F19282FF6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8400" y="6146800"/>
            <a:ext cx="609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9" name="Text Box 37">
            <a:extLst>
              <a:ext uri="{FF2B5EF4-FFF2-40B4-BE49-F238E27FC236}">
                <a16:creationId xmlns:a16="http://schemas.microsoft.com/office/drawing/2014/main" id="{4C1D7550-2A52-416E-BA0F-FB337F34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6832600"/>
            <a:ext cx="660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if</a:t>
            </a: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FD02CD97-B792-429D-B035-B26150E5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0" y="6832600"/>
            <a:ext cx="533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52ECA533-AF79-4BA7-8E74-02521AA8F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6832600"/>
            <a:ext cx="4457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EQ(K, H.elem[p].key)</a:t>
            </a:r>
          </a:p>
        </p:txBody>
      </p:sp>
      <p:sp>
        <p:nvSpPr>
          <p:cNvPr id="44072" name="Text Box 40">
            <a:extLst>
              <a:ext uri="{FF2B5EF4-FFF2-40B4-BE49-F238E27FC236}">
                <a16:creationId xmlns:a16="http://schemas.microsoft.com/office/drawing/2014/main" id="{D3C409F1-9461-4306-B4E9-5A4CA7254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6832600"/>
            <a:ext cx="647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983200"/>
                </a:solidFill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44073" name="Text Box 41">
            <a:extLst>
              <a:ext uri="{FF2B5EF4-FFF2-40B4-BE49-F238E27FC236}">
                <a16:creationId xmlns:a16="http://schemas.microsoft.com/office/drawing/2014/main" id="{12751397-FD73-4384-9568-2A0B3153D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200" y="6832600"/>
            <a:ext cx="1625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return</a:t>
            </a:r>
          </a:p>
        </p:txBody>
      </p:sp>
      <p:sp>
        <p:nvSpPr>
          <p:cNvPr id="44074" name="Text Box 42">
            <a:extLst>
              <a:ext uri="{FF2B5EF4-FFF2-40B4-BE49-F238E27FC236}">
                <a16:creationId xmlns:a16="http://schemas.microsoft.com/office/drawing/2014/main" id="{5346DD66-8332-46EE-818F-D943DEDA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800" y="6832600"/>
            <a:ext cx="4432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SUCCESS;                 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5" name="Text Box 43">
            <a:extLst>
              <a:ext uri="{FF2B5EF4-FFF2-40B4-BE49-F238E27FC236}">
                <a16:creationId xmlns:a16="http://schemas.microsoft.com/office/drawing/2014/main" id="{E5586BFB-B11E-4B1F-9277-81D068601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7518400"/>
            <a:ext cx="749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// </a:t>
            </a:r>
          </a:p>
        </p:txBody>
      </p:sp>
      <p:sp>
        <p:nvSpPr>
          <p:cNvPr id="44076" name="Text Box 44">
            <a:extLst>
              <a:ext uri="{FF2B5EF4-FFF2-40B4-BE49-F238E27FC236}">
                <a16:creationId xmlns:a16="http://schemas.microsoft.com/office/drawing/2014/main" id="{345216FE-4F72-4810-A16A-8BB1002F4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7518400"/>
            <a:ext cx="2209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宋体" panose="02010600030101010101" pitchFamily="2" charset="-122"/>
              </a:rPr>
              <a:t>查找成功</a:t>
            </a:r>
          </a:p>
        </p:txBody>
      </p:sp>
      <p:sp>
        <p:nvSpPr>
          <p:cNvPr id="44077" name="Text Box 45">
            <a:extLst>
              <a:ext uri="{FF2B5EF4-FFF2-40B4-BE49-F238E27FC236}">
                <a16:creationId xmlns:a16="http://schemas.microsoft.com/office/drawing/2014/main" id="{1F90C222-7ADB-4B75-8E4D-DACB8CB2C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7518400"/>
            <a:ext cx="5410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宋体" panose="02010600030101010101" pitchFamily="2" charset="-122"/>
              </a:rPr>
              <a:t>，返回待查数据元素位置</a:t>
            </a:r>
          </a:p>
        </p:txBody>
      </p:sp>
      <p:sp>
        <p:nvSpPr>
          <p:cNvPr id="44078" name="Text Box 46">
            <a:extLst>
              <a:ext uri="{FF2B5EF4-FFF2-40B4-BE49-F238E27FC236}">
                <a16:creationId xmlns:a16="http://schemas.microsoft.com/office/drawing/2014/main" id="{649D5C40-D263-4A0B-82D9-9309ED95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0" y="7518400"/>
            <a:ext cx="609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100AF3E5-5DF2-4AB9-96B9-0806793A0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8280400"/>
            <a:ext cx="2438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else return</a:t>
            </a:r>
          </a:p>
        </p:txBody>
      </p:sp>
      <p:sp>
        <p:nvSpPr>
          <p:cNvPr id="44080" name="Text Box 48">
            <a:extLst>
              <a:ext uri="{FF2B5EF4-FFF2-40B4-BE49-F238E27FC236}">
                <a16:creationId xmlns:a16="http://schemas.microsoft.com/office/drawing/2014/main" id="{819C16E6-2FBD-4B7F-A00D-3EC3FC19F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8280400"/>
            <a:ext cx="3860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UNSUCCESS;   // </a:t>
            </a:r>
          </a:p>
        </p:txBody>
      </p:sp>
      <p:sp>
        <p:nvSpPr>
          <p:cNvPr id="44081" name="Text Box 49">
            <a:extLst>
              <a:ext uri="{FF2B5EF4-FFF2-40B4-BE49-F238E27FC236}">
                <a16:creationId xmlns:a16="http://schemas.microsoft.com/office/drawing/2014/main" id="{71606018-8624-42B8-9B40-59406593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8280400"/>
            <a:ext cx="2667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006500"/>
                </a:solidFill>
                <a:latin typeface="宋体" panose="02010600030101010101" pitchFamily="2" charset="-122"/>
              </a:rPr>
              <a:t>查找不成功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6D7A8862-685F-443F-B822-97354FEA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>
            <a:extLst>
              <a:ext uri="{FF2B5EF4-FFF2-40B4-BE49-F238E27FC236}">
                <a16:creationId xmlns:a16="http://schemas.microsoft.com/office/drawing/2014/main" id="{A5407460-05FF-4DD0-A9B0-1FB82643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>
            <a:extLst>
              <a:ext uri="{FF2B5EF4-FFF2-40B4-BE49-F238E27FC236}">
                <a16:creationId xmlns:a16="http://schemas.microsoft.com/office/drawing/2014/main" id="{4987E28F-6141-437B-925A-EF10492D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A159E888-1B7F-4F38-A8EC-143C06572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2" name="Text Box 6">
            <a:extLst>
              <a:ext uri="{FF2B5EF4-FFF2-40B4-BE49-F238E27FC236}">
                <a16:creationId xmlns:a16="http://schemas.microsoft.com/office/drawing/2014/main" id="{568C8630-5D6A-44CD-A82A-5BD7A701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哈希表的维护算法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0BF50D4E-4B84-49EC-B866-72A373199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68500"/>
            <a:ext cx="16129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Status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E6A6BF9F-399D-4E72-B5C2-9B3B873D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1700" y="1968500"/>
            <a:ext cx="2413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InsertHash 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194C12D5-6A6A-4E85-95C2-2B6960BEC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1968500"/>
            <a:ext cx="2540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(HashTable 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6240C3B7-61C4-4EAF-BEEC-028689F3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1968500"/>
            <a:ext cx="762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&amp;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60B75DE4-F4BC-43CA-8370-CD851A43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968500"/>
            <a:ext cx="31369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H, Elemtype e)</a:t>
            </a: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213C8917-7D68-4D55-9C10-FA6D2D3D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0" y="1968500"/>
            <a:ext cx="558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{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05BC5E8A-E547-483E-A1E1-1F037BB7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839200"/>
            <a:ext cx="558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}</a:t>
            </a: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9CC13A87-EF4D-415C-BE27-4D0C2205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8839200"/>
            <a:ext cx="2679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// InsertHash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5A31B7B5-3A15-47CA-910D-56674A853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540000"/>
            <a:ext cx="1409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c = 0;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096690B3-E38E-498B-88BD-D5E1DF25F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3060700"/>
            <a:ext cx="660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if</a:t>
            </a:r>
          </a:p>
        </p:txBody>
      </p:sp>
      <p:sp>
        <p:nvSpPr>
          <p:cNvPr id="45073" name="Text Box 17">
            <a:extLst>
              <a:ext uri="{FF2B5EF4-FFF2-40B4-BE49-F238E27FC236}">
                <a16:creationId xmlns:a16="http://schemas.microsoft.com/office/drawing/2014/main" id="{08F2B5AE-3934-4787-AF93-0AC5E7C9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3060700"/>
            <a:ext cx="28829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 SearchHash </a:t>
            </a:r>
          </a:p>
        </p:txBody>
      </p:sp>
      <p:sp>
        <p:nvSpPr>
          <p:cNvPr id="45074" name="Text Box 18">
            <a:extLst>
              <a:ext uri="{FF2B5EF4-FFF2-40B4-BE49-F238E27FC236}">
                <a16:creationId xmlns:a16="http://schemas.microsoft.com/office/drawing/2014/main" id="{359111F2-D4AD-4E77-A12A-7B9F78313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3060700"/>
            <a:ext cx="6413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 H, e.key, p, c ) = = SUCCESS )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A1C82577-8EBD-406A-9ACA-144029C8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746500"/>
            <a:ext cx="1625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return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235ABB1E-0F46-48D6-825F-6928ACB8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3746500"/>
            <a:ext cx="2336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DUPLICA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5C83B29A-09AB-41E7-85FC-30BBAAD3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3746500"/>
            <a:ext cx="1054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TE;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38C67BA-7556-49BB-A08B-495400DBA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32300"/>
            <a:ext cx="749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// 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9C34EBD0-ECF3-46B6-8C60-D9702A30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32300"/>
            <a:ext cx="2667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楷体_GB2312" panose="02010609030101010101" pitchFamily="49" charset="-122"/>
              </a:rPr>
              <a:t>表中已有与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7E70E14B-C7E4-42FA-B5F2-ED37B2F2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432300"/>
            <a:ext cx="685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e 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56E6EE48-C288-4E93-B24E-9527B176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4432300"/>
            <a:ext cx="4495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楷体_GB2312" panose="02010609030101010101" pitchFamily="49" charset="-122"/>
              </a:rPr>
              <a:t>有相同关键字的元素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107043CA-9A06-43A5-B1C5-3BD01AC6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5016500"/>
            <a:ext cx="1600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else  if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00BB2596-7DEF-4772-9ACD-3EFA30E42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016500"/>
            <a:ext cx="6096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( c &lt; hashsize[H.sizeindex]/2 ) 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CC800891-EAFF-4A4E-9678-011F4EBE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016500"/>
            <a:ext cx="558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{</a:t>
            </a:r>
          </a:p>
          <a:p>
            <a:pPr eaLnBrk="1" hangingPunct="1"/>
            <a:endParaRPr lang="en-US" altLang="en-US" sz="36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CF566F16-BCD7-43E7-B6C9-792AA452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02300"/>
            <a:ext cx="7493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// 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87BB6A0D-A534-4855-B5F2-B64A8EA9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5702300"/>
            <a:ext cx="2209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楷体_GB2312" panose="02010609030101010101" pitchFamily="49" charset="-122"/>
              </a:rPr>
              <a:t>冲突次数</a:t>
            </a:r>
          </a:p>
        </p:txBody>
      </p:sp>
      <p:sp>
        <p:nvSpPr>
          <p:cNvPr id="45087" name="Text Box 31">
            <a:extLst>
              <a:ext uri="{FF2B5EF4-FFF2-40B4-BE49-F238E27FC236}">
                <a16:creationId xmlns:a16="http://schemas.microsoft.com/office/drawing/2014/main" id="{31CBAC36-B972-43F8-B835-00EF1C27A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5702300"/>
            <a:ext cx="685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c </a:t>
            </a:r>
          </a:p>
        </p:txBody>
      </p:sp>
      <p:sp>
        <p:nvSpPr>
          <p:cNvPr id="45088" name="Text Box 32">
            <a:extLst>
              <a:ext uri="{FF2B5EF4-FFF2-40B4-BE49-F238E27FC236}">
                <a16:creationId xmlns:a16="http://schemas.microsoft.com/office/drawing/2014/main" id="{22F340DD-29DA-47EB-B8A6-76B2DD27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5702300"/>
            <a:ext cx="4495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楷体_GB2312" panose="02010609030101010101" pitchFamily="49" charset="-122"/>
              </a:rPr>
              <a:t>未达到上限，（阀值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2D782538-65DD-401D-97F6-B2E677392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702300"/>
            <a:ext cx="685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c 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5FBB5EC4-7015-47D1-8A18-191A8E235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900" y="5702300"/>
            <a:ext cx="1752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楷体_GB2312" panose="02010609030101010101" pitchFamily="49" charset="-122"/>
              </a:rPr>
              <a:t>可调）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D0F5FFA-3591-4D07-ACF6-76C9ACE4C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6388100"/>
            <a:ext cx="7124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H.elem[p]=e; ++H.count; return OK;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1DC91F0-7F37-4E14-A31E-16F2B8CEC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073900"/>
            <a:ext cx="558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}</a:t>
            </a:r>
          </a:p>
          <a:p>
            <a:pPr eaLnBrk="1" hangingPunct="1"/>
            <a:endParaRPr lang="en-US" altLang="en-US" sz="36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5093" name="Text Box 37">
            <a:extLst>
              <a:ext uri="{FF2B5EF4-FFF2-40B4-BE49-F238E27FC236}">
                <a16:creationId xmlns:a16="http://schemas.microsoft.com/office/drawing/2014/main" id="{B1F6E300-7E94-490A-A6F3-832F8069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100" y="7747000"/>
            <a:ext cx="10795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A40020"/>
                </a:solidFill>
                <a:latin typeface="Times New Roman Bold" panose="02020803070505020304" pitchFamily="18" charset="0"/>
              </a:rPr>
              <a:t>else</a:t>
            </a: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1D8FBC53-1378-41FF-AF5A-7D5EDD474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7747000"/>
            <a:ext cx="52959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{   RecreateHashTable(H); 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61CA05A1-8719-4832-A321-25318766E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8305800"/>
            <a:ext cx="57277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Times New Roman" panose="02020603050405020304" pitchFamily="18" charset="0"/>
              </a:rPr>
              <a:t>return UNSUCCESS;  }     // </a:t>
            </a:r>
          </a:p>
        </p:txBody>
      </p:sp>
      <p:pic>
        <p:nvPicPr>
          <p:cNvPr id="45096" name="Picture 40">
            <a:extLst>
              <a:ext uri="{FF2B5EF4-FFF2-40B4-BE49-F238E27FC236}">
                <a16:creationId xmlns:a16="http://schemas.microsoft.com/office/drawing/2014/main" id="{51AEEC81-5C23-4365-88E4-01726D28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0" y="8699500"/>
            <a:ext cx="12065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97" name="Text Box 41">
            <a:extLst>
              <a:ext uri="{FF2B5EF4-FFF2-40B4-BE49-F238E27FC236}">
                <a16:creationId xmlns:a16="http://schemas.microsoft.com/office/drawing/2014/main" id="{C8D05C77-3960-4F2D-A462-4DA91E376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8305800"/>
            <a:ext cx="2667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>
                <a:solidFill>
                  <a:srgbClr val="A40020"/>
                </a:solidFill>
                <a:latin typeface="楷体_GB2312" panose="02010609030101010101" pitchFamily="49" charset="-122"/>
              </a:rPr>
              <a:t>重建哈希表</a:t>
            </a:r>
          </a:p>
          <a:p>
            <a:pPr eaLnBrk="1" hangingPunct="1"/>
            <a:endParaRPr lang="en-US" altLang="en-US" sz="3600">
              <a:solidFill>
                <a:srgbClr val="A4002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>
            <a:extLst>
              <a:ext uri="{FF2B5EF4-FFF2-40B4-BE49-F238E27FC236}">
                <a16:creationId xmlns:a16="http://schemas.microsoft.com/office/drawing/2014/main" id="{D4CDD6A6-3E5E-4679-AEDF-24C4CDB9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3" name="Picture 3">
            <a:extLst>
              <a:ext uri="{FF2B5EF4-FFF2-40B4-BE49-F238E27FC236}">
                <a16:creationId xmlns:a16="http://schemas.microsoft.com/office/drawing/2014/main" id="{D87B4898-2281-46FE-A9F2-587EE40A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990D2A7E-8495-4E3B-91CB-90DDFF2E3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52FA72DD-75B0-4C18-AE47-C8EE5428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6" name="Text Box 6">
            <a:extLst>
              <a:ext uri="{FF2B5EF4-FFF2-40B4-BE49-F238E27FC236}">
                <a16:creationId xmlns:a16="http://schemas.microsoft.com/office/drawing/2014/main" id="{24BACCE4-8958-4975-A6DF-8C134B403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哈希表的查找分析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A11B118A-639E-4FA5-B077-5D3E75DAC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044700"/>
            <a:ext cx="4610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从查找过程得知：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CDF7B436-949A-4763-BB0B-2EF076F77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29845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3402FF5A-DE0F-484E-B189-051AFF4A3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84500"/>
            <a:ext cx="10972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、由于冲突的产生，哈希表的查找过程仍然是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626BC3AF-40DE-4D3D-848D-840CB05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784600"/>
            <a:ext cx="9385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一个给定值和关键字进行比较的过程。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2AEA8F8B-BAB0-4FFC-A97E-A5A5FB38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51435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DF9D09D6-5627-4A46-A3B3-0778915E8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143500"/>
            <a:ext cx="7289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、哈希表查找的平均查找长度</a:t>
            </a: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23D7D46C-15CC-4B16-AEA7-30A9CA8E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400" y="5143500"/>
            <a:ext cx="4673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实际上并不等于零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FC89BF6C-FB1F-4FF2-A6CB-8E93F7E3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6400" y="5143500"/>
            <a:ext cx="901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217EF5C0-F970-410D-AB55-5B21828CB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32CECDA5-F544-4CE2-A37A-9AFD9261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731E716B-9CEC-4728-A499-E1C5F0C5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7606F72D-3086-4AE9-8E2A-46466E26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Text Box 6">
            <a:extLst>
              <a:ext uri="{FF2B5EF4-FFF2-40B4-BE49-F238E27FC236}">
                <a16:creationId xmlns:a16="http://schemas.microsoft.com/office/drawing/2014/main" id="{6F1F8091-5CCE-4500-8DE8-B61215F1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哈希表的查找分析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C465C641-687C-4CE9-9F70-F5193EFE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2755900"/>
            <a:ext cx="1066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1)  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67A8E410-3072-4411-85B0-087309221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55900"/>
            <a:ext cx="1955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选用的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160D74D3-0ED1-4204-BDD9-82B38A7E1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755900"/>
            <a:ext cx="2540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哈希函数</a:t>
            </a:r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733DF697-5F5D-4B76-9C3F-8B31D765E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2755900"/>
            <a:ext cx="520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C28A117E-CAAB-4BD3-AD58-8749687D6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3695700"/>
            <a:ext cx="1066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2)  </a:t>
            </a:r>
          </a:p>
        </p:txBody>
      </p:sp>
      <p:sp>
        <p:nvSpPr>
          <p:cNvPr id="47116" name="Text Box 12">
            <a:extLst>
              <a:ext uri="{FF2B5EF4-FFF2-40B4-BE49-F238E27FC236}">
                <a16:creationId xmlns:a16="http://schemas.microsoft.com/office/drawing/2014/main" id="{1F2FEC52-0516-4979-89CD-16AE7E3A7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695700"/>
            <a:ext cx="1968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选用的</a:t>
            </a:r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BE38344-FA04-41BA-815F-5539B0D6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95700"/>
            <a:ext cx="41656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处理冲突的方法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F93C1BCF-BCDB-4EF8-B6BB-579628B9E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100" y="3695700"/>
            <a:ext cx="520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1572BBED-2B44-41DA-83A7-6DBD481F0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4622800"/>
            <a:ext cx="635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CCFAB299-24F7-43D0-8815-9191E8616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4622800"/>
            <a:ext cx="5664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）哈希表饱和的程度，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EA4A0C6A-DC67-42B9-A94C-31C25EA4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4622800"/>
            <a:ext cx="2540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装载因子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E171E97B-A8F3-4DF4-9E76-14BAE72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5537200"/>
            <a:ext cx="1905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α=n/m 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ADED87C9-288B-449C-8906-2BA07351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5537200"/>
            <a:ext cx="14351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值的</a:t>
            </a:r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41FC6E24-42D3-41C3-9952-F51D92E84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5537200"/>
            <a:ext cx="1447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大小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宋体" panose="02010600030101010101" pitchFamily="2" charset="-122"/>
            </a:endParaRP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D3F189B4-C814-4397-B431-1F6AFB8F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6477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（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7FC595F5-DCEA-423B-9695-67064097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477000"/>
            <a:ext cx="673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n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CEBD2581-9976-4D4B-AF25-F8642332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477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—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2509A9-FD58-4F1F-BF5E-9FE7B492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64770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记录数，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A085464B-2FC5-4ADD-8A78-6C6EE5D9F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6477000"/>
            <a:ext cx="812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m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35F32CD3-7EA8-4355-B85E-69684E02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64770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Times New Roman Bold" panose="02020803070505020304" pitchFamily="18" charset="0"/>
              </a:rPr>
              <a:t>—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91089FFE-FD33-4DD5-92C6-253117555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64770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A40020"/>
                </a:solidFill>
                <a:latin typeface="宋体" panose="02010600030101010101" pitchFamily="2" charset="-122"/>
              </a:rPr>
              <a:t>表的长度）</a:t>
            </a:r>
          </a:p>
          <a:p>
            <a:pPr eaLnBrk="1" hangingPunct="1"/>
            <a:endParaRPr lang="en-US" altLang="en-US" sz="4100" b="1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940825D7-1CEB-429A-9F9C-6662867D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2044700"/>
            <a:ext cx="468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决定哈希表查找的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F4BC873B-59EC-4426-A428-946A91EE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2044700"/>
            <a:ext cx="1409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Times New Roman Bold" panose="02020803070505020304" pitchFamily="18" charset="0"/>
              </a:rPr>
              <a:t>ASL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3C5074A8-3251-4FFF-B951-DD9DECBBB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2044700"/>
            <a:ext cx="198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的因素</a:t>
            </a:r>
          </a:p>
        </p:txBody>
      </p:sp>
      <p:sp>
        <p:nvSpPr>
          <p:cNvPr id="47135" name="Text Box 31">
            <a:extLst>
              <a:ext uri="{FF2B5EF4-FFF2-40B4-BE49-F238E27FC236}">
                <a16:creationId xmlns:a16="http://schemas.microsoft.com/office/drawing/2014/main" id="{411E3312-3A2D-42FA-B532-01445928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700" y="20447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323298"/>
                </a:solidFill>
                <a:latin typeface="宋体" panose="02010600030101010101" pitchFamily="2" charset="-122"/>
              </a:rPr>
              <a:t>：</a:t>
            </a:r>
          </a:p>
          <a:p>
            <a:pPr eaLnBrk="1" hangingPunct="1"/>
            <a:endParaRPr lang="en-US" altLang="en-US" sz="4100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D426B68E-DF82-4070-B384-624C9FE6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1" name="Picture 3">
            <a:extLst>
              <a:ext uri="{FF2B5EF4-FFF2-40B4-BE49-F238E27FC236}">
                <a16:creationId xmlns:a16="http://schemas.microsoft.com/office/drawing/2014/main" id="{8DADE8BD-49C0-4D59-91DF-A36816C06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>
            <a:extLst>
              <a:ext uri="{FF2B5EF4-FFF2-40B4-BE49-F238E27FC236}">
                <a16:creationId xmlns:a16="http://schemas.microsoft.com/office/drawing/2014/main" id="{366C0811-A5CB-4483-B7C6-889A68FD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>
            <a:extLst>
              <a:ext uri="{FF2B5EF4-FFF2-40B4-BE49-F238E27FC236}">
                <a16:creationId xmlns:a16="http://schemas.microsoft.com/office/drawing/2014/main" id="{850266EC-9858-49C6-897D-03CAE20F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4" name="Text Box 6">
            <a:extLst>
              <a:ext uri="{FF2B5EF4-FFF2-40B4-BE49-F238E27FC236}">
                <a16:creationId xmlns:a16="http://schemas.microsoft.com/office/drawing/2014/main" id="{E344BE19-8B35-4F16-8D0E-1F9688C24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哈希表的查找分析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F831F06B-1E48-4504-949E-468DA4E6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057400"/>
            <a:ext cx="13169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一般情况下，可以认为选用的哈希函数是“均匀”的，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C914FDE5-D6F6-48EB-840C-4CCEA947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28829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则在讨论</a:t>
            </a: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6B39603B-367A-4C04-93DD-40613FB9E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882900"/>
            <a:ext cx="1346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" panose="02020603050405020304" pitchFamily="18" charset="0"/>
              </a:rPr>
              <a:t>ASL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8FF03FD8-FE21-4E3D-AE35-1DC43C22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2882900"/>
            <a:ext cx="6781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时，可以不考虑它的因素。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3FC94D4C-5706-44CF-9DFE-955CED07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38735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因此，哈希表的</a:t>
            </a:r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3AB90BAB-0CA2-4CB9-9D8F-B9E930279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73500"/>
            <a:ext cx="1409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imes New Roman Bold" panose="02020803070505020304" pitchFamily="18" charset="0"/>
              </a:rPr>
              <a:t>ASL</a:t>
            </a:r>
          </a:p>
        </p:txBody>
      </p:sp>
      <p:sp>
        <p:nvSpPr>
          <p:cNvPr id="48141" name="Text Box 13">
            <a:extLst>
              <a:ext uri="{FF2B5EF4-FFF2-40B4-BE49-F238E27FC236}">
                <a16:creationId xmlns:a16="http://schemas.microsoft.com/office/drawing/2014/main" id="{10AEDF55-0226-4EA4-A86E-68505E754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38735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</a:p>
        </p:txBody>
      </p:sp>
      <p:sp>
        <p:nvSpPr>
          <p:cNvPr id="48142" name="Text Box 14">
            <a:extLst>
              <a:ext uri="{FF2B5EF4-FFF2-40B4-BE49-F238E27FC236}">
                <a16:creationId xmlns:a16="http://schemas.microsoft.com/office/drawing/2014/main" id="{EF60E66D-E4AA-4A64-A718-68D4439C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873500"/>
            <a:ext cx="3581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处理冲突方法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036DAE3A-5D77-4D8D-AE23-5D94B7A1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38735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</a:p>
        </p:txBody>
      </p:sp>
      <p:sp>
        <p:nvSpPr>
          <p:cNvPr id="48144" name="Text Box 16">
            <a:extLst>
              <a:ext uri="{FF2B5EF4-FFF2-40B4-BE49-F238E27FC236}">
                <a16:creationId xmlns:a16="http://schemas.microsoft.com/office/drawing/2014/main" id="{CB7BA341-9A81-4F7D-9FE3-F4E7C85EA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38735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装载因子</a:t>
            </a:r>
          </a:p>
        </p:txBody>
      </p:sp>
      <p:sp>
        <p:nvSpPr>
          <p:cNvPr id="48145" name="Text Box 17">
            <a:extLst>
              <a:ext uri="{FF2B5EF4-FFF2-40B4-BE49-F238E27FC236}">
                <a16:creationId xmlns:a16="http://schemas.microsoft.com/office/drawing/2014/main" id="{5DE7C5E1-9311-45E1-BFEB-2B3494D59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700" y="38735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的函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8146" name="Text Box 18">
            <a:extLst>
              <a:ext uri="{FF2B5EF4-FFF2-40B4-BE49-F238E27FC236}">
                <a16:creationId xmlns:a16="http://schemas.microsoft.com/office/drawing/2014/main" id="{FDBCD08D-DF49-4A2F-82A2-F97F01601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46990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8147" name="Text Box 19">
            <a:extLst>
              <a:ext uri="{FF2B5EF4-FFF2-40B4-BE49-F238E27FC236}">
                <a16:creationId xmlns:a16="http://schemas.microsoft.com/office/drawing/2014/main" id="{4A6453ED-6D9B-4A0F-840F-A3502BB57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54991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323298"/>
                </a:solidFill>
                <a:latin typeface="宋体" panose="02010600030101010101" pitchFamily="2" charset="-122"/>
              </a:rPr>
              <a:t>例如：前述例子</a:t>
            </a:r>
          </a:p>
          <a:p>
            <a:pPr eaLnBrk="1" hangingPunct="1"/>
            <a:endParaRPr lang="en-US" altLang="en-US" sz="4100" b="1">
              <a:solidFill>
                <a:srgbClr val="323298"/>
              </a:solidFill>
              <a:latin typeface="宋体" panose="02010600030101010101" pitchFamily="2" charset="-122"/>
            </a:endParaRPr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54C4280E-A8FC-4131-AA12-BECBEBEC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6362700"/>
            <a:ext cx="576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线性探测处理冲突时，</a:t>
            </a:r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7CD45967-73AD-451A-8D71-6E9862A7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6362700"/>
            <a:ext cx="1765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Times New Roman Bold" panose="02020803070505020304" pitchFamily="18" charset="0"/>
              </a:rPr>
              <a:t>ASL =</a:t>
            </a:r>
          </a:p>
        </p:txBody>
      </p:sp>
      <p:sp>
        <p:nvSpPr>
          <p:cNvPr id="48150" name="Text Box 22">
            <a:extLst>
              <a:ext uri="{FF2B5EF4-FFF2-40B4-BE49-F238E27FC236}">
                <a16:creationId xmlns:a16="http://schemas.microsoft.com/office/drawing/2014/main" id="{8F5B5E46-739A-472E-8A9F-31E6ADBD0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7200900"/>
            <a:ext cx="576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链地址法处理冲突时，</a:t>
            </a:r>
          </a:p>
        </p:txBody>
      </p:sp>
      <p:sp>
        <p:nvSpPr>
          <p:cNvPr id="48151" name="Text Box 23">
            <a:extLst>
              <a:ext uri="{FF2B5EF4-FFF2-40B4-BE49-F238E27FC236}">
                <a16:creationId xmlns:a16="http://schemas.microsoft.com/office/drawing/2014/main" id="{68A75131-1C20-4624-8562-9066754D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7200900"/>
            <a:ext cx="1765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Times New Roman Bold" panose="02020803070505020304" pitchFamily="18" charset="0"/>
              </a:rPr>
              <a:t>ASL =</a:t>
            </a:r>
          </a:p>
          <a:p>
            <a:pPr eaLnBrk="1" hangingPunct="1"/>
            <a:endParaRPr lang="en-US" altLang="en-US" sz="4100" b="1">
              <a:solidFill>
                <a:srgbClr val="98320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65A2DCCF-0C01-42BB-B1C1-2BA74BBB0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0" y="6248400"/>
            <a:ext cx="9906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983200"/>
                </a:solidFill>
                <a:latin typeface="Times New Roman Bold" panose="02020803070505020304" pitchFamily="18" charset="0"/>
              </a:rPr>
              <a:t>22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38B16BF9-6A4F-44B9-A8C5-16D4BA6EF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0" y="6248400"/>
            <a:ext cx="850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>
                <a:solidFill>
                  <a:srgbClr val="983200"/>
                </a:solidFill>
                <a:latin typeface="Times New Roman" panose="02020603050405020304" pitchFamily="18" charset="0"/>
              </a:rPr>
              <a:t>/9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5364A197-20F9-438B-BCD4-F585F0CA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0" y="7112000"/>
            <a:ext cx="1485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b="1">
                <a:solidFill>
                  <a:srgbClr val="983200"/>
                </a:solidFill>
                <a:latin typeface="Times New Roman Bold" panose="02020803070505020304" pitchFamily="18" charset="0"/>
              </a:rPr>
              <a:t>13/9</a:t>
            </a:r>
          </a:p>
          <a:p>
            <a:pPr eaLnBrk="1" hangingPunct="1"/>
            <a:endParaRPr lang="en-US" altLang="en-US" sz="4800" b="1">
              <a:solidFill>
                <a:srgbClr val="983200"/>
              </a:solidFill>
              <a:latin typeface="Times New Roman Bold" panose="020208030705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41C88B6E-A46C-48C8-ADB9-07684EBD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5" name="Picture 3">
            <a:extLst>
              <a:ext uri="{FF2B5EF4-FFF2-40B4-BE49-F238E27FC236}">
                <a16:creationId xmlns:a16="http://schemas.microsoft.com/office/drawing/2014/main" id="{22F7DE64-6D74-4A9E-9572-0BA1AF30D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03BA68F7-67A5-4FA2-AB99-B370A027F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6324AAF8-D8F2-44C8-98AF-B8E4B186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8" name="Text Box 6">
            <a:extLst>
              <a:ext uri="{FF2B5EF4-FFF2-40B4-BE49-F238E27FC236}">
                <a16:creationId xmlns:a16="http://schemas.microsoft.com/office/drawing/2014/main" id="{B15A0C34-F34F-4D03-BE73-D3896CA95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哈希表的查找分析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40360F8F-28A9-44EF-AE78-EFD40F0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7846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线性探测再散列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9497230B-3B4F-4B06-B243-B625130BE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968500"/>
            <a:ext cx="302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可以证明：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907C905-ECE7-484B-99D3-F3586B41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685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查找成功</a:t>
            </a:r>
          </a:p>
        </p:txBody>
      </p:sp>
      <p:pic>
        <p:nvPicPr>
          <p:cNvPr id="49162" name="Picture 10">
            <a:extLst>
              <a:ext uri="{FF2B5EF4-FFF2-40B4-BE49-F238E27FC236}">
                <a16:creationId xmlns:a16="http://schemas.microsoft.com/office/drawing/2014/main" id="{D38D0376-078F-48CB-9193-00A1FFB6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4038600"/>
            <a:ext cx="3937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3" name="Picture 11">
            <a:extLst>
              <a:ext uri="{FF2B5EF4-FFF2-40B4-BE49-F238E27FC236}">
                <a16:creationId xmlns:a16="http://schemas.microsoft.com/office/drawing/2014/main" id="{9F14D78D-5115-4812-A10B-009055C0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00" y="4038600"/>
            <a:ext cx="12954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4" name="Text Box 12">
            <a:extLst>
              <a:ext uri="{FF2B5EF4-FFF2-40B4-BE49-F238E27FC236}">
                <a16:creationId xmlns:a16="http://schemas.microsoft.com/office/drawing/2014/main" id="{71CEF2F4-57D3-40D1-8990-9A1AF8C0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1968500"/>
            <a:ext cx="407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时有下列结果：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E7C7980A-9622-4A80-8482-007F7A3C7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100" y="3759200"/>
            <a:ext cx="6858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9E64AEBC-D7E5-4ED8-91F6-192E99D7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300" y="4254500"/>
            <a:ext cx="850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812EEA96-997F-4347-A226-B6350999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3352800"/>
            <a:ext cx="850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C95E751E-66C0-49C7-B536-DDC2597EC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3759200"/>
            <a:ext cx="850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97FE14ED-565A-487F-9311-816456C7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3759200"/>
            <a:ext cx="6858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37DD3889-61CF-49BA-B04D-A64225F9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4254500"/>
            <a:ext cx="850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863361C8-EE3A-42EE-8ABB-67320116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3352800"/>
            <a:ext cx="850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42322A7F-1909-4D6B-8F19-1B018068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400" y="4216400"/>
            <a:ext cx="96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i="1">
                <a:solidFill>
                  <a:srgbClr val="A40020"/>
                </a:solidFill>
                <a:latin typeface="Symbol" panose="05050102010706020507" pitchFamily="18" charset="2"/>
              </a:rPr>
              <a:t></a:t>
            </a:r>
          </a:p>
          <a:p>
            <a:pPr eaLnBrk="1" hangingPunct="1"/>
            <a:endParaRPr lang="en-US" altLang="en-US" sz="4500" i="1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91EC805D-1C96-4FA5-A96D-BF608A73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4254500"/>
            <a:ext cx="889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Symbol" panose="05050102010706020507" pitchFamily="18" charset="2"/>
              </a:rPr>
              <a:t></a:t>
            </a:r>
          </a:p>
        </p:txBody>
      </p:sp>
      <p:sp>
        <p:nvSpPr>
          <p:cNvPr id="49174" name="Text Box 22">
            <a:extLst>
              <a:ext uri="{FF2B5EF4-FFF2-40B4-BE49-F238E27FC236}">
                <a16:creationId xmlns:a16="http://schemas.microsoft.com/office/drawing/2014/main" id="{A3ECABC1-5430-439C-9EC2-7A1CA288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3759200"/>
            <a:ext cx="889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Symbol" panose="05050102010706020507" pitchFamily="18" charset="2"/>
              </a:rPr>
              <a:t>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B7DE51DE-1A95-4548-831C-0D79DDBF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759200"/>
            <a:ext cx="889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Symbol" panose="05050102010706020507" pitchFamily="18" charset="2"/>
              </a:rPr>
              <a:t>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BD05ADC0-F8F4-4464-87C3-9B682D95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114800"/>
            <a:ext cx="1104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i="1">
                <a:solidFill>
                  <a:srgbClr val="A40020"/>
                </a:solidFill>
                <a:latin typeface="Times New Roman Italic" panose="02020503050405090304" pitchFamily="18" charset="0"/>
              </a:rPr>
              <a:t>nl</a:t>
            </a:r>
          </a:p>
          <a:p>
            <a:pPr eaLnBrk="1" hangingPunct="1"/>
            <a:endParaRPr lang="en-US" altLang="en-US" sz="4100" i="1">
              <a:solidFill>
                <a:srgbClr val="A40020"/>
              </a:solidFill>
              <a:latin typeface="Times New Roman Italic" panose="02020503050405090304" pitchFamily="18" charset="0"/>
            </a:endParaRP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2E751FBE-CE2D-41ED-A2D0-96A738A7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59200"/>
            <a:ext cx="8509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i="1">
                <a:solidFill>
                  <a:srgbClr val="A40020"/>
                </a:solidFill>
                <a:latin typeface="Times New Roman Italic" panose="02020503050405090304" pitchFamily="18" charset="0"/>
              </a:rPr>
              <a:t>S</a:t>
            </a:r>
          </a:p>
          <a:p>
            <a:pPr eaLnBrk="1" hangingPunct="1"/>
            <a:endParaRPr lang="en-US" altLang="en-US" sz="4100" i="1">
              <a:solidFill>
                <a:srgbClr val="A40020"/>
              </a:solidFill>
              <a:latin typeface="Times New Roman Italic" panose="02020503050405090304" pitchFamily="18" charset="0"/>
            </a:endParaRPr>
          </a:p>
        </p:txBody>
      </p:sp>
      <p:pic>
        <p:nvPicPr>
          <p:cNvPr id="49178" name="Picture 26">
            <a:extLst>
              <a:ext uri="{FF2B5EF4-FFF2-40B4-BE49-F238E27FC236}">
                <a16:creationId xmlns:a16="http://schemas.microsoft.com/office/drawing/2014/main" id="{2039B186-C16C-4610-BA05-9DE357C1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842000"/>
            <a:ext cx="5334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79" name="Text Box 27">
            <a:extLst>
              <a:ext uri="{FF2B5EF4-FFF2-40B4-BE49-F238E27FC236}">
                <a16:creationId xmlns:a16="http://schemas.microsoft.com/office/drawing/2014/main" id="{BEDC6D30-B038-473D-B903-24D2A787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5486400"/>
            <a:ext cx="416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随机探测再散列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FF843B4B-7317-4F9D-B2FB-7564F645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0100" y="5537200"/>
            <a:ext cx="698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en-US" sz="44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7DAB3D-5487-4270-B405-DBFE9A7B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5537200"/>
            <a:ext cx="876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4E0CDEB3-DDA7-4160-AB8D-F8A60BA96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0" y="5537200"/>
            <a:ext cx="1333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Times New Roman" panose="02020603050405020304" pitchFamily="18" charset="0"/>
              </a:rPr>
              <a:t>ln(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C7ECD68-194F-4090-9BEE-C5A1E50B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5105400"/>
            <a:ext cx="876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endParaRPr lang="en-US" altLang="en-US" sz="44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D553D72C-80C3-4365-AF8E-11496F9E9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100" y="5499100"/>
            <a:ext cx="1003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i="1">
                <a:solidFill>
                  <a:srgbClr val="A40020"/>
                </a:solidFill>
                <a:latin typeface="Symbol" panose="05050102010706020507" pitchFamily="18" charset="2"/>
              </a:rPr>
              <a:t></a:t>
            </a:r>
          </a:p>
        </p:txBody>
      </p:sp>
      <p:sp>
        <p:nvSpPr>
          <p:cNvPr id="49185" name="Text Box 33">
            <a:extLst>
              <a:ext uri="{FF2B5EF4-FFF2-40B4-BE49-F238E27FC236}">
                <a16:creationId xmlns:a16="http://schemas.microsoft.com/office/drawing/2014/main" id="{95DE7FE7-5AF0-49CB-8B0E-1470589D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0" y="6019800"/>
            <a:ext cx="10033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800" i="1">
                <a:solidFill>
                  <a:srgbClr val="A40020"/>
                </a:solidFill>
                <a:latin typeface="Symbol" panose="05050102010706020507" pitchFamily="18" charset="2"/>
              </a:rPr>
              <a:t></a:t>
            </a:r>
          </a:p>
          <a:p>
            <a:pPr eaLnBrk="1" hangingPunct="1"/>
            <a:endParaRPr lang="en-US" altLang="en-US" sz="4800" i="1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86" name="Text Box 34">
            <a:extLst>
              <a:ext uri="{FF2B5EF4-FFF2-40B4-BE49-F238E27FC236}">
                <a16:creationId xmlns:a16="http://schemas.microsoft.com/office/drawing/2014/main" id="{238FDB4B-8E95-4CF6-9695-6C41399E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7600" y="5537200"/>
            <a:ext cx="92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Symbol" panose="05050102010706020507" pitchFamily="18" charset="2"/>
              </a:rPr>
              <a:t></a:t>
            </a:r>
          </a:p>
        </p:txBody>
      </p:sp>
      <p:sp>
        <p:nvSpPr>
          <p:cNvPr id="49187" name="Text Box 35">
            <a:extLst>
              <a:ext uri="{FF2B5EF4-FFF2-40B4-BE49-F238E27FC236}">
                <a16:creationId xmlns:a16="http://schemas.microsoft.com/office/drawing/2014/main" id="{1EDCFC60-7219-49CA-806B-1263E7F1C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5537200"/>
            <a:ext cx="92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Symbol" panose="05050102010706020507" pitchFamily="18" charset="2"/>
              </a:rPr>
              <a:t></a:t>
            </a:r>
          </a:p>
          <a:p>
            <a:pPr eaLnBrk="1" hangingPunct="1"/>
            <a:endParaRPr lang="en-US" altLang="en-US" sz="4400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6BBB9627-0B85-4497-9CE8-4B281843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5537200"/>
            <a:ext cx="927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>
                <a:solidFill>
                  <a:srgbClr val="A40020"/>
                </a:solidFill>
                <a:latin typeface="Symbol" panose="05050102010706020507" pitchFamily="18" charset="2"/>
              </a:rPr>
              <a:t></a:t>
            </a:r>
          </a:p>
        </p:txBody>
      </p:sp>
      <p:sp>
        <p:nvSpPr>
          <p:cNvPr id="49189" name="Text Box 37">
            <a:extLst>
              <a:ext uri="{FF2B5EF4-FFF2-40B4-BE49-F238E27FC236}">
                <a16:creationId xmlns:a16="http://schemas.microsoft.com/office/drawing/2014/main" id="{CFFA3372-69F8-4BA8-862B-6C9EE9CD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5918200"/>
            <a:ext cx="127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 i="1">
                <a:solidFill>
                  <a:srgbClr val="A40020"/>
                </a:solidFill>
                <a:latin typeface="Times New Roman Italic" panose="02020503050405090304" pitchFamily="18" charset="0"/>
              </a:rPr>
              <a:t>nr</a:t>
            </a:r>
          </a:p>
          <a:p>
            <a:pPr eaLnBrk="1" hangingPunct="1"/>
            <a:endParaRPr lang="en-US" altLang="en-US" sz="4400" i="1">
              <a:solidFill>
                <a:srgbClr val="A40020"/>
              </a:solidFill>
              <a:latin typeface="Times New Roman Italic" panose="02020503050405090304" pitchFamily="18" charset="0"/>
            </a:endParaRPr>
          </a:p>
        </p:txBody>
      </p:sp>
      <p:sp>
        <p:nvSpPr>
          <p:cNvPr id="49190" name="Text Box 38">
            <a:extLst>
              <a:ext uri="{FF2B5EF4-FFF2-40B4-BE49-F238E27FC236}">
                <a16:creationId xmlns:a16="http://schemas.microsoft.com/office/drawing/2014/main" id="{D366E01E-06A9-461E-9FE1-6BA80EDA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37200"/>
            <a:ext cx="8763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400" i="1">
                <a:solidFill>
                  <a:srgbClr val="A40020"/>
                </a:solidFill>
                <a:latin typeface="Times New Roman Italic" panose="02020503050405090304" pitchFamily="18" charset="0"/>
              </a:rPr>
              <a:t>S</a:t>
            </a:r>
          </a:p>
        </p:txBody>
      </p:sp>
      <p:pic>
        <p:nvPicPr>
          <p:cNvPr id="49191" name="Picture 39">
            <a:extLst>
              <a:ext uri="{FF2B5EF4-FFF2-40B4-BE49-F238E27FC236}">
                <a16:creationId xmlns:a16="http://schemas.microsoft.com/office/drawing/2014/main" id="{939A7CD0-AB5E-449E-8DF4-3CF34185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7531100"/>
            <a:ext cx="584200" cy="2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92" name="Text Box 40">
            <a:extLst>
              <a:ext uri="{FF2B5EF4-FFF2-40B4-BE49-F238E27FC236}">
                <a16:creationId xmlns:a16="http://schemas.microsoft.com/office/drawing/2014/main" id="{A3BD6205-BF29-4A27-8F1E-7C4726B90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72390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链地址法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EA8871AF-B44D-44E1-BF83-D59822C8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7759700"/>
            <a:ext cx="9271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600">
                <a:solidFill>
                  <a:srgbClr val="A4002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endParaRPr lang="en-US" altLang="en-US" sz="4600">
              <a:solidFill>
                <a:srgbClr val="A400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4" name="Text Box 42">
            <a:extLst>
              <a:ext uri="{FF2B5EF4-FFF2-40B4-BE49-F238E27FC236}">
                <a16:creationId xmlns:a16="http://schemas.microsoft.com/office/drawing/2014/main" id="{4CABF26B-A4F8-4A10-B689-60FF73EC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0" y="7213600"/>
            <a:ext cx="9271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600">
                <a:solidFill>
                  <a:srgbClr val="A4002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95" name="Text Box 43">
            <a:extLst>
              <a:ext uri="{FF2B5EF4-FFF2-40B4-BE49-F238E27FC236}">
                <a16:creationId xmlns:a16="http://schemas.microsoft.com/office/drawing/2014/main" id="{94973EAE-A0F1-4CF0-9DC4-7C6E9D7C9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200" y="6731000"/>
            <a:ext cx="10795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5000" i="1">
                <a:solidFill>
                  <a:srgbClr val="A40020"/>
                </a:solidFill>
                <a:latin typeface="Symbol" panose="05050102010706020507" pitchFamily="18" charset="2"/>
              </a:rPr>
              <a:t></a:t>
            </a:r>
          </a:p>
          <a:p>
            <a:pPr eaLnBrk="1" hangingPunct="1"/>
            <a:endParaRPr lang="en-US" altLang="en-US" sz="5000" i="1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96" name="Text Box 44">
            <a:extLst>
              <a:ext uri="{FF2B5EF4-FFF2-40B4-BE49-F238E27FC236}">
                <a16:creationId xmlns:a16="http://schemas.microsoft.com/office/drawing/2014/main" id="{661001C9-A646-4670-8A1A-5CEA8974E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7213600"/>
            <a:ext cx="990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600">
                <a:solidFill>
                  <a:srgbClr val="A40020"/>
                </a:solidFill>
                <a:latin typeface="Symbol" panose="05050102010706020507" pitchFamily="18" charset="2"/>
              </a:rPr>
              <a:t></a:t>
            </a:r>
          </a:p>
          <a:p>
            <a:pPr eaLnBrk="1" hangingPunct="1"/>
            <a:endParaRPr lang="en-US" altLang="en-US" sz="4600">
              <a:solidFill>
                <a:srgbClr val="A40020"/>
              </a:solidFill>
              <a:latin typeface="Symbol" panose="05050102010706020507" pitchFamily="18" charset="2"/>
            </a:endParaRPr>
          </a:p>
        </p:txBody>
      </p:sp>
      <p:sp>
        <p:nvSpPr>
          <p:cNvPr id="49197" name="Text Box 45">
            <a:extLst>
              <a:ext uri="{FF2B5EF4-FFF2-40B4-BE49-F238E27FC236}">
                <a16:creationId xmlns:a16="http://schemas.microsoft.com/office/drawing/2014/main" id="{3D084F73-BD63-4283-B110-9B73D0F1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7213600"/>
            <a:ext cx="9906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600">
                <a:solidFill>
                  <a:srgbClr val="A40020"/>
                </a:solidFill>
                <a:latin typeface="Symbol" panose="05050102010706020507" pitchFamily="18" charset="2"/>
              </a:rPr>
              <a:t></a:t>
            </a:r>
          </a:p>
        </p:txBody>
      </p:sp>
      <p:sp>
        <p:nvSpPr>
          <p:cNvPr id="49198" name="Text Box 46">
            <a:extLst>
              <a:ext uri="{FF2B5EF4-FFF2-40B4-BE49-F238E27FC236}">
                <a16:creationId xmlns:a16="http://schemas.microsoft.com/office/drawing/2014/main" id="{B3086E71-E0BF-4B1B-95AA-B20BC3B9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7620000"/>
            <a:ext cx="14224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600" i="1">
                <a:solidFill>
                  <a:srgbClr val="A40020"/>
                </a:solidFill>
                <a:latin typeface="Times New Roman Italic" panose="02020503050405090304" pitchFamily="18" charset="0"/>
              </a:rPr>
              <a:t>nc</a:t>
            </a:r>
          </a:p>
          <a:p>
            <a:pPr eaLnBrk="1" hangingPunct="1"/>
            <a:endParaRPr lang="en-US" altLang="en-US" sz="4600" i="1">
              <a:solidFill>
                <a:srgbClr val="A40020"/>
              </a:solidFill>
              <a:latin typeface="Times New Roman Italic" panose="02020503050405090304" pitchFamily="18" charset="0"/>
            </a:endParaRPr>
          </a:p>
        </p:txBody>
      </p:sp>
      <p:sp>
        <p:nvSpPr>
          <p:cNvPr id="49199" name="Text Box 47">
            <a:extLst>
              <a:ext uri="{FF2B5EF4-FFF2-40B4-BE49-F238E27FC236}">
                <a16:creationId xmlns:a16="http://schemas.microsoft.com/office/drawing/2014/main" id="{F5EEF645-4679-441B-B70D-E821D78A9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7213600"/>
            <a:ext cx="9271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600" i="1">
                <a:solidFill>
                  <a:srgbClr val="A40020"/>
                </a:solidFill>
                <a:latin typeface="Times New Roman Italic" panose="02020503050405090304" pitchFamily="18" charset="0"/>
              </a:rPr>
              <a:t>S</a:t>
            </a:r>
          </a:p>
          <a:p>
            <a:pPr eaLnBrk="1" hangingPunct="1"/>
            <a:endParaRPr lang="en-US" altLang="en-US" sz="4600" i="1">
              <a:solidFill>
                <a:srgbClr val="A40020"/>
              </a:solidFill>
              <a:latin typeface="Times New Roman Italic" panose="0202050305040509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9519FA7A-EDD9-4C5B-922F-0A3696B0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>
            <a:extLst>
              <a:ext uri="{FF2B5EF4-FFF2-40B4-BE49-F238E27FC236}">
                <a16:creationId xmlns:a16="http://schemas.microsoft.com/office/drawing/2014/main" id="{B369ED3B-5A8C-442B-909A-C9611120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83D4964F-1CFB-49D5-982B-DDAEAAC0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38882726-7486-43AD-B65D-999EE8CD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2" name="Text Box 6">
            <a:extLst>
              <a:ext uri="{FF2B5EF4-FFF2-40B4-BE49-F238E27FC236}">
                <a16:creationId xmlns:a16="http://schemas.microsoft.com/office/drawing/2014/main" id="{72103272-CE6C-4440-863E-B7790182C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哈希表的查找分析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50183" name="Text Box 7">
            <a:extLst>
              <a:ext uri="{FF2B5EF4-FFF2-40B4-BE49-F238E27FC236}">
                <a16:creationId xmlns:a16="http://schemas.microsoft.com/office/drawing/2014/main" id="{EFBD3010-4662-47D4-9942-84DC66987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006600"/>
            <a:ext cx="4610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从以上结果可见，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553DD7C9-369B-48D2-83B8-DF1DC35C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870200"/>
            <a:ext cx="6197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哈希表的平均查找长度是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179A0E56-FF4F-4C3E-839F-D28B21AF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2870200"/>
            <a:ext cx="71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Symbol" panose="05050102010706020507" pitchFamily="18" charset="2"/>
              </a:rPr>
              <a:t></a:t>
            </a: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6EAB8048-8CE5-4CF0-AF09-501760E5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870200"/>
            <a:ext cx="407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的函数，而不是</a:t>
            </a: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8C3D95CB-ACEB-447F-B37A-D666201BD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5100" y="2870200"/>
            <a:ext cx="673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 i="1">
                <a:solidFill>
                  <a:srgbClr val="000000"/>
                </a:solidFill>
                <a:latin typeface="Times New Roman BoldItalic" pitchFamily="34" charset="0"/>
              </a:rPr>
              <a:t>n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A1E3B091-127B-4F02-9D98-EFDD48C39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670300"/>
            <a:ext cx="248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的函数。</a:t>
            </a:r>
          </a:p>
          <a:p>
            <a:pPr eaLnBrk="1" hangingPunct="1"/>
            <a:endParaRPr lang="en-US" altLang="en-US" sz="4100">
              <a:solidFill>
                <a:srgbClr val="A40020"/>
              </a:solidFill>
              <a:latin typeface="宋体" panose="02010600030101010101" pitchFamily="2" charset="-122"/>
            </a:endParaRP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C2A69D47-5622-4152-B9FC-4807002D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724400"/>
            <a:ext cx="1151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这说明，用哈希表构造查找表时，可以选择一个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E5931890-1ACB-4520-937E-C965266C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524500"/>
            <a:ext cx="407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适当的装填因子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04A9AE50-D073-4E1A-AB66-DA62148E6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5524500"/>
            <a:ext cx="71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Symbol" panose="05050102010706020507" pitchFamily="18" charset="2"/>
              </a:rPr>
              <a:t>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6169C1B1-8621-4395-BBFA-C41F51A17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5524500"/>
            <a:ext cx="1955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A40020"/>
                </a:solidFill>
                <a:latin typeface="宋体" panose="02010600030101010101" pitchFamily="2" charset="-122"/>
              </a:rPr>
              <a:t>，使得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4FA21A4C-289A-4AD6-A607-B385AB2A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5524500"/>
            <a:ext cx="524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平均查找长度限定在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E282076C-BDE2-47EC-8E6A-16BC3B61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63246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某个范围内</a:t>
            </a:r>
          </a:p>
        </p:txBody>
      </p:sp>
      <p:pic>
        <p:nvPicPr>
          <p:cNvPr id="50195" name="Picture 19">
            <a:extLst>
              <a:ext uri="{FF2B5EF4-FFF2-40B4-BE49-F238E27FC236}">
                <a16:creationId xmlns:a16="http://schemas.microsoft.com/office/drawing/2014/main" id="{430E313E-393F-4E5F-A5F2-6B10E69D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96" name="Text Box 20">
            <a:extLst>
              <a:ext uri="{FF2B5EF4-FFF2-40B4-BE49-F238E27FC236}">
                <a16:creationId xmlns:a16="http://schemas.microsoft.com/office/drawing/2014/main" id="{D89031E2-1259-4F07-AE75-C0EB3F18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3246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0C444F1A-CB12-44B6-AA5A-71EEEFF3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3" name="Picture 3">
            <a:extLst>
              <a:ext uri="{FF2B5EF4-FFF2-40B4-BE49-F238E27FC236}">
                <a16:creationId xmlns:a16="http://schemas.microsoft.com/office/drawing/2014/main" id="{A2FB0847-9FC2-496E-9F59-B614DFE7A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" name="Picture 4">
            <a:extLst>
              <a:ext uri="{FF2B5EF4-FFF2-40B4-BE49-F238E27FC236}">
                <a16:creationId xmlns:a16="http://schemas.microsoft.com/office/drawing/2014/main" id="{70B47515-FC0C-4E23-8100-F3870659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5" name="Picture 5">
            <a:extLst>
              <a:ext uri="{FF2B5EF4-FFF2-40B4-BE49-F238E27FC236}">
                <a16:creationId xmlns:a16="http://schemas.microsoft.com/office/drawing/2014/main" id="{2608AD05-98AA-4590-9939-819A5AB6B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6" name="Text Box 6">
            <a:extLst>
              <a:ext uri="{FF2B5EF4-FFF2-40B4-BE49-F238E27FC236}">
                <a16:creationId xmlns:a16="http://schemas.microsoft.com/office/drawing/2014/main" id="{2C7AF0B1-6840-445E-805F-FCEF947B5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731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哈希表的删除操作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7CA4B32C-67E2-4A21-8AF6-D1B96714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1981200"/>
            <a:ext cx="725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从哈希表中删除记录时，要作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176D12AF-B59D-43A9-9766-577568EC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700" y="19812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特殊处理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5073A794-4E77-45E0-87CB-59DCCF87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2400" y="19812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，相</a:t>
            </a:r>
          </a:p>
        </p:txBody>
      </p:sp>
      <p:pic>
        <p:nvPicPr>
          <p:cNvPr id="51210" name="Picture 10">
            <a:extLst>
              <a:ext uri="{FF2B5EF4-FFF2-40B4-BE49-F238E27FC236}">
                <a16:creationId xmlns:a16="http://schemas.microsoft.com/office/drawing/2014/main" id="{7C1B5618-C9DD-4283-B498-A641D5E3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0" y="8699500"/>
            <a:ext cx="11049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11" name="Text Box 11">
            <a:extLst>
              <a:ext uri="{FF2B5EF4-FFF2-40B4-BE49-F238E27FC236}">
                <a16:creationId xmlns:a16="http://schemas.microsoft.com/office/drawing/2014/main" id="{CD103945-CE8E-4816-A37B-4018426C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2882900"/>
            <a:ext cx="725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应地，需要修改查找的算法。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FEF2DA39-1B49-4033-9BFA-DB463513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77FBD2FD-49F8-451C-A627-1D88880D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4">
            <a:extLst>
              <a:ext uri="{FF2B5EF4-FFF2-40B4-BE49-F238E27FC236}">
                <a16:creationId xmlns:a16="http://schemas.microsoft.com/office/drawing/2014/main" id="{DCA3DBFB-B6EC-460F-9857-0BB47348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9" name="Picture 5">
            <a:extLst>
              <a:ext uri="{FF2B5EF4-FFF2-40B4-BE49-F238E27FC236}">
                <a16:creationId xmlns:a16="http://schemas.microsoft.com/office/drawing/2014/main" id="{778DE4EF-3035-476E-AE5B-373E0A03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311400"/>
            <a:ext cx="128397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0" name="Text Box 6">
            <a:extLst>
              <a:ext uri="{FF2B5EF4-FFF2-40B4-BE49-F238E27FC236}">
                <a16:creationId xmlns:a16="http://schemas.microsoft.com/office/drawing/2014/main" id="{A3D241F5-CAD4-4CF5-BFBD-20CC4307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673100"/>
            <a:ext cx="500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小结和作业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ECCC7298-F659-4E66-B601-A25F78D2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31242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哈希表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6933347A-3C4B-4AAE-8D87-74CCAB37A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21463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1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3C304757-5FB8-49E9-814D-9112B50A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21463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．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D37CBE0B-B1D0-4F5C-B576-6E09C1AD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21463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哈希原理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8613B78A-161A-4A13-9577-99DEC3A1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28829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2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DCA50DD1-B81B-4D35-86A3-858F9BEA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8829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．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7DA17470-000B-405A-A4F4-806442610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2882900"/>
            <a:ext cx="5194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哈希函数的构造方法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59B884A5-E73C-474B-9F6C-781FBB463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37465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3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88779CEA-EC22-404E-AD46-B65FBD335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7465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．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F17D4A2F-A1F5-4164-82E9-ACF0CB2E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746500"/>
            <a:ext cx="4127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处理冲突的方法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B2CB1B72-07E3-4916-9078-53582373B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200" y="4749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4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938FF3B1-95FA-4E38-8B4D-B06C07325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7498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隶书" panose="02010509060101010101" pitchFamily="49" charset="-122"/>
              </a:rPr>
              <a:t>．</a:t>
            </a:r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CA01983E-A489-48D2-A5CB-7C88D6F9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749800"/>
            <a:ext cx="5194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哈希表的查找及分析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3097A7DA-EA27-44C0-894D-D2818DA5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6261100"/>
            <a:ext cx="1993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作业：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A1AEE7D9-0B5D-4D74-9CD4-B19487F3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6261100"/>
            <a:ext cx="1574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ahoma Bold" panose="020B0804030504040204" pitchFamily="34" charset="0"/>
              </a:rPr>
              <a:t>9.19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AD5CFEF0-C520-42C7-9FC9-469F658D2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62611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EBD3EA2E-49E5-422C-B0E8-E80031E5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6261100"/>
            <a:ext cx="1549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ahoma Bold" panose="020B0804030504040204" pitchFamily="34" charset="0"/>
              </a:rPr>
              <a:t>9.20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262F1AAC-1F77-4071-8097-AE8B48B90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62611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pic>
        <p:nvPicPr>
          <p:cNvPr id="52249" name="Picture 25">
            <a:extLst>
              <a:ext uri="{FF2B5EF4-FFF2-40B4-BE49-F238E27FC236}">
                <a16:creationId xmlns:a16="http://schemas.microsoft.com/office/drawing/2014/main" id="{EB27858F-FDF4-4161-9A7A-F97E90FA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00" y="8483600"/>
            <a:ext cx="13208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50" name="Text Box 26">
            <a:extLst>
              <a:ext uri="{FF2B5EF4-FFF2-40B4-BE49-F238E27FC236}">
                <a16:creationId xmlns:a16="http://schemas.microsoft.com/office/drawing/2014/main" id="{7CF28399-DC48-41D1-9CC9-99DABD0F2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6261100"/>
            <a:ext cx="1549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Tahoma Bold" panose="020B0804030504040204" pitchFamily="34" charset="0"/>
              </a:rPr>
              <a:t>9.21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Tahoma Bold" panose="020B08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C79EBAE5-7125-4557-B21A-1FE12A53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1" name="Picture 3">
            <a:extLst>
              <a:ext uri="{FF2B5EF4-FFF2-40B4-BE49-F238E27FC236}">
                <a16:creationId xmlns:a16="http://schemas.microsoft.com/office/drawing/2014/main" id="{DC99A786-7166-48B3-9408-829C1EF5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DA773F44-E614-48A3-A0EF-FCC8CAB7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3" name="Picture 5">
            <a:extLst>
              <a:ext uri="{FF2B5EF4-FFF2-40B4-BE49-F238E27FC236}">
                <a16:creationId xmlns:a16="http://schemas.microsoft.com/office/drawing/2014/main" id="{AE7B1060-63D1-4861-B36B-D9DA38031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010C5379-938F-47B0-8CA2-42755EB8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00" y="8483600"/>
            <a:ext cx="13208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55" name="Text Box 7">
            <a:extLst>
              <a:ext uri="{FF2B5EF4-FFF2-40B4-BE49-F238E27FC236}">
                <a16:creationId xmlns:a16="http://schemas.microsoft.com/office/drawing/2014/main" id="{2EDFDCB8-70F2-42E2-88D4-27E89642D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673100"/>
            <a:ext cx="4076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课堂练习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0E1039D6-DCD9-4168-A34D-D2CD7382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8100"/>
            <a:ext cx="363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设有一组关键字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9B3F9808-E89A-4DB6-9200-17881447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2578100"/>
            <a:ext cx="124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{11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B1DE7B67-F9C5-4871-B8D6-CA465003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23FC0213-A2F4-4E06-9CD5-AF90E4D9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2578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54</a:t>
            </a:r>
          </a:p>
        </p:txBody>
      </p:sp>
      <p:sp>
        <p:nvSpPr>
          <p:cNvPr id="53260" name="Text Box 12">
            <a:extLst>
              <a:ext uri="{FF2B5EF4-FFF2-40B4-BE49-F238E27FC236}">
                <a16:creationId xmlns:a16="http://schemas.microsoft.com/office/drawing/2014/main" id="{7D795653-543C-4882-8A3F-3BD82E4BB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61" name="Text Box 13">
            <a:extLst>
              <a:ext uri="{FF2B5EF4-FFF2-40B4-BE49-F238E27FC236}">
                <a16:creationId xmlns:a16="http://schemas.microsoft.com/office/drawing/2014/main" id="{FE1C815F-B6ED-4DFB-83B5-A453C329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78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36</a:t>
            </a:r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783E4F04-2958-449A-B18A-7F07A9360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A922F1FA-218D-4579-81DD-DD409F53E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2578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89</a:t>
            </a:r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B6B5822D-93ED-4F2A-A819-C50438529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3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7E13CBC4-C854-45D2-B75D-064CA03B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0" y="2578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51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D770316A-F05C-4175-ADC7-CFD39405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DB5E7CF8-58D6-46B8-A12F-FF7A1CC7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1900" y="2578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47</a:t>
            </a:r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1E5A5130-2363-472D-92C8-1899B95D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34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4FC3B185-051B-488A-B92C-A5BDBD42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25781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38</a:t>
            </a:r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7ACB80A3-41C1-4097-8A48-20AFE1230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0" y="257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6A819AB2-DA0F-4EF7-9BDB-64AE06A75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9525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59</a:t>
            </a: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8A46B81C-1620-4A6C-8720-A94BD8FC5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048000"/>
            <a:ext cx="8382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B51827-2D92-47E2-B651-2F09BFD5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048000"/>
            <a:ext cx="9525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63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BB48D6A6-91E7-4630-9463-A84E7788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0" y="3048000"/>
            <a:ext cx="8382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4274EF12-E863-4854-9476-80B63877F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3048000"/>
            <a:ext cx="9525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94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87C23F2A-2D9D-4334-A7BD-5EFD928C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8000"/>
            <a:ext cx="8382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8C126062-9AEC-4894-88A9-2D6F3E54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3048000"/>
            <a:ext cx="12319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15}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2E43C99B-E2BC-47FE-AD8A-FF35BCA1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3048000"/>
            <a:ext cx="4089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，采用哈希函数：</a:t>
            </a:r>
          </a:p>
        </p:txBody>
      </p:sp>
      <p:sp>
        <p:nvSpPr>
          <p:cNvPr id="53279" name="Text Box 31">
            <a:extLst>
              <a:ext uri="{FF2B5EF4-FFF2-40B4-BE49-F238E27FC236}">
                <a16:creationId xmlns:a16="http://schemas.microsoft.com/office/drawing/2014/main" id="{39AA611D-E435-44A6-AB1D-769F6B5D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0" y="3048000"/>
            <a:ext cx="3479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H(key) = key </a:t>
            </a:r>
          </a:p>
        </p:txBody>
      </p:sp>
      <p:sp>
        <p:nvSpPr>
          <p:cNvPr id="53280" name="Text Box 32">
            <a:extLst>
              <a:ext uri="{FF2B5EF4-FFF2-40B4-BE49-F238E27FC236}">
                <a16:creationId xmlns:a16="http://schemas.microsoft.com/office/drawing/2014/main" id="{9485B552-9F20-43EE-9D13-167C33F8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06800"/>
            <a:ext cx="1625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% 13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9B8E45C6-62F7-4516-9509-716B5758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3606800"/>
            <a:ext cx="100965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。采用开放地址法的线性探测再散列方法解决冲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E5C3BAD9-015A-443D-A0FB-18CABDFA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16400"/>
            <a:ext cx="224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突，试在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CD055898-A304-49F5-B505-D4979085C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21640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0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98E7DDE6-8D45-488D-98F4-DB06FA71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4216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～</a:t>
            </a: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352095A2-0D1F-44B5-AB9A-440E49F3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164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Tahoma Bold" panose="020B0804030504040204" pitchFamily="34" charset="0"/>
              </a:rPr>
              <a:t>15</a:t>
            </a: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E2395277-4210-4B09-9D89-3D212AC5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16400"/>
            <a:ext cx="773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的散列地址空间中对该关键字序列构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931B2A0A-B8EE-4E98-89EE-4D6E55AC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75200"/>
            <a:ext cx="271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造哈希表。</a:t>
            </a:r>
          </a:p>
          <a:p>
            <a:pPr eaLnBrk="1" hangingPunct="1"/>
            <a:endParaRPr lang="en-US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7E80E7B-D911-4B42-8E1B-138B7CBA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18318427-9B86-471A-A5A0-3E5B498C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D94F880-4B1D-47D5-9A3C-8F1DE5DB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620DD74C-F300-4CA8-AF56-C568EA74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Text Box 6">
            <a:extLst>
              <a:ext uri="{FF2B5EF4-FFF2-40B4-BE49-F238E27FC236}">
                <a16:creationId xmlns:a16="http://schemas.microsoft.com/office/drawing/2014/main" id="{F0044630-C15A-41EA-87B6-26116ADF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7117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建立查找表：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89D4595F-1E2E-437A-BA59-680E713C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5118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给定关键字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81C5D519-72A3-47CD-BE60-63338451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5511800"/>
            <a:ext cx="1193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key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98E427CE-F7B8-44EC-89FA-D1421525F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55118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C8EACCFE-C47B-46E1-A2A2-8ECACC25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55118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74D724E0-18B1-495B-9066-C9D0E745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5511800"/>
            <a:ext cx="198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f(key)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59A9EEF7-1C0E-448F-A146-FEF541128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5118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0D776A28-F153-4329-961A-D93645966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600" y="55118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数组下标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73EF9360-CBCD-4DD8-B028-9391EC54E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1082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查找表：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4B5E456D-7E38-4C8D-BBBA-1532E52A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29210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使用数组存放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642FB4D2-FE99-4F67-B520-5FEF83037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210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58DC0B6B-5B29-4584-A4FC-7A2A09B13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2921000"/>
            <a:ext cx="5727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个关键字，数组的下标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326867D5-EF10-410D-8E59-72077339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900" y="29210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4E5A3920-4149-4A36-88A7-328C26B8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600" y="29210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8212" name="Text Box 20">
            <a:extLst>
              <a:ext uri="{FF2B5EF4-FFF2-40B4-BE49-F238E27FC236}">
                <a16:creationId xmlns:a16="http://schemas.microsoft.com/office/drawing/2014/main" id="{5CD8F5A2-A0CC-4CA9-A5CF-C74EC4BE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6300" y="29210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n-1</a:t>
            </a:r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BDF19879-9EEB-4149-B227-88BBE162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3D73BD42-5C9E-4CBF-BD3D-66B0FADA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7691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查找时：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15" name="Text Box 23">
            <a:extLst>
              <a:ext uri="{FF2B5EF4-FFF2-40B4-BE49-F238E27FC236}">
                <a16:creationId xmlns:a16="http://schemas.microsoft.com/office/drawing/2014/main" id="{F927AA6E-636A-4321-9792-7B1F0692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75692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给定关键字</a:t>
            </a:r>
          </a:p>
        </p:txBody>
      </p:sp>
      <p:sp>
        <p:nvSpPr>
          <p:cNvPr id="8216" name="Text Box 24">
            <a:extLst>
              <a:ext uri="{FF2B5EF4-FFF2-40B4-BE49-F238E27FC236}">
                <a16:creationId xmlns:a16="http://schemas.microsoft.com/office/drawing/2014/main" id="{DD52A7CB-F959-4495-BBFC-21B8183A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7569200"/>
            <a:ext cx="1193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key</a:t>
            </a: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9C665A2A-8A0D-410E-B08A-6289D456D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75692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4ECCBF1B-2303-4355-A16D-562DC34E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75692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EABF1879-FEC8-4603-801F-9F9B8246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7569200"/>
            <a:ext cx="198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f(key)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6ED83FF2-D384-40AA-A0CF-234CBBAE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200" y="75692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21AB0A08-035A-433F-9FCF-DFF41E95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75692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数组下标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08A61F9-9E90-4FF3-B8C3-5E35D4D6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EE397CCF-5331-4771-B487-E305944E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D7679A6-277D-45B1-BA3F-306AE1BBC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:a16="http://schemas.microsoft.com/office/drawing/2014/main" id="{76132734-4C9B-4B96-AADE-10166B36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>
            <a:extLst>
              <a:ext uri="{FF2B5EF4-FFF2-40B4-BE49-F238E27FC236}">
                <a16:creationId xmlns:a16="http://schemas.microsoft.com/office/drawing/2014/main" id="{29F486EC-A2B5-4D94-B33A-253D7B13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711700"/>
            <a:ext cx="3619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建立查找表：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0218FE6A-7267-4D74-BC1D-C7B97482C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5118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给定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6FB63A6B-444B-4CF3-BD86-14528C16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55118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grade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9C64FE65-AC48-4CD7-92CF-F2B864313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55118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72B2796F-039A-4A4D-9D12-DDCA46350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55118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2A20A6F1-3F9F-43F7-8F9D-A3D6885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0200" y="5511800"/>
            <a:ext cx="2527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f(grade)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32E3F518-ACA5-44EF-8E62-86B4FBA8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5118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E3540C0F-D1EB-4AAD-901D-67FEFA0AC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9900" y="55118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数组下标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D6267499-7FC7-47F3-885D-196D017A8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1082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9F1F80F2-BF01-4B3A-B36D-709631D7C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1082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10EA6C27-B4F4-487B-A803-58F1F247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108200"/>
            <a:ext cx="7886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：统计学生成绩各分数段的人数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B4C50438-885D-4BD6-9AAB-E896CB23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20E479B8-A264-4D84-A833-561552BC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7691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查找时：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E06AC5B1-5A29-43CC-A212-01C73A7A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7569200"/>
            <a:ext cx="1447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给定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B9FC4121-7590-41B5-A93E-B24AC7F0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75692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grade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5653957D-EE58-4716-8C5E-E9716559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75692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997E674E-8003-443E-8C2B-D788281B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7569200"/>
            <a:ext cx="143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A261ED7B-75DD-4C61-8D90-59A997EB1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7569200"/>
            <a:ext cx="2527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f(grade)</a:t>
            </a: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0F38EFE3-279A-478F-96EB-CA03DFD5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800" y="7569200"/>
            <a:ext cx="88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58490344-7C45-49ED-B6FC-C6F43F74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7569200"/>
            <a:ext cx="2514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数组下标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E409AAFF-0616-4E52-A389-6D862484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16300"/>
            <a:ext cx="1485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Hash</a:t>
            </a:r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6D0602CB-7AC2-4373-B703-8316F4C73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3416300"/>
            <a:ext cx="198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函数：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92E20036-BF16-486E-83BE-ECDCDB20F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16300"/>
            <a:ext cx="5753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f(grade) = grade/10 </a:t>
            </a:r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9810BFDF-95FB-4CE7-93AD-D1F8C888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3416300"/>
            <a:ext cx="1181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6FB9E45-990B-4FEE-B6D4-EB4F371E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879C672C-029A-461E-955D-AC17BFE2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60C4898-A866-4034-B5EC-618F3432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7F783435-135F-484D-B266-497108F9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Text Box 6">
            <a:extLst>
              <a:ext uri="{FF2B5EF4-FFF2-40B4-BE49-F238E27FC236}">
                <a16:creationId xmlns:a16="http://schemas.microsoft.com/office/drawing/2014/main" id="{18112AA9-C981-49F3-AA25-764D816AB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3D5D1246-9552-4CBA-AED0-016B84A2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3444C336-8572-4DD6-8459-E3B616B2B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Z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2FB3B879-4190-450C-BB34-E0C257B3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3225800"/>
            <a:ext cx="1727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hao, 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301D1ADB-E722-4D53-9F82-5EBEAE6D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Q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2393413F-8734-415E-8BD6-66A4D1AC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32258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ian, </a:t>
            </a:r>
          </a:p>
        </p:txBody>
      </p:sp>
      <p:sp>
        <p:nvSpPr>
          <p:cNvPr id="10252" name="Text Box 12">
            <a:extLst>
              <a:ext uri="{FF2B5EF4-FFF2-40B4-BE49-F238E27FC236}">
                <a16:creationId xmlns:a16="http://schemas.microsoft.com/office/drawing/2014/main" id="{AEF794F2-9CC9-4A62-B428-721F0F287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3EA034F2-57CA-4AC4-8A10-A7A75596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3225800"/>
            <a:ext cx="1485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un, 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0FD67B33-E375-4700-BA29-284928FC4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L</a:t>
            </a: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1ADFD529-EBE8-4854-9797-6A0D8DAF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25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i, 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2043597F-DD6D-4CF3-AEA3-56C97C0AC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W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7F1DC0E6-4B25-4B25-A120-C20BDD390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25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u, 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656A4957-DCCA-457A-B676-52EFE12B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646F0678-33F2-4949-A944-42A580FE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32258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hen, 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AC332BDA-3E9B-4037-A766-D45C6DE2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09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H</a:t>
            </a:r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931F3899-78BC-4A09-878C-8EDE136B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300" y="3225800"/>
            <a:ext cx="1485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an, 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C969ED69-8A1B-4899-AAB6-94EEE3E05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1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Y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17DE44C7-9D66-4F0A-8D7C-D01F486A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0" y="3225800"/>
            <a:ext cx="1206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e, </a:t>
            </a: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210FD11E-0B71-438F-BB7E-411D0F0E6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3900" y="3225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983200"/>
                </a:solidFill>
                <a:latin typeface="宋体" panose="02010600030101010101" pitchFamily="2" charset="-122"/>
              </a:rPr>
              <a:t>D</a:t>
            </a:r>
          </a:p>
        </p:txBody>
      </p:sp>
      <p:sp>
        <p:nvSpPr>
          <p:cNvPr id="10265" name="Text Box 25">
            <a:extLst>
              <a:ext uri="{FF2B5EF4-FFF2-40B4-BE49-F238E27FC236}">
                <a16:creationId xmlns:a16="http://schemas.microsoft.com/office/drawing/2014/main" id="{F154761D-10A8-437A-B672-E98B94582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0" y="3225800"/>
            <a:ext cx="1485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ei} 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44C3A46F-1760-4F98-AC8C-863F04BA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2098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A3959C3B-0651-4685-B3D7-E9A321A0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209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62BE97F6-7184-4F00-93DB-F460B5A3F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2209800"/>
            <a:ext cx="3060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：对于如下</a:t>
            </a: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33D92381-D9D4-49AD-A719-FDDA18DC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209800"/>
            <a:ext cx="63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689D6CC3-BEE8-4A1B-BA25-2FDA467F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209800"/>
            <a:ext cx="2501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个关键字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AB58409C-013F-49E0-9ACB-DB7FE2067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30800"/>
            <a:ext cx="901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</a:p>
        </p:txBody>
      </p:sp>
      <p:sp>
        <p:nvSpPr>
          <p:cNvPr id="10272" name="Text Box 32">
            <a:extLst>
              <a:ext uri="{FF2B5EF4-FFF2-40B4-BE49-F238E27FC236}">
                <a16:creationId xmlns:a16="http://schemas.microsoft.com/office/drawing/2014/main" id="{38DC5F8B-BB99-4EE6-B476-4220A99F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5130800"/>
            <a:ext cx="2540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哈希函数</a:t>
            </a: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B1B0D9BA-C61E-459F-939D-7CFA2203A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130800"/>
            <a:ext cx="2527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f(key) =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BEC41D11-54FA-4083-A8E2-166ECF4FF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5930900"/>
            <a:ext cx="571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Symbol" panose="05050102010706020507" pitchFamily="18" charset="2"/>
              </a:rPr>
              <a:t></a:t>
            </a: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14B12DE7-3910-4785-AB14-A52FA6C9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5930900"/>
            <a:ext cx="1765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(Ord(</a:t>
            </a: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60669604-F843-43AA-AC3F-2A99BB06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5930900"/>
            <a:ext cx="30480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第一个字母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81DCBD6C-B4A1-4BFB-B7CA-4DC36B92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5930900"/>
            <a:ext cx="1130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) -</a:t>
            </a: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9738679A-BDDA-4B20-B943-F4B6DB04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30900"/>
            <a:ext cx="44577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Ord('A') + 1)/2</a:t>
            </a: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A9BBF9CE-E2B7-4D56-8607-735E56128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9700" y="5930900"/>
            <a:ext cx="5715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Symbol" panose="05050102010706020507" pitchFamily="18" charset="2"/>
              </a:rPr>
              <a:t>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AE41669-C03A-468F-B3EC-8D2F5C98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C8EBE7E8-CE6D-42DA-BDFB-35B465B1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B68CA93-745F-47C7-BC07-27B493766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A1510FF2-442C-4A68-A346-8137DE2C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3700"/>
            <a:ext cx="135255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>
            <a:extLst>
              <a:ext uri="{FF2B5EF4-FFF2-40B4-BE49-F238E27FC236}">
                <a16:creationId xmlns:a16="http://schemas.microsoft.com/office/drawing/2014/main" id="{D76163B0-537C-4DC2-9ED0-66ACDD50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44EA0971-7C29-4C11-AC69-A1972FD34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8415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字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898B9333-1F05-4448-8502-8937D5F6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733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母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F23B4731-2CB9-42E7-958C-5C9579665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18034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56871C36-CAFD-4370-9EED-3CF11B02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1803400"/>
            <a:ext cx="63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24F60B6A-BF7F-4566-A202-DC3E3747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1803400"/>
            <a:ext cx="63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763F12DA-6BE3-4263-BF6B-7E67BB78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18034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15F46449-D7CD-459B-9C20-2C09B9D90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03400"/>
            <a:ext cx="609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0FCE186D-1576-4E51-8FFD-992EBFCC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1803400"/>
            <a:ext cx="584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8D8B6362-EA07-4B6E-8A91-2D51BD1F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18034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EEA0760C-2393-4C14-9804-20D2ECE2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18034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1F305434-D038-4565-87B0-2EC8AB67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100" y="1803400"/>
            <a:ext cx="508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5E544FAB-79C0-4E7F-8D68-5AC514C32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900" y="1803400"/>
            <a:ext cx="520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1504749A-C11E-491A-AFBA-C21DD460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18034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4" name="Text Box 20">
            <a:extLst>
              <a:ext uri="{FF2B5EF4-FFF2-40B4-BE49-F238E27FC236}">
                <a16:creationId xmlns:a16="http://schemas.microsoft.com/office/drawing/2014/main" id="{E6040CD1-9AC8-4F31-9407-48762D01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5800" y="1803400"/>
            <a:ext cx="609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830B27C1-9E73-4601-BE58-56C79AA9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5600" y="1803400"/>
            <a:ext cx="7239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F33E1D5B-7836-4BB9-848B-58CB50943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813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序</a:t>
            </a:r>
          </a:p>
        </p:txBody>
      </p:sp>
      <p:sp>
        <p:nvSpPr>
          <p:cNvPr id="11287" name="Text Box 23">
            <a:extLst>
              <a:ext uri="{FF2B5EF4-FFF2-40B4-BE49-F238E27FC236}">
                <a16:creationId xmlns:a16="http://schemas.microsoft.com/office/drawing/2014/main" id="{A609AC3D-1DFE-428B-AB00-F4C7BA96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2131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号</a:t>
            </a: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A94269B6-CCBE-48EA-A871-E09140159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9B6BCB98-ACA2-48F6-8917-CDB8CF9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1DE573DC-C7C5-4A04-AD54-0197FBBA6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E85B0892-62F8-43E5-9AC8-37241BCB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E3467651-9EC1-4980-94FC-7B4A9ED6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3" name="Text Box 29">
            <a:extLst>
              <a:ext uri="{FF2B5EF4-FFF2-40B4-BE49-F238E27FC236}">
                <a16:creationId xmlns:a16="http://schemas.microsoft.com/office/drawing/2014/main" id="{29817D5A-5B73-45B9-9CD1-F8F37BC4F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4" name="Text Box 30">
            <a:extLst>
              <a:ext uri="{FF2B5EF4-FFF2-40B4-BE49-F238E27FC236}">
                <a16:creationId xmlns:a16="http://schemas.microsoft.com/office/drawing/2014/main" id="{776F45A9-70A5-4BF7-8318-F76CDF62B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F2D3C3E5-8768-4D2C-94C5-23683F0C7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6" name="Text Box 32">
            <a:extLst>
              <a:ext uri="{FF2B5EF4-FFF2-40B4-BE49-F238E27FC236}">
                <a16:creationId xmlns:a16="http://schemas.microsoft.com/office/drawing/2014/main" id="{C1D38F8F-334A-42DB-B6B9-F6DF73A4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100" y="2730500"/>
            <a:ext cx="508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7" name="Text Box 33">
            <a:extLst>
              <a:ext uri="{FF2B5EF4-FFF2-40B4-BE49-F238E27FC236}">
                <a16:creationId xmlns:a16="http://schemas.microsoft.com/office/drawing/2014/main" id="{5274867B-CB26-4DE9-8B40-A8BE62E34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900" y="27305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8" name="Text Box 34">
            <a:extLst>
              <a:ext uri="{FF2B5EF4-FFF2-40B4-BE49-F238E27FC236}">
                <a16:creationId xmlns:a16="http://schemas.microsoft.com/office/drawing/2014/main" id="{2B2CD623-DEFA-4327-AA9E-C23DC2805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2730500"/>
            <a:ext cx="635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37727355-0CE7-43D3-8AB9-4DEA5AB8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5800" y="27305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0" name="Text Box 36">
            <a:extLst>
              <a:ext uri="{FF2B5EF4-FFF2-40B4-BE49-F238E27FC236}">
                <a16:creationId xmlns:a16="http://schemas.microsoft.com/office/drawing/2014/main" id="{B291FF45-2B6E-43B4-ABAC-2FEC77990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5600" y="27305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13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1" name="Text Box 37">
            <a:extLst>
              <a:ext uri="{FF2B5EF4-FFF2-40B4-BE49-F238E27FC236}">
                <a16:creationId xmlns:a16="http://schemas.microsoft.com/office/drawing/2014/main" id="{2E90C4F0-713A-4BFC-B015-12E0C8018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7211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字</a:t>
            </a:r>
          </a:p>
        </p:txBody>
      </p:sp>
      <p:sp>
        <p:nvSpPr>
          <p:cNvPr id="11302" name="Text Box 38">
            <a:extLst>
              <a:ext uri="{FF2B5EF4-FFF2-40B4-BE49-F238E27FC236}">
                <a16:creationId xmlns:a16="http://schemas.microsoft.com/office/drawing/2014/main" id="{3C8AAA95-48BD-4A64-BD3A-39AD91A0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1529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母</a:t>
            </a:r>
          </a:p>
        </p:txBody>
      </p:sp>
      <p:sp>
        <p:nvSpPr>
          <p:cNvPr id="11303" name="Text Box 39">
            <a:extLst>
              <a:ext uri="{FF2B5EF4-FFF2-40B4-BE49-F238E27FC236}">
                <a16:creationId xmlns:a16="http://schemas.microsoft.com/office/drawing/2014/main" id="{2810F678-3152-49EC-8479-4F9A228CF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4" name="Text Box 40">
            <a:extLst>
              <a:ext uri="{FF2B5EF4-FFF2-40B4-BE49-F238E27FC236}">
                <a16:creationId xmlns:a16="http://schemas.microsoft.com/office/drawing/2014/main" id="{3E40CD6E-E41C-4446-B2E9-08B6B8B1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5" name="Text Box 41">
            <a:extLst>
              <a:ext uri="{FF2B5EF4-FFF2-40B4-BE49-F238E27FC236}">
                <a16:creationId xmlns:a16="http://schemas.microsoft.com/office/drawing/2014/main" id="{335078CE-8CF2-418A-B9E3-861BB63B9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3683000"/>
            <a:ext cx="584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6" name="Text Box 42">
            <a:extLst>
              <a:ext uri="{FF2B5EF4-FFF2-40B4-BE49-F238E27FC236}">
                <a16:creationId xmlns:a16="http://schemas.microsoft.com/office/drawing/2014/main" id="{F6117436-C009-48A7-BC12-30EA748F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7" name="Text Box 43">
            <a:extLst>
              <a:ext uri="{FF2B5EF4-FFF2-40B4-BE49-F238E27FC236}">
                <a16:creationId xmlns:a16="http://schemas.microsoft.com/office/drawing/2014/main" id="{81FD4B2F-8481-414C-B65C-21DAF999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683000"/>
            <a:ext cx="63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8" name="Text Box 44">
            <a:extLst>
              <a:ext uri="{FF2B5EF4-FFF2-40B4-BE49-F238E27FC236}">
                <a16:creationId xmlns:a16="http://schemas.microsoft.com/office/drawing/2014/main" id="{CFB198C0-D3E7-45F0-B953-7F7024216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3683000"/>
            <a:ext cx="584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09" name="Text Box 45">
            <a:extLst>
              <a:ext uri="{FF2B5EF4-FFF2-40B4-BE49-F238E27FC236}">
                <a16:creationId xmlns:a16="http://schemas.microsoft.com/office/drawing/2014/main" id="{64B54F71-29A1-4237-B0BB-D83AC3CD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3683000"/>
            <a:ext cx="609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0" name="Text Box 46">
            <a:extLst>
              <a:ext uri="{FF2B5EF4-FFF2-40B4-BE49-F238E27FC236}">
                <a16:creationId xmlns:a16="http://schemas.microsoft.com/office/drawing/2014/main" id="{1BB59F5B-70A8-4EC0-B7B2-5C938A060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1" name="Text Box 47">
            <a:extLst>
              <a:ext uri="{FF2B5EF4-FFF2-40B4-BE49-F238E27FC236}">
                <a16:creationId xmlns:a16="http://schemas.microsoft.com/office/drawing/2014/main" id="{A5894727-8580-4FEA-97D5-7470E3FFC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1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2" name="Text Box 48">
            <a:extLst>
              <a:ext uri="{FF2B5EF4-FFF2-40B4-BE49-F238E27FC236}">
                <a16:creationId xmlns:a16="http://schemas.microsoft.com/office/drawing/2014/main" id="{26BDDE59-81A9-45D0-B39D-C1A79C3F7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900" y="3683000"/>
            <a:ext cx="736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3" name="Text Box 49">
            <a:extLst>
              <a:ext uri="{FF2B5EF4-FFF2-40B4-BE49-F238E27FC236}">
                <a16:creationId xmlns:a16="http://schemas.microsoft.com/office/drawing/2014/main" id="{AC6DDB61-B2E7-4AF3-B438-BA569FF41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4" name="Text Box 50">
            <a:extLst>
              <a:ext uri="{FF2B5EF4-FFF2-40B4-BE49-F238E27FC236}">
                <a16:creationId xmlns:a16="http://schemas.microsoft.com/office/drawing/2014/main" id="{9E112D72-D347-4482-8144-CA2A5CA8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5800" y="3683000"/>
            <a:ext cx="647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5" name="Text Box 51">
            <a:extLst>
              <a:ext uri="{FF2B5EF4-FFF2-40B4-BE49-F238E27FC236}">
                <a16:creationId xmlns:a16="http://schemas.microsoft.com/office/drawing/2014/main" id="{7B98F3A2-C7F1-4E46-9A6B-01E0FC88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5600" y="3683000"/>
            <a:ext cx="609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6" name="Text Box 52">
            <a:extLst>
              <a:ext uri="{FF2B5EF4-FFF2-40B4-BE49-F238E27FC236}">
                <a16:creationId xmlns:a16="http://schemas.microsoft.com/office/drawing/2014/main" id="{98B3B46C-A69A-43E6-AFA4-5589E8A27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6609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序</a:t>
            </a:r>
          </a:p>
        </p:txBody>
      </p:sp>
      <p:sp>
        <p:nvSpPr>
          <p:cNvPr id="11317" name="Text Box 53">
            <a:extLst>
              <a:ext uri="{FF2B5EF4-FFF2-40B4-BE49-F238E27FC236}">
                <a16:creationId xmlns:a16="http://schemas.microsoft.com/office/drawing/2014/main" id="{5804DF4C-2FB9-4C71-946B-B87451E46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092700"/>
            <a:ext cx="762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000" b="1">
                <a:solidFill>
                  <a:srgbClr val="000000"/>
                </a:solidFill>
                <a:latin typeface="幼圆" panose="02010509060101010101" pitchFamily="49" charset="-122"/>
              </a:rPr>
              <a:t>号</a:t>
            </a:r>
          </a:p>
          <a:p>
            <a:pPr eaLnBrk="1" hangingPunct="1"/>
            <a:endParaRPr lang="en-US" altLang="en-US" sz="3000" b="1">
              <a:solidFill>
                <a:srgbClr val="000000"/>
              </a:solidFill>
              <a:latin typeface="幼圆" panose="02010509060101010101" pitchFamily="49" charset="-122"/>
            </a:endParaRPr>
          </a:p>
        </p:txBody>
      </p:sp>
      <p:sp>
        <p:nvSpPr>
          <p:cNvPr id="11318" name="Text Box 54">
            <a:extLst>
              <a:ext uri="{FF2B5EF4-FFF2-40B4-BE49-F238E27FC236}">
                <a16:creationId xmlns:a16="http://schemas.microsoft.com/office/drawing/2014/main" id="{42F1E39E-7551-4A7F-B3E6-CECCEAA1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14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19" name="Text Box 55">
            <a:extLst>
              <a:ext uri="{FF2B5EF4-FFF2-40B4-BE49-F238E27FC236}">
                <a16:creationId xmlns:a16="http://schemas.microsoft.com/office/drawing/2014/main" id="{A0EC62CA-9B2D-4639-A02D-C0C01C2A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0" name="Text Box 56">
            <a:extLst>
              <a:ext uri="{FF2B5EF4-FFF2-40B4-BE49-F238E27FC236}">
                <a16:creationId xmlns:a16="http://schemas.microsoft.com/office/drawing/2014/main" id="{E2B2DB97-FF54-4C92-910E-F5711269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1" name="Text Box 57">
            <a:extLst>
              <a:ext uri="{FF2B5EF4-FFF2-40B4-BE49-F238E27FC236}">
                <a16:creationId xmlns:a16="http://schemas.microsoft.com/office/drawing/2014/main" id="{935BDA99-AC4A-48FC-8483-489A2A3C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2" name="Text Box 58">
            <a:extLst>
              <a:ext uri="{FF2B5EF4-FFF2-40B4-BE49-F238E27FC236}">
                <a16:creationId xmlns:a16="http://schemas.microsoft.com/office/drawing/2014/main" id="{5A31BCEF-B6F6-4DBA-B571-C539812A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18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3" name="Text Box 59">
            <a:extLst>
              <a:ext uri="{FF2B5EF4-FFF2-40B4-BE49-F238E27FC236}">
                <a16:creationId xmlns:a16="http://schemas.microsoft.com/office/drawing/2014/main" id="{BFD746BB-3A7F-4A59-B3F0-6F2D383C6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19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4" name="Text Box 60">
            <a:extLst>
              <a:ext uri="{FF2B5EF4-FFF2-40B4-BE49-F238E27FC236}">
                <a16:creationId xmlns:a16="http://schemas.microsoft.com/office/drawing/2014/main" id="{D2B765AD-2426-4ABA-BDAE-E8E48ADF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5" name="Text Box 61">
            <a:extLst>
              <a:ext uri="{FF2B5EF4-FFF2-40B4-BE49-F238E27FC236}">
                <a16:creationId xmlns:a16="http://schemas.microsoft.com/office/drawing/2014/main" id="{01F4CBB2-96CC-470F-AC75-A144D2B0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6" name="Text Box 62">
            <a:extLst>
              <a:ext uri="{FF2B5EF4-FFF2-40B4-BE49-F238E27FC236}">
                <a16:creationId xmlns:a16="http://schemas.microsoft.com/office/drawing/2014/main" id="{542EAC61-7F4C-4A46-A30A-E421C23B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1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22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7" name="Text Box 63">
            <a:extLst>
              <a:ext uri="{FF2B5EF4-FFF2-40B4-BE49-F238E27FC236}">
                <a16:creationId xmlns:a16="http://schemas.microsoft.com/office/drawing/2014/main" id="{6B169451-BC09-4A6D-91DF-77B91FDB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9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23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8" name="Text Box 64">
            <a:extLst>
              <a:ext uri="{FF2B5EF4-FFF2-40B4-BE49-F238E27FC236}">
                <a16:creationId xmlns:a16="http://schemas.microsoft.com/office/drawing/2014/main" id="{B3F1D9D6-666D-4666-AC41-EE7C13A1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24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9" name="Text Box 65">
            <a:extLst>
              <a:ext uri="{FF2B5EF4-FFF2-40B4-BE49-F238E27FC236}">
                <a16:creationId xmlns:a16="http://schemas.microsoft.com/office/drawing/2014/main" id="{A0F4BFC8-97F9-4582-BFCE-920909C8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58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30" name="Text Box 66">
            <a:extLst>
              <a:ext uri="{FF2B5EF4-FFF2-40B4-BE49-F238E27FC236}">
                <a16:creationId xmlns:a16="http://schemas.microsoft.com/office/drawing/2014/main" id="{40516758-F950-4311-B335-CE0DA281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5600" y="4610100"/>
            <a:ext cx="647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100" b="1">
                <a:solidFill>
                  <a:srgbClr val="000000"/>
                </a:solidFill>
                <a:latin typeface="Times New Roman" panose="02020603050405020304" pitchFamily="18" charset="0"/>
              </a:rPr>
              <a:t>26</a:t>
            </a:r>
          </a:p>
          <a:p>
            <a:pPr eaLnBrk="1" hangingPunct="1"/>
            <a:endParaRPr lang="en-US" altLang="en-US" sz="21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31" name="Picture 67">
            <a:extLst>
              <a:ext uri="{FF2B5EF4-FFF2-40B4-BE49-F238E27FC236}">
                <a16:creationId xmlns:a16="http://schemas.microsoft.com/office/drawing/2014/main" id="{FCAF122F-522C-456C-89E8-B0BA11B2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6845300"/>
            <a:ext cx="133350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32" name="Text Box 68">
            <a:extLst>
              <a:ext uri="{FF2B5EF4-FFF2-40B4-BE49-F238E27FC236}">
                <a16:creationId xmlns:a16="http://schemas.microsoft.com/office/drawing/2014/main" id="{49E7172F-1D64-43EC-BAA0-B5784815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7112000"/>
            <a:ext cx="13208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Chen</a:t>
            </a:r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2626EF5C-C908-42B0-8929-44E6393D8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2700" y="7137400"/>
            <a:ext cx="1295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Zhao</a:t>
            </a:r>
          </a:p>
          <a:p>
            <a:pPr eaLnBrk="1" hangingPunct="1"/>
            <a:endParaRPr lang="en-US" altLang="en-US" sz="32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11334" name="Text Box 70">
            <a:extLst>
              <a:ext uri="{FF2B5EF4-FFF2-40B4-BE49-F238E27FC236}">
                <a16:creationId xmlns:a16="http://schemas.microsoft.com/office/drawing/2014/main" id="{02EB9D09-E35E-4BD7-9684-9FA82051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0" y="7137400"/>
            <a:ext cx="1257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Qian</a:t>
            </a:r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D4C2CEDA-606D-4A10-8734-6BA86FCA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8100" y="7137400"/>
            <a:ext cx="10668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Sun</a:t>
            </a:r>
          </a:p>
          <a:p>
            <a:pPr eaLnBrk="1" hangingPunct="1"/>
            <a:endParaRPr lang="en-US" altLang="en-US" sz="32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6D75B7F9-B756-4432-A6E9-467D18815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7112000"/>
            <a:ext cx="762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Li</a:t>
            </a:r>
          </a:p>
          <a:p>
            <a:pPr eaLnBrk="1" hangingPunct="1"/>
            <a:endParaRPr lang="en-US" altLang="en-US" sz="32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085E59EB-245D-4A74-872B-3F1FB262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0" y="7112000"/>
            <a:ext cx="1003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Wu</a:t>
            </a:r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4052C3DB-8D4A-4BBE-B637-0C488721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7112000"/>
            <a:ext cx="1143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Han</a:t>
            </a:r>
          </a:p>
          <a:p>
            <a:pPr eaLnBrk="1" hangingPunct="1"/>
            <a:endParaRPr lang="en-US" altLang="en-US" sz="32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66A6FF9E-B635-4103-8E07-831C7282C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9900" y="7112000"/>
            <a:ext cx="8128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Ye</a:t>
            </a:r>
          </a:p>
        </p:txBody>
      </p:sp>
      <p:sp>
        <p:nvSpPr>
          <p:cNvPr id="11340" name="Text Box 76">
            <a:extLst>
              <a:ext uri="{FF2B5EF4-FFF2-40B4-BE49-F238E27FC236}">
                <a16:creationId xmlns:a16="http://schemas.microsoft.com/office/drawing/2014/main" id="{A9175BBE-A086-47CF-8D68-9210F0D09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7112000"/>
            <a:ext cx="977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A40020"/>
                </a:solidFill>
                <a:latin typeface="Times New Roman Bold" panose="02020803070505020304" pitchFamily="18" charset="0"/>
              </a:rPr>
              <a:t>Dei</a:t>
            </a:r>
          </a:p>
          <a:p>
            <a:pPr eaLnBrk="1" hangingPunct="1"/>
            <a:endParaRPr lang="en-US" altLang="en-US" sz="3200" b="1">
              <a:solidFill>
                <a:srgbClr val="A40020"/>
              </a:solidFill>
              <a:latin typeface="Times New Roman Bold" panose="02020803070505020304" pitchFamily="18" charset="0"/>
            </a:endParaRPr>
          </a:p>
        </p:txBody>
      </p:sp>
      <p:sp>
        <p:nvSpPr>
          <p:cNvPr id="11341" name="Text Box 77">
            <a:extLst>
              <a:ext uri="{FF2B5EF4-FFF2-40B4-BE49-F238E27FC236}">
                <a16:creationId xmlns:a16="http://schemas.microsoft.com/office/drawing/2014/main" id="{6CF2A5D5-9BE8-43C7-BFAE-D4F50429D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5765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600" b="1">
                <a:solidFill>
                  <a:srgbClr val="000000"/>
                </a:solidFill>
                <a:latin typeface="宋体" panose="02010600030101010101" pitchFamily="2" charset="-122"/>
              </a:rPr>
              <a:t>序号</a:t>
            </a:r>
          </a:p>
          <a:p>
            <a:pPr eaLnBrk="1" hangingPunct="1"/>
            <a:endParaRPr lang="en-US" altLang="en-US" sz="3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6C111FB7-8CB0-4A41-8255-A72A40D7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324600"/>
            <a:ext cx="131191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0       1       2       3       4       5       6       7       8       9      10      11     12      13</a:t>
            </a:r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C6125FC0-39BF-4AEC-A113-B5AD0EDF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7950200"/>
            <a:ext cx="15367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问题</a:t>
            </a:r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0AB6BB97-DE36-4E8C-B545-43A1A24F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7950200"/>
            <a:ext cx="9652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</a:p>
        </p:txBody>
      </p:sp>
      <p:sp>
        <p:nvSpPr>
          <p:cNvPr id="11345" name="Text Box 81">
            <a:extLst>
              <a:ext uri="{FF2B5EF4-FFF2-40B4-BE49-F238E27FC236}">
                <a16:creationId xmlns:a16="http://schemas.microsoft.com/office/drawing/2014/main" id="{5D1D0CFE-C0B0-43D1-A0BC-64EB59AF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7950200"/>
            <a:ext cx="3860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若添加关键字</a:t>
            </a:r>
          </a:p>
        </p:txBody>
      </p:sp>
      <p:sp>
        <p:nvSpPr>
          <p:cNvPr id="11346" name="Text Box 82">
            <a:extLst>
              <a:ext uri="{FF2B5EF4-FFF2-40B4-BE49-F238E27FC236}">
                <a16:creationId xmlns:a16="http://schemas.microsoft.com/office/drawing/2014/main" id="{D2DDCD00-DA65-450F-B9C4-73C0C18D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7950200"/>
            <a:ext cx="2336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Zhou , </a:t>
            </a:r>
          </a:p>
        </p:txBody>
      </p:sp>
      <p:sp>
        <p:nvSpPr>
          <p:cNvPr id="11347" name="Text Box 83">
            <a:extLst>
              <a:ext uri="{FF2B5EF4-FFF2-40B4-BE49-F238E27FC236}">
                <a16:creationId xmlns:a16="http://schemas.microsoft.com/office/drawing/2014/main" id="{AAB76FFA-6417-4811-9FD8-B296E10E5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7950200"/>
            <a:ext cx="2705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500" b="1">
                <a:solidFill>
                  <a:srgbClr val="000000"/>
                </a:solidFill>
                <a:latin typeface="宋体" panose="02010600030101010101" pitchFamily="2" charset="-122"/>
              </a:rPr>
              <a:t>怎么办？</a:t>
            </a:r>
          </a:p>
          <a:p>
            <a:pPr eaLnBrk="1" hangingPunct="1"/>
            <a:endParaRPr lang="en-US" altLang="en-US" sz="45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FA900845-1F16-482E-B689-9AFD3FE8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4F77E22E-3B1B-4218-AA06-69DBA91B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3400"/>
            <a:ext cx="128397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7DF0856-7C1D-4CCE-A28B-3186B4B1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3400"/>
            <a:ext cx="12954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799C4BC9-B179-474A-AE65-F7AA04F8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7160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4" name="Text Box 6">
            <a:extLst>
              <a:ext uri="{FF2B5EF4-FFF2-40B4-BE49-F238E27FC236}">
                <a16:creationId xmlns:a16="http://schemas.microsoft.com/office/drawing/2014/main" id="{93F3E5A7-B906-4402-B2B6-F37CC3B0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6731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7200" b="1">
                <a:solidFill>
                  <a:srgbClr val="000000"/>
                </a:solidFill>
                <a:latin typeface="隶书" panose="02010509060101010101" pitchFamily="49" charset="-122"/>
              </a:rPr>
              <a:t>什么是哈希表</a:t>
            </a:r>
          </a:p>
          <a:p>
            <a:pPr eaLnBrk="1" hangingPunct="1"/>
            <a:endParaRPr lang="en-US" altLang="en-US" sz="7200" b="1">
              <a:solidFill>
                <a:srgbClr val="000000"/>
              </a:solidFill>
              <a:latin typeface="隶书" panose="02010509060101010101" pitchFamily="49" charset="-122"/>
            </a:endParaRP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23CFF592-C21B-4761-9122-D0A52EF1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3073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 b="1">
                <a:solidFill>
                  <a:srgbClr val="000000"/>
                </a:solidFill>
                <a:latin typeface="宋体" panose="02010600030101010101" pitchFamily="2" charset="-122"/>
              </a:rPr>
              <a:t>由此可见，</a:t>
            </a:r>
          </a:p>
          <a:p>
            <a:pPr eaLnBrk="1" hangingPunct="1"/>
            <a:endParaRPr lang="en-US" altLang="en-US" sz="41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D471F1E7-B867-4717-9291-50DCE008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073400"/>
            <a:ext cx="13589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ahoma" panose="020B0604030504040204" pitchFamily="34" charset="0"/>
              </a:rPr>
              <a:t>1)   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33ADBE5-3580-461C-8E15-0CEE16C4A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073400"/>
            <a:ext cx="14351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哈希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904B4B6-5DE0-4BEC-B8E3-679B1E1B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73400"/>
            <a:ext cx="19431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ahoma" panose="020B0604030504040204" pitchFamily="34" charset="0"/>
              </a:rPr>
              <a:t>(Hash)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0DEE6034-FD58-442F-83BB-F457D9ECB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073400"/>
            <a:ext cx="83439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函数是一个映象，即：将关键字的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AB1C96F0-C013-4D41-BB9D-2998FD512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810000"/>
            <a:ext cx="1151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集合映射到某个地址集合上，它的设置很灵活，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ED2CD8FC-31D3-4BB9-88DE-F26160AC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4432300"/>
            <a:ext cx="1151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只要这个地址集合的大小不超出允许范围即可；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DE69AD84-98AC-4C02-B43B-88E4E10A8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537200"/>
            <a:ext cx="11811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ahoma" panose="020B0604030504040204" pitchFamily="34" charset="0"/>
              </a:rPr>
              <a:t>2)  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C38F00A8-DF79-4014-A1E5-90612C80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5537200"/>
            <a:ext cx="10998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对不同的关键字可能得到同一哈希地址，即：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F670845F-5B54-4BF1-B4CD-7A1EA900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6184900"/>
            <a:ext cx="30988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ahoma" panose="020B0604030504040204" pitchFamily="34" charset="0"/>
              </a:rPr>
              <a:t>key1≠ key2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35A3196D-FF38-41FE-B687-52BE5BBB8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00" y="6184900"/>
            <a:ext cx="14351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，而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4AB9F02A-B71D-4FC9-A85A-19637A6D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184900"/>
            <a:ext cx="4584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Tahoma" panose="020B0604030504040204" pitchFamily="34" charset="0"/>
              </a:rPr>
              <a:t>f(key1) = f(key2),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B0568A35-7BF0-4490-9F51-4716E946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3900" y="6184900"/>
            <a:ext cx="3568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因此，很容易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59DB300B-5844-4269-96E7-E8ABCFAF0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6896100"/>
            <a:ext cx="5143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4100">
                <a:solidFill>
                  <a:srgbClr val="000000"/>
                </a:solidFill>
                <a:latin typeface="宋体" panose="02010600030101010101" pitchFamily="2" charset="-122"/>
              </a:rPr>
              <a:t>产生“冲突”现象；</a:t>
            </a:r>
          </a:p>
          <a:p>
            <a:pPr eaLnBrk="1" hangingPunct="1"/>
            <a:endParaRPr lang="en-US" altLang="en-US" sz="41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2294</Words>
  <Application>Microsoft Office PowerPoint</Application>
  <PresentationFormat>自定义</PresentationFormat>
  <Paragraphs>1265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Arial</vt:lpstr>
      <vt:lpstr>隶书</vt:lpstr>
      <vt:lpstr>宋体</vt:lpstr>
      <vt:lpstr>Times New Roman Bold</vt:lpstr>
      <vt:lpstr>Times New Roman</vt:lpstr>
      <vt:lpstr>Symbol</vt:lpstr>
      <vt:lpstr>Wingdings</vt:lpstr>
      <vt:lpstr>幼圆</vt:lpstr>
      <vt:lpstr>Tahoma</vt:lpstr>
      <vt:lpstr>Times New Roman BoldItalic</vt:lpstr>
      <vt:lpstr>楷体_GB2312</vt:lpstr>
      <vt:lpstr>Times New Roman Italic</vt:lpstr>
      <vt:lpstr>Tahoma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幽弥狂</dc:creator>
  <cp:lastModifiedBy>幽弥狂</cp:lastModifiedBy>
  <cp:revision>1</cp:revision>
  <cp:lastPrinted>1601-01-01T00:00:00Z</cp:lastPrinted>
  <dcterms:created xsi:type="dcterms:W3CDTF">1601-01-01T00:00:00Z</dcterms:created>
  <dcterms:modified xsi:type="dcterms:W3CDTF">2019-09-27T15:55:21Z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