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402F75-4588-4EC5-B167-43F5EA59BA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A45C12-D6A7-4592-9654-AA3265CC44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1E012C-CC8C-4A4D-8D3F-F0FC45356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BE28F-3E18-4716-93F4-27EBC44258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41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D1B38E-7E38-4D2C-BBCF-5D2E59671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79ADD1-4A7F-4D30-81B0-3269ACE0E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3C08AB-FA92-4676-91F5-CB6E72359B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B07FD-95F6-41EF-B0D5-EE09859A25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01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C8E2E9-1991-41AF-8DE1-A3D1F2176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317D7C-0213-4DAC-BAD0-D4091B63CD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BC7464-3AF9-44F7-B4A1-1166311680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A0CFA-00A4-437B-912D-63647CE647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18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2907FE-9FDB-4AF6-B284-0D61F78FE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A61CB2-0AAE-400D-8E03-B3DDFDA3C5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3B095A9-18B3-4758-B1B9-5D4A82A9D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415BA-8FBA-4E6F-A749-960BB917D2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946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4B3F9-1E30-4D4B-ADF5-811CB8D377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EA699-1D0A-44F4-8F0A-3FE1D06A4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900CD-9BE0-4D95-B3E5-B6CDB8B1E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8227F-A14E-4933-A235-3B2C98587B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22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6D8254-D98C-4C96-932C-FA1D948B8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39E2B-8DCC-4007-AAAE-D8BD6C1C82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718AE3-3131-47C4-8946-4329F5F38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6D17D-BF5C-4C90-8D1A-D9B01B70DE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09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FE2755-3358-47E6-B299-71CA15FF3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11748-201D-476A-9F2A-73E6ED18B5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5A47F1-38E7-4B93-B3CF-DAFF122EC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C4648-7125-40AF-98AC-182B1F6DC7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09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F608CB-7304-4820-8E0A-940325CC9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12EEA-7FA3-407A-84B5-5BBEDBC13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F94F7-C4E8-4592-8C17-9746F39D4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61EA7-B981-445A-B9EF-D37DA9984E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78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909E69-CD93-4A9F-A046-A978EE9D44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D3659A-3B09-4BC3-B59F-C118E87AB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F72488-7BB7-4B1F-8E0A-9FA111005D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5DA7A-3F70-4396-B872-B70E4EEF7C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04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9112D4-171F-4364-9335-6A6039D2C4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82DA3B-B47A-4126-8172-72D1C93760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2051AC-EEA0-4C40-BBB0-E1EBF53B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8F5A9-08E5-4FBB-825D-E3DA55B2E1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68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09669DE-860C-4CCA-B36E-F4CFE8436F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5276E90-68DA-4430-BB2E-0F7E24AADD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D32D51-8147-4D6A-82CB-13ABFB2353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BA12C-BFBA-4A19-A12A-5BFF5D6E7B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44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4B2AB-5D9F-4BE1-9EF6-FCF54C5774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9579F-7DC1-405F-99B3-B1692CC15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2558C-0A04-4B0E-AFC5-EDC5AFDFA3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61621-B830-4975-8653-3347A28C50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48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794973-E708-4FA5-A486-43304D435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EBC4A-9D2D-4FDC-B22D-4F4F7E3DDD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76132-E523-4B6D-9C2C-110E328A3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D1A53-A960-4AAF-ADC8-95FADC2B6E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2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0FE704A-94FE-4121-B34D-693F9876C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7F292B7-15BB-4FB4-BE6E-BC09154CF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BEC78FA-83BA-423D-B543-C22AD375C0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D408070-CAEE-45D3-A4B6-A7F87F8124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0BFED4-0BEA-42FD-B064-42E8E1D540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03E984-34E8-491C-87BA-DD8B7C0F54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67166D7-16AC-4181-9EE2-90A705E177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字符串模式匹配算法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84FD9F76-EEEB-4EA6-A783-AFA02B50CD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88913"/>
            <a:ext cx="8291513" cy="6480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/>
              <a:t>02</a:t>
            </a:r>
            <a:r>
              <a:rPr lang="zh-CN" altLang="en-US" sz="1800"/>
              <a:t>）来个复杂点的，求</a:t>
            </a:r>
            <a:r>
              <a:rPr lang="en-US" altLang="zh-CN" sz="1800"/>
              <a:t>T=”ababcaabc” </a:t>
            </a:r>
            <a:r>
              <a:rPr lang="zh-CN" altLang="en-US" sz="1800"/>
              <a:t>的模式函数的值。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next[0]= -1    </a:t>
            </a:r>
            <a:r>
              <a:rPr lang="zh-CN" altLang="en-US" sz="1800"/>
              <a:t>根据（</a:t>
            </a:r>
            <a:r>
              <a:rPr lang="en-US" altLang="zh-CN" sz="1800"/>
              <a:t>1</a:t>
            </a:r>
            <a:r>
              <a:rPr lang="zh-CN" altLang="en-US" sz="1800"/>
              <a:t>）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next[1]=0    </a:t>
            </a:r>
            <a:r>
              <a:rPr lang="zh-CN" altLang="en-US" sz="1800"/>
              <a:t>根据</a:t>
            </a:r>
            <a:r>
              <a:rPr lang="en-US" altLang="zh-CN" sz="1800"/>
              <a:t>(4) 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next[2]=-1   </a:t>
            </a:r>
            <a:r>
              <a:rPr lang="zh-CN" altLang="en-US" sz="1800"/>
              <a:t>根据 </a:t>
            </a:r>
            <a:r>
              <a:rPr lang="en-US" altLang="zh-CN" sz="1800"/>
              <a:t>(2)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next[3]=0   </a:t>
            </a:r>
            <a:r>
              <a:rPr lang="zh-CN" altLang="en-US" sz="1800"/>
              <a:t>根据 </a:t>
            </a:r>
            <a:r>
              <a:rPr lang="en-US" altLang="zh-CN" sz="1800"/>
              <a:t>(3) </a:t>
            </a:r>
            <a:r>
              <a:rPr lang="zh-CN" altLang="en-US" sz="1800"/>
              <a:t>虽</a:t>
            </a:r>
            <a:r>
              <a:rPr lang="en-US" altLang="zh-CN" sz="1800"/>
              <a:t>T[0]=T[2] </a:t>
            </a:r>
            <a:r>
              <a:rPr lang="zh-CN" altLang="en-US" sz="1800"/>
              <a:t>但</a:t>
            </a:r>
            <a:r>
              <a:rPr lang="en-US" altLang="zh-CN" sz="1800"/>
              <a:t>T[1]=T[3] </a:t>
            </a:r>
            <a:r>
              <a:rPr lang="zh-CN" altLang="en-US" sz="1800"/>
              <a:t>被划入（</a:t>
            </a:r>
            <a:r>
              <a:rPr lang="en-US" altLang="zh-CN" sz="1800"/>
              <a:t>4</a:t>
            </a:r>
            <a:r>
              <a:rPr lang="zh-CN" altLang="en-US" sz="1800"/>
              <a:t>）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next[4]=2   </a:t>
            </a:r>
            <a:r>
              <a:rPr lang="zh-CN" altLang="en-US" sz="1800"/>
              <a:t>根据 </a:t>
            </a:r>
            <a:r>
              <a:rPr lang="en-US" altLang="zh-CN" sz="1800"/>
              <a:t>(3) T[0]T[1]=T[2]T[3] </a:t>
            </a:r>
            <a:r>
              <a:rPr lang="zh-CN" altLang="en-US" sz="1800"/>
              <a:t>且</a:t>
            </a:r>
            <a:r>
              <a:rPr lang="en-US" altLang="zh-CN" sz="1800"/>
              <a:t>T[2] !=T[4]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next[5]=-1 </a:t>
            </a:r>
            <a:r>
              <a:rPr lang="zh-CN" altLang="en-US" sz="1800"/>
              <a:t>根据 </a:t>
            </a:r>
            <a:r>
              <a:rPr lang="en-US" altLang="zh-CN" sz="1800"/>
              <a:t>(2) 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next[6]=1   </a:t>
            </a:r>
            <a:r>
              <a:rPr lang="zh-CN" altLang="en-US" sz="1800"/>
              <a:t>根据 </a:t>
            </a:r>
            <a:r>
              <a:rPr lang="en-US" altLang="zh-CN" sz="1800"/>
              <a:t>(3) T[0]=T[5] </a:t>
            </a:r>
            <a:r>
              <a:rPr lang="zh-CN" altLang="en-US" sz="1800"/>
              <a:t>且</a:t>
            </a:r>
            <a:r>
              <a:rPr lang="en-US" altLang="zh-CN" sz="1800"/>
              <a:t>T[1]!=T[6]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next[7]=0   </a:t>
            </a:r>
            <a:r>
              <a:rPr lang="zh-CN" altLang="en-US" sz="1800"/>
              <a:t>根据 </a:t>
            </a:r>
            <a:r>
              <a:rPr lang="en-US" altLang="zh-CN" sz="1800"/>
              <a:t>(3) </a:t>
            </a:r>
            <a:r>
              <a:rPr lang="zh-CN" altLang="en-US" sz="1800"/>
              <a:t>虽</a:t>
            </a:r>
            <a:r>
              <a:rPr lang="en-US" altLang="zh-CN" sz="1800"/>
              <a:t>T[0]=T[6] </a:t>
            </a:r>
            <a:r>
              <a:rPr lang="zh-CN" altLang="en-US" sz="1800"/>
              <a:t>但</a:t>
            </a:r>
            <a:r>
              <a:rPr lang="en-US" altLang="zh-CN" sz="1800"/>
              <a:t>T[1]=T[7] </a:t>
            </a:r>
            <a:r>
              <a:rPr lang="zh-CN" altLang="en-US" sz="1800"/>
              <a:t>被划入（</a:t>
            </a:r>
            <a:r>
              <a:rPr lang="en-US" altLang="zh-CN" sz="1800"/>
              <a:t>4</a:t>
            </a:r>
            <a:r>
              <a:rPr lang="zh-CN" altLang="en-US" sz="1800"/>
              <a:t>）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next[8]=2   </a:t>
            </a:r>
            <a:r>
              <a:rPr lang="zh-CN" altLang="en-US" sz="1800"/>
              <a:t>根据 </a:t>
            </a:r>
            <a:r>
              <a:rPr lang="en-US" altLang="zh-CN" sz="1800"/>
              <a:t>(3) T[0]T[1]=T[6]T[7] </a:t>
            </a:r>
            <a:r>
              <a:rPr lang="zh-CN" altLang="en-US" sz="1800"/>
              <a:t>且</a:t>
            </a:r>
            <a:r>
              <a:rPr lang="en-US" altLang="zh-CN" sz="1800"/>
              <a:t>T[2] !=T[8]</a:t>
            </a:r>
          </a:p>
          <a:p>
            <a:pPr eaLnBrk="1" hangingPunct="1">
              <a:buFontTx/>
              <a:buNone/>
            </a:pPr>
            <a:r>
              <a:rPr lang="en-US" altLang="zh-CN" sz="1800"/>
              <a:t> </a:t>
            </a:r>
            <a:r>
              <a:rPr lang="zh-CN" altLang="en-US" sz="1800"/>
              <a:t>即</a:t>
            </a:r>
          </a:p>
        </p:txBody>
      </p:sp>
      <p:graphicFrame>
        <p:nvGraphicFramePr>
          <p:cNvPr id="18506" name="Group 74">
            <a:extLst>
              <a:ext uri="{FF2B5EF4-FFF2-40B4-BE49-F238E27FC236}">
                <a16:creationId xmlns:a16="http://schemas.microsoft.com/office/drawing/2014/main" id="{16B620A1-FC1E-4751-8919-402AAD2F28C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71550" y="3644900"/>
          <a:ext cx="7840663" cy="1554163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1894681310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1180919816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4172229867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3154279694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181419303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83556833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1456470007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392915175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103897865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144329298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22259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898126"/>
                  </a:ext>
                </a:extLst>
              </a:tr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6272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FA5F6C3-34EA-4449-A218-F382FD821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四</a:t>
            </a:r>
            <a:r>
              <a:rPr lang="en-US" altLang="zh-CN" b="1"/>
              <a:t>. </a:t>
            </a:r>
            <a:r>
              <a:rPr lang="zh-CN" altLang="en-US" b="1"/>
              <a:t>串</a:t>
            </a:r>
            <a:r>
              <a:rPr lang="en-US" altLang="zh-CN" b="1"/>
              <a:t>T</a:t>
            </a:r>
            <a:r>
              <a:rPr lang="zh-CN" altLang="en-US" b="1"/>
              <a:t>的模式值</a:t>
            </a:r>
            <a:r>
              <a:rPr lang="en-US" altLang="zh-CN" b="1"/>
              <a:t>next[n]</a:t>
            </a:r>
            <a:r>
              <a:rPr lang="zh-CN" altLang="en-US" b="1"/>
              <a:t>的函数</a:t>
            </a:r>
            <a:r>
              <a:rPr lang="zh-CN" altLang="en-US"/>
              <a:t>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A9AAF88-70F8-4514-B43A-62CB627BD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void get_nextval(const char *T, int next[])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 // </a:t>
            </a:r>
            <a:r>
              <a:rPr lang="zh-CN" altLang="en-US" sz="1400" b="1"/>
              <a:t>求模式串</a:t>
            </a:r>
            <a:r>
              <a:rPr lang="en-US" altLang="zh-CN" sz="1400" b="1"/>
              <a:t>T</a:t>
            </a:r>
            <a:r>
              <a:rPr lang="zh-CN" altLang="en-US" sz="1400" b="1"/>
              <a:t>的</a:t>
            </a:r>
            <a:r>
              <a:rPr lang="en-US" altLang="zh-CN" sz="1400" b="1"/>
              <a:t>next</a:t>
            </a:r>
            <a:r>
              <a:rPr lang="zh-CN" altLang="en-US" sz="1400" b="1"/>
              <a:t>函数值并存入数组 </a:t>
            </a:r>
            <a:r>
              <a:rPr lang="en-US" altLang="zh-CN" sz="1400" b="1"/>
              <a:t>next</a:t>
            </a:r>
            <a:r>
              <a:rPr lang="zh-CN" altLang="en-US" sz="1400" b="1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400" b="1"/>
              <a:t>       </a:t>
            </a:r>
            <a:r>
              <a:rPr lang="en-US" altLang="zh-CN" sz="1400" b="1"/>
              <a:t>int j = 0, k = -1;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 next[0] = -1;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 while ( T[j] != '\0' 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 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        if (k == -1 || T[j] == T[k])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        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               ++j; ++k;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               if (T[j]!=T[k])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                      next[j] = k;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               else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                      next[j] = next[k];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       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        else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               k = next[k];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      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b="1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50C85ED-01AE-4180-ADD5-FD08B149897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简单匹配算法</a:t>
            </a:r>
          </a:p>
        </p:txBody>
      </p:sp>
      <p:pic>
        <p:nvPicPr>
          <p:cNvPr id="3075" name="Picture 7" descr="9e2d7a511327402bbc7959c84ebd6f98">
            <a:extLst>
              <a:ext uri="{FF2B5EF4-FFF2-40B4-BE49-F238E27FC236}">
                <a16:creationId xmlns:a16="http://schemas.microsoft.com/office/drawing/2014/main" id="{14EC4A04-459E-49EE-B3F7-B35E4F83A54A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975" y="1901825"/>
            <a:ext cx="3829050" cy="1581150"/>
          </a:xfrm>
          <a:noFill/>
        </p:spPr>
      </p:pic>
      <p:pic>
        <p:nvPicPr>
          <p:cNvPr id="3076" name="Picture 8" descr="33b15074cb1f4dcabbe3bb4c729fece8">
            <a:extLst>
              <a:ext uri="{FF2B5EF4-FFF2-40B4-BE49-F238E27FC236}">
                <a16:creationId xmlns:a16="http://schemas.microsoft.com/office/drawing/2014/main" id="{C4C3FDDB-F2AD-49B3-810C-207FF4E0C065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2975" y="1901825"/>
            <a:ext cx="3829050" cy="1581150"/>
          </a:xfrm>
          <a:noFill/>
        </p:spPr>
      </p:pic>
      <p:pic>
        <p:nvPicPr>
          <p:cNvPr id="3077" name="Picture 9" descr="42983ca2a0314f3d82f83a771c6a4c32">
            <a:extLst>
              <a:ext uri="{FF2B5EF4-FFF2-40B4-BE49-F238E27FC236}">
                <a16:creationId xmlns:a16="http://schemas.microsoft.com/office/drawing/2014/main" id="{56F96541-F461-4ED0-AEF0-2A7D6EC10AA8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975" y="4241800"/>
            <a:ext cx="3829050" cy="1581150"/>
          </a:xfrm>
          <a:noFill/>
        </p:spPr>
      </p:pic>
      <p:pic>
        <p:nvPicPr>
          <p:cNvPr id="3078" name="Picture 10" descr="7eb3b9a6e6624a0a8fe8559ba1d42129">
            <a:extLst>
              <a:ext uri="{FF2B5EF4-FFF2-40B4-BE49-F238E27FC236}">
                <a16:creationId xmlns:a16="http://schemas.microsoft.com/office/drawing/2014/main" id="{0CEC0A1E-98D9-4FF2-ACED-6E4BC50AAF4C}"/>
              </a:ext>
            </a:extLst>
          </p:cNvPr>
          <p:cNvPicPr>
            <a:picLocks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2975" y="4241800"/>
            <a:ext cx="3829050" cy="1581150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83D0BD6-B0B2-4071-8D71-B067165CD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简单匹配算法</a:t>
            </a:r>
            <a:r>
              <a:rPr lang="zh-CN" altLang="en-US"/>
              <a:t>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4FEE852-4386-4C4F-B40C-3817ECB4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int Index_BF ( char S [ ], char T [ ], int pos 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/>
              <a:t>/* </a:t>
            </a:r>
            <a:r>
              <a:rPr lang="zh-CN" altLang="en-US" sz="1600"/>
              <a:t>若串 </a:t>
            </a:r>
            <a:r>
              <a:rPr lang="en-US" altLang="zh-CN" sz="1600"/>
              <a:t>S </a:t>
            </a:r>
            <a:r>
              <a:rPr lang="zh-CN" altLang="en-US" sz="1600"/>
              <a:t>中从第</a:t>
            </a:r>
            <a:r>
              <a:rPr lang="en-US" altLang="zh-CN" sz="1600"/>
              <a:t>pos(S </a:t>
            </a:r>
            <a:r>
              <a:rPr lang="zh-CN" altLang="en-US" sz="1600"/>
              <a:t>的下标</a:t>
            </a:r>
            <a:r>
              <a:rPr lang="en-US" altLang="zh-CN" sz="1600"/>
              <a:t>0≤pos&lt;StrLength(S))</a:t>
            </a:r>
            <a:r>
              <a:rPr lang="zh-CN" altLang="en-US" sz="1600"/>
              <a:t>个字符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600"/>
              <a:t>起存在和串 </a:t>
            </a:r>
            <a:r>
              <a:rPr lang="en-US" altLang="zh-CN" sz="1600"/>
              <a:t>T </a:t>
            </a:r>
            <a:r>
              <a:rPr lang="zh-CN" altLang="en-US" sz="1600"/>
              <a:t>相同的子串，则称匹配成功，返回第一个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600"/>
              <a:t>这样的子串在串 </a:t>
            </a:r>
            <a:r>
              <a:rPr lang="en-US" altLang="zh-CN" sz="1600"/>
              <a:t>S </a:t>
            </a:r>
            <a:r>
              <a:rPr lang="zh-CN" altLang="en-US" sz="1600"/>
              <a:t>中的下标，否则返回 </a:t>
            </a:r>
            <a:r>
              <a:rPr lang="en-US" altLang="zh-CN" sz="1600"/>
              <a:t>-1   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int i = pos, j = 0;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while ( S[i+j] != '\0'&amp;&amp; T[j] != '\0')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if ( S[i+j] == T[j] 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j ++;</a:t>
            </a:r>
            <a:r>
              <a:rPr lang="en-US" altLang="zh-CN" sz="1600"/>
              <a:t> // </a:t>
            </a:r>
            <a:r>
              <a:rPr lang="zh-CN" altLang="en-US" sz="1600"/>
              <a:t>继续比较后一字符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else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i ++; j = 0;</a:t>
            </a:r>
            <a:r>
              <a:rPr lang="en-US" altLang="zh-CN" sz="1600"/>
              <a:t> // </a:t>
            </a:r>
            <a:r>
              <a:rPr lang="zh-CN" altLang="en-US" sz="1600"/>
              <a:t>重新开始新的一轮匹配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if ( T[j] == '\0')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return i;</a:t>
            </a:r>
            <a:r>
              <a:rPr lang="en-US" altLang="zh-CN" sz="1600"/>
              <a:t> // </a:t>
            </a:r>
            <a:r>
              <a:rPr lang="zh-CN" altLang="en-US" sz="1600"/>
              <a:t>匹配成功   返回下标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else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return -1;</a:t>
            </a:r>
            <a:r>
              <a:rPr lang="en-US" altLang="zh-CN" sz="1600"/>
              <a:t> // </a:t>
            </a:r>
            <a:r>
              <a:rPr lang="zh-CN" altLang="en-US" sz="1600"/>
              <a:t>串</a:t>
            </a:r>
            <a:r>
              <a:rPr lang="en-US" altLang="zh-CN" sz="1600"/>
              <a:t>S</a:t>
            </a:r>
            <a:r>
              <a:rPr lang="zh-CN" altLang="en-US" sz="1600"/>
              <a:t>中</a:t>
            </a:r>
            <a:r>
              <a:rPr lang="en-US" altLang="zh-CN" sz="1600"/>
              <a:t>(</a:t>
            </a:r>
            <a:r>
              <a:rPr lang="zh-CN" altLang="en-US" sz="1600"/>
              <a:t>第</a:t>
            </a:r>
            <a:r>
              <a:rPr lang="en-US" altLang="zh-CN" sz="1600"/>
              <a:t>pos</a:t>
            </a:r>
            <a:r>
              <a:rPr lang="zh-CN" altLang="en-US" sz="1600"/>
              <a:t>个字符起</a:t>
            </a:r>
            <a:r>
              <a:rPr lang="en-US" altLang="zh-CN" sz="1600"/>
              <a:t>)</a:t>
            </a:r>
            <a:r>
              <a:rPr lang="zh-CN" altLang="en-US" sz="1600"/>
              <a:t>不存在和串</a:t>
            </a:r>
            <a:r>
              <a:rPr lang="en-US" altLang="zh-CN" sz="1600"/>
              <a:t>T</a:t>
            </a:r>
            <a:r>
              <a:rPr lang="zh-CN" altLang="en-US" sz="1600"/>
              <a:t>相同的子串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>
                <a:solidFill>
                  <a:schemeClr val="hlink"/>
                </a:solidFill>
              </a:rPr>
              <a:t>}</a:t>
            </a:r>
            <a:r>
              <a:rPr lang="en-US" altLang="zh-CN" sz="16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1B0084D-11B1-4FA4-85A1-9B4BD5185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1600"/>
          </a:p>
          <a:p>
            <a:pPr eaLnBrk="1" hangingPunct="1">
              <a:buFontTx/>
              <a:buNone/>
            </a:pPr>
            <a:endParaRPr lang="en-US" altLang="zh-CN" sz="1600"/>
          </a:p>
          <a:p>
            <a:pPr eaLnBrk="1" hangingPunct="1">
              <a:buFontTx/>
              <a:buNone/>
            </a:pPr>
            <a:r>
              <a:rPr lang="zh-CN" altLang="en-US" sz="1600"/>
              <a:t>还是相同的例子，在</a:t>
            </a:r>
            <a:r>
              <a:rPr lang="en-US" altLang="zh-CN" sz="1600"/>
              <a:t>S=”abcabcabdabba”</a:t>
            </a:r>
            <a:r>
              <a:rPr lang="zh-CN" altLang="en-US" sz="1600"/>
              <a:t>中查找</a:t>
            </a:r>
            <a:r>
              <a:rPr lang="en-US" altLang="zh-CN" sz="1600"/>
              <a:t>T=”abcabd”</a:t>
            </a:r>
            <a:r>
              <a:rPr lang="zh-CN" altLang="en-US" sz="1600"/>
              <a:t>，当第一次搜索到</a:t>
            </a:r>
            <a:r>
              <a:rPr lang="en-US" altLang="zh-CN" sz="1600"/>
              <a:t>S[5] </a:t>
            </a:r>
            <a:r>
              <a:rPr lang="zh-CN" altLang="en-US" sz="1600"/>
              <a:t>和</a:t>
            </a:r>
            <a:r>
              <a:rPr lang="en-US" altLang="zh-CN" sz="1600"/>
              <a:t>T[5]</a:t>
            </a:r>
            <a:r>
              <a:rPr lang="zh-CN" altLang="en-US" sz="1600"/>
              <a:t>不等后，</a:t>
            </a:r>
            <a:r>
              <a:rPr lang="en-US" altLang="zh-CN" sz="1600"/>
              <a:t>S</a:t>
            </a:r>
            <a:r>
              <a:rPr lang="zh-CN" altLang="en-US" sz="1600"/>
              <a:t>下标不是回溯到</a:t>
            </a:r>
            <a:r>
              <a:rPr lang="en-US" altLang="zh-CN" sz="1600"/>
              <a:t>1</a:t>
            </a:r>
            <a:r>
              <a:rPr lang="zh-CN" altLang="en-US" sz="1600"/>
              <a:t>，</a:t>
            </a:r>
            <a:r>
              <a:rPr lang="en-US" altLang="zh-CN" sz="1600"/>
              <a:t>T</a:t>
            </a:r>
            <a:r>
              <a:rPr lang="zh-CN" altLang="en-US" sz="1600"/>
              <a:t>下标也不是回溯到开始，而是根据</a:t>
            </a:r>
            <a:r>
              <a:rPr lang="en-US" altLang="zh-CN" sz="1600"/>
              <a:t>T</a:t>
            </a:r>
            <a:r>
              <a:rPr lang="zh-CN" altLang="en-US" sz="1600"/>
              <a:t>中</a:t>
            </a:r>
            <a:r>
              <a:rPr lang="en-US" altLang="zh-CN" sz="1600"/>
              <a:t>T[5]==’d’</a:t>
            </a:r>
            <a:r>
              <a:rPr lang="zh-CN" altLang="en-US" sz="1600"/>
              <a:t>的模式函数值（</a:t>
            </a:r>
            <a:r>
              <a:rPr lang="en-US" altLang="zh-CN" sz="1600"/>
              <a:t>next[5]=2</a:t>
            </a:r>
            <a:r>
              <a:rPr lang="zh-CN" altLang="en-US" sz="1600"/>
              <a:t>，为什么？后面讲），直接比较</a:t>
            </a:r>
            <a:r>
              <a:rPr lang="en-US" altLang="zh-CN" sz="1600"/>
              <a:t>S[5] </a:t>
            </a:r>
            <a:r>
              <a:rPr lang="zh-CN" altLang="en-US" sz="1600"/>
              <a:t>和</a:t>
            </a:r>
            <a:r>
              <a:rPr lang="en-US" altLang="zh-CN" sz="1600"/>
              <a:t>T[2]</a:t>
            </a:r>
            <a:r>
              <a:rPr lang="zh-CN" altLang="en-US" sz="1600"/>
              <a:t>是否相等，因为相等，</a:t>
            </a:r>
            <a:r>
              <a:rPr lang="en-US" altLang="zh-CN" sz="1600"/>
              <a:t>S</a:t>
            </a:r>
            <a:r>
              <a:rPr lang="zh-CN" altLang="en-US" sz="1600"/>
              <a:t>和</a:t>
            </a:r>
            <a:r>
              <a:rPr lang="en-US" altLang="zh-CN" sz="1600"/>
              <a:t>T</a:t>
            </a:r>
            <a:r>
              <a:rPr lang="zh-CN" altLang="en-US" sz="1600"/>
              <a:t>的下标同时增加</a:t>
            </a:r>
            <a:r>
              <a:rPr lang="en-US" altLang="zh-CN" sz="1600"/>
              <a:t>;</a:t>
            </a:r>
            <a:r>
              <a:rPr lang="zh-CN" altLang="en-US" sz="1600"/>
              <a:t>因为又相等，</a:t>
            </a:r>
            <a:r>
              <a:rPr lang="en-US" altLang="zh-CN" sz="1600"/>
              <a:t>S</a:t>
            </a:r>
            <a:r>
              <a:rPr lang="zh-CN" altLang="en-US" sz="1600"/>
              <a:t>和</a:t>
            </a:r>
            <a:r>
              <a:rPr lang="en-US" altLang="zh-CN" sz="1600"/>
              <a:t>T</a:t>
            </a:r>
            <a:r>
              <a:rPr lang="zh-CN" altLang="en-US" sz="1600"/>
              <a:t>的下标又同时增加。。。最终在</a:t>
            </a:r>
            <a:r>
              <a:rPr lang="en-US" altLang="zh-CN" sz="1600"/>
              <a:t>S</a:t>
            </a:r>
            <a:r>
              <a:rPr lang="zh-CN" altLang="en-US" sz="1600"/>
              <a:t>中找到了</a:t>
            </a:r>
            <a:r>
              <a:rPr lang="en-US" altLang="zh-CN" sz="1600"/>
              <a:t>T</a:t>
            </a:r>
            <a:r>
              <a:rPr lang="zh-CN" altLang="en-US" sz="1600"/>
              <a:t>。如图：</a:t>
            </a:r>
            <a:r>
              <a:rPr lang="zh-CN" altLang="en-US"/>
              <a:t> </a:t>
            </a:r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/>
            <a:endParaRPr lang="en-US" altLang="zh-CN"/>
          </a:p>
        </p:txBody>
      </p:sp>
      <p:pic>
        <p:nvPicPr>
          <p:cNvPr id="5123" name="Picture 5" descr="fd21ec3847f94dd28f3efd5e49408167">
            <a:extLst>
              <a:ext uri="{FF2B5EF4-FFF2-40B4-BE49-F238E27FC236}">
                <a16:creationId xmlns:a16="http://schemas.microsoft.com/office/drawing/2014/main" id="{C7DACA88-2779-4D93-885B-48DB268C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221163"/>
            <a:ext cx="4752975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6" descr="9e2d7a511327402bbc7959c84ebd6f98">
            <a:extLst>
              <a:ext uri="{FF2B5EF4-FFF2-40B4-BE49-F238E27FC236}">
                <a16:creationId xmlns:a16="http://schemas.microsoft.com/office/drawing/2014/main" id="{5912A06B-D66C-4E9C-8C9B-F8563A5B9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133600"/>
            <a:ext cx="5184775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783AF2C2-0E3C-4428-9AD4-AA53CFB53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 </a:t>
            </a:r>
            <a:r>
              <a:rPr lang="zh-CN" altLang="en-US" sz="1600"/>
              <a:t>为什么</a:t>
            </a:r>
            <a:r>
              <a:rPr lang="en-US" altLang="zh-CN" sz="1600"/>
              <a:t>T[5]==’d’</a:t>
            </a:r>
            <a:r>
              <a:rPr lang="zh-CN" altLang="en-US" sz="1600"/>
              <a:t>的模式函数值等于</a:t>
            </a:r>
            <a:r>
              <a:rPr lang="en-US" altLang="zh-CN" sz="1600"/>
              <a:t>2</a:t>
            </a:r>
            <a:r>
              <a:rPr lang="zh-CN" altLang="en-US" sz="1600"/>
              <a:t>（</a:t>
            </a:r>
            <a:r>
              <a:rPr lang="en-US" altLang="zh-CN" sz="1600"/>
              <a:t>next[5]=2</a:t>
            </a:r>
            <a:r>
              <a:rPr lang="zh-CN" altLang="en-US" sz="1600"/>
              <a:t>），其实这个</a:t>
            </a:r>
            <a:r>
              <a:rPr lang="en-US" altLang="zh-CN" sz="1600"/>
              <a:t>2</a:t>
            </a:r>
            <a:r>
              <a:rPr lang="zh-CN" altLang="en-US" sz="1600"/>
              <a:t>表示</a:t>
            </a:r>
            <a:r>
              <a:rPr lang="en-US" altLang="zh-CN" sz="1600"/>
              <a:t>T[5]==’d’</a:t>
            </a:r>
            <a:r>
              <a:rPr lang="zh-CN" altLang="en-US" sz="1600"/>
              <a:t>的前面有</a:t>
            </a:r>
            <a:r>
              <a:rPr lang="en-US" altLang="zh-CN" sz="1600"/>
              <a:t>2</a:t>
            </a:r>
            <a:r>
              <a:rPr lang="zh-CN" altLang="en-US" sz="1600"/>
              <a:t>个字符和开始的两个字符相同，且</a:t>
            </a:r>
            <a:r>
              <a:rPr lang="en-US" altLang="zh-CN" sz="1600"/>
              <a:t>T[5]==’d’</a:t>
            </a:r>
            <a:r>
              <a:rPr lang="zh-CN" altLang="en-US" sz="1600"/>
              <a:t>不等于开始的两个字符之后的第三个字符（</a:t>
            </a:r>
            <a:r>
              <a:rPr lang="en-US" altLang="zh-CN" sz="1600"/>
              <a:t>T[2]=’c’</a:t>
            </a:r>
            <a:r>
              <a:rPr lang="zh-CN" altLang="en-US" sz="1600"/>
              <a:t>）</a:t>
            </a:r>
            <a:r>
              <a:rPr lang="en-US" altLang="zh-CN" sz="1600"/>
              <a:t>.</a:t>
            </a:r>
            <a:r>
              <a:rPr lang="zh-CN" altLang="en-US" sz="1600"/>
              <a:t>如图：</a:t>
            </a:r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r>
              <a:rPr lang="zh-CN" altLang="en-US" sz="1600"/>
              <a:t>也就是说，如果开始的两个字符之后的第三个字符也为’</a:t>
            </a:r>
            <a:r>
              <a:rPr lang="en-US" altLang="zh-CN" sz="1600"/>
              <a:t>d’,</a:t>
            </a:r>
            <a:r>
              <a:rPr lang="zh-CN" altLang="en-US" sz="1600"/>
              <a:t>那么，尽管</a:t>
            </a:r>
            <a:r>
              <a:rPr lang="en-US" altLang="zh-CN" sz="1600"/>
              <a:t>T[5]==’d’</a:t>
            </a:r>
            <a:r>
              <a:rPr lang="zh-CN" altLang="en-US" sz="1600"/>
              <a:t>的前面有</a:t>
            </a:r>
            <a:r>
              <a:rPr lang="en-US" altLang="zh-CN" sz="1600"/>
              <a:t>2</a:t>
            </a:r>
            <a:r>
              <a:rPr lang="zh-CN" altLang="en-US" sz="1600"/>
              <a:t>个字符和开始的两个字符相同，</a:t>
            </a:r>
            <a:r>
              <a:rPr lang="en-US" altLang="zh-CN" sz="1600"/>
              <a:t>T[5]==’d’</a:t>
            </a:r>
            <a:r>
              <a:rPr lang="zh-CN" altLang="en-US" sz="1600"/>
              <a:t>的模式函数值也不为</a:t>
            </a:r>
            <a:r>
              <a:rPr lang="en-US" altLang="zh-CN" sz="1600"/>
              <a:t>2</a:t>
            </a:r>
            <a:r>
              <a:rPr lang="zh-CN" altLang="en-US" sz="1600"/>
              <a:t>，而是为</a:t>
            </a:r>
            <a:r>
              <a:rPr lang="en-US" altLang="zh-CN" sz="1600"/>
              <a:t>0</a:t>
            </a:r>
            <a:r>
              <a:rPr lang="zh-CN" altLang="en-US" sz="1600"/>
              <a:t>。</a:t>
            </a:r>
            <a:r>
              <a:rPr lang="zh-CN" altLang="en-US"/>
              <a:t> </a:t>
            </a:r>
          </a:p>
        </p:txBody>
      </p:sp>
      <p:pic>
        <p:nvPicPr>
          <p:cNvPr id="6147" name="Picture 4" descr="fe9a1d6bcb8f4e15944b3cffe6372744">
            <a:extLst>
              <a:ext uri="{FF2B5EF4-FFF2-40B4-BE49-F238E27FC236}">
                <a16:creationId xmlns:a16="http://schemas.microsoft.com/office/drawing/2014/main" id="{0528A0B2-C8AA-4059-8827-F3D73ADD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412875"/>
            <a:ext cx="34575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A3D8A7B4-9BF0-47E1-9550-EDAC00776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374062" cy="6342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600"/>
              <a:t>             </a:t>
            </a:r>
            <a:r>
              <a:rPr lang="zh-CN" altLang="en-US" sz="1600"/>
              <a:t>前面我说：在</a:t>
            </a:r>
            <a:r>
              <a:rPr lang="en-US" altLang="zh-CN" sz="1600"/>
              <a:t>S=”abcabcabdabba”</a:t>
            </a:r>
            <a:r>
              <a:rPr lang="zh-CN" altLang="en-US" sz="1600"/>
              <a:t>中查找</a:t>
            </a:r>
            <a:r>
              <a:rPr lang="en-US" altLang="zh-CN" sz="1600"/>
              <a:t>T=”abcabd”</a:t>
            </a:r>
            <a:r>
              <a:rPr lang="zh-CN" altLang="en-US" sz="1600"/>
              <a:t>，如果使用</a:t>
            </a:r>
            <a:r>
              <a:rPr lang="en-US" altLang="zh-CN" sz="1600"/>
              <a:t>KMP</a:t>
            </a:r>
            <a:r>
              <a:rPr lang="zh-CN" altLang="en-US" sz="1600"/>
              <a:t>匹配算法，当第一次搜索到</a:t>
            </a:r>
            <a:r>
              <a:rPr lang="en-US" altLang="zh-CN" sz="1600"/>
              <a:t>S[5] </a:t>
            </a:r>
            <a:r>
              <a:rPr lang="zh-CN" altLang="en-US" sz="1600"/>
              <a:t>和</a:t>
            </a:r>
            <a:r>
              <a:rPr lang="en-US" altLang="zh-CN" sz="1600"/>
              <a:t>T[5]</a:t>
            </a:r>
            <a:r>
              <a:rPr lang="zh-CN" altLang="en-US" sz="1600"/>
              <a:t>不等后，</a:t>
            </a:r>
            <a:r>
              <a:rPr lang="en-US" altLang="zh-CN" sz="1600"/>
              <a:t>S</a:t>
            </a:r>
            <a:r>
              <a:rPr lang="zh-CN" altLang="en-US" sz="1600"/>
              <a:t>下标不是回溯到</a:t>
            </a:r>
            <a:r>
              <a:rPr lang="en-US" altLang="zh-CN" sz="1600"/>
              <a:t>1</a:t>
            </a:r>
            <a:r>
              <a:rPr lang="zh-CN" altLang="en-US" sz="1600"/>
              <a:t>，</a:t>
            </a:r>
            <a:r>
              <a:rPr lang="en-US" altLang="zh-CN" sz="1600"/>
              <a:t>T</a:t>
            </a:r>
            <a:r>
              <a:rPr lang="zh-CN" altLang="en-US" sz="1600"/>
              <a:t>下标也不是回溯到开始，而是根据</a:t>
            </a:r>
            <a:r>
              <a:rPr lang="en-US" altLang="zh-CN" sz="1600"/>
              <a:t>T</a:t>
            </a:r>
            <a:r>
              <a:rPr lang="zh-CN" altLang="en-US" sz="1600"/>
              <a:t>中</a:t>
            </a:r>
            <a:r>
              <a:rPr lang="en-US" altLang="zh-CN" sz="1600"/>
              <a:t>T[5]==’d’</a:t>
            </a:r>
            <a:r>
              <a:rPr lang="zh-CN" altLang="en-US" sz="1600"/>
              <a:t>的模式函数值，直接比较</a:t>
            </a:r>
            <a:r>
              <a:rPr lang="en-US" altLang="zh-CN" sz="1600"/>
              <a:t>S[5] </a:t>
            </a:r>
            <a:r>
              <a:rPr lang="zh-CN" altLang="en-US" sz="1600"/>
              <a:t>和</a:t>
            </a:r>
            <a:r>
              <a:rPr lang="en-US" altLang="zh-CN" sz="1600"/>
              <a:t>T[2]</a:t>
            </a:r>
            <a:r>
              <a:rPr lang="zh-CN" altLang="en-US" sz="1600"/>
              <a:t>是否相等。。。为什么可以这样？</a:t>
            </a:r>
          </a:p>
          <a:p>
            <a:pPr eaLnBrk="1" hangingPunct="1">
              <a:buFontTx/>
              <a:buNone/>
            </a:pPr>
            <a:r>
              <a:rPr lang="zh-CN" altLang="en-US" sz="1600"/>
              <a:t>             刚才我又说：“（</a:t>
            </a:r>
            <a:r>
              <a:rPr lang="en-US" altLang="zh-CN" sz="1600"/>
              <a:t>next[5]=2</a:t>
            </a:r>
            <a:r>
              <a:rPr lang="zh-CN" altLang="en-US" sz="1600"/>
              <a:t>），其实这个</a:t>
            </a:r>
            <a:r>
              <a:rPr lang="en-US" altLang="zh-CN" sz="1600"/>
              <a:t>2</a:t>
            </a:r>
            <a:r>
              <a:rPr lang="zh-CN" altLang="en-US" sz="1600"/>
              <a:t>表示</a:t>
            </a:r>
            <a:r>
              <a:rPr lang="en-US" altLang="zh-CN" sz="1600"/>
              <a:t>T[5]==’d’</a:t>
            </a:r>
            <a:r>
              <a:rPr lang="zh-CN" altLang="en-US" sz="1600"/>
              <a:t>的前面有</a:t>
            </a:r>
            <a:r>
              <a:rPr lang="en-US" altLang="zh-CN" sz="1600"/>
              <a:t>2</a:t>
            </a:r>
            <a:r>
              <a:rPr lang="zh-CN" altLang="en-US" sz="1600"/>
              <a:t>个字符和开始的两个字符相同”。请看图 ：因为，</a:t>
            </a:r>
            <a:r>
              <a:rPr lang="en-US" altLang="zh-CN" sz="1600"/>
              <a:t>S[4] ==T[4]</a:t>
            </a:r>
            <a:r>
              <a:rPr lang="zh-CN" altLang="en-US" sz="1600"/>
              <a:t>，</a:t>
            </a:r>
            <a:r>
              <a:rPr lang="en-US" altLang="zh-CN" sz="1600"/>
              <a:t>S[3] ==T[3]</a:t>
            </a:r>
            <a:r>
              <a:rPr lang="zh-CN" altLang="en-US" sz="1600"/>
              <a:t>，根据</a:t>
            </a:r>
            <a:r>
              <a:rPr lang="en-US" altLang="zh-CN" sz="1600"/>
              <a:t>next[5]=2</a:t>
            </a:r>
            <a:r>
              <a:rPr lang="zh-CN" altLang="en-US" sz="1600"/>
              <a:t>，有</a:t>
            </a:r>
            <a:r>
              <a:rPr lang="en-US" altLang="zh-CN" sz="1600"/>
              <a:t>T[3]==T[0]</a:t>
            </a:r>
            <a:r>
              <a:rPr lang="zh-CN" altLang="en-US" sz="1600"/>
              <a:t>，</a:t>
            </a:r>
            <a:r>
              <a:rPr lang="en-US" altLang="zh-CN" sz="1600"/>
              <a:t>T[4] ==T[1]</a:t>
            </a:r>
            <a:r>
              <a:rPr lang="zh-CN" altLang="en-US" sz="1600"/>
              <a:t>，所以</a:t>
            </a:r>
            <a:r>
              <a:rPr lang="en-US" altLang="zh-CN" sz="1600"/>
              <a:t>S[3]==T[0]</a:t>
            </a:r>
            <a:r>
              <a:rPr lang="zh-CN" altLang="en-US" sz="1600"/>
              <a:t>，</a:t>
            </a:r>
            <a:r>
              <a:rPr lang="en-US" altLang="zh-CN" sz="1600"/>
              <a:t>S[4] ==T[1]</a:t>
            </a:r>
            <a:r>
              <a:rPr lang="zh-CN" altLang="en-US" sz="1600"/>
              <a:t>（两对相当于间接比较过了），因此，接下来比较</a:t>
            </a:r>
            <a:r>
              <a:rPr lang="en-US" altLang="zh-CN" sz="1600"/>
              <a:t>S[5] </a:t>
            </a:r>
            <a:r>
              <a:rPr lang="zh-CN" altLang="en-US" sz="1600"/>
              <a:t>和</a:t>
            </a:r>
            <a:r>
              <a:rPr lang="en-US" altLang="zh-CN" sz="1600"/>
              <a:t>T[2]</a:t>
            </a:r>
            <a:r>
              <a:rPr lang="zh-CN" altLang="en-US" sz="1600"/>
              <a:t>是否相等。。。</a:t>
            </a:r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endParaRPr lang="zh-CN" altLang="en-US" sz="1600"/>
          </a:p>
          <a:p>
            <a:pPr eaLnBrk="1" hangingPunct="1">
              <a:buFontTx/>
              <a:buNone/>
            </a:pPr>
            <a:r>
              <a:rPr lang="zh-CN" altLang="en-US" sz="1600"/>
              <a:t>那</a:t>
            </a:r>
            <a:r>
              <a:rPr lang="en-US" altLang="zh-CN" sz="1600"/>
              <a:t>S[1]</a:t>
            </a:r>
            <a:r>
              <a:rPr lang="zh-CN" altLang="en-US" sz="1600"/>
              <a:t>和</a:t>
            </a:r>
            <a:r>
              <a:rPr lang="en-US" altLang="zh-CN" sz="1600"/>
              <a:t>T[0]</a:t>
            </a:r>
            <a:r>
              <a:rPr lang="zh-CN" altLang="en-US" sz="1600"/>
              <a:t>，</a:t>
            </a:r>
            <a:r>
              <a:rPr lang="en-US" altLang="zh-CN" sz="1600"/>
              <a:t>S[2] </a:t>
            </a:r>
            <a:r>
              <a:rPr lang="zh-CN" altLang="en-US" sz="1600"/>
              <a:t>和</a:t>
            </a:r>
            <a:r>
              <a:rPr lang="en-US" altLang="zh-CN" sz="1600"/>
              <a:t>T[0]</a:t>
            </a:r>
            <a:r>
              <a:rPr lang="zh-CN" altLang="en-US" sz="1600"/>
              <a:t>之间又是怎么跳过，可以不比较呢？因为</a:t>
            </a:r>
            <a:r>
              <a:rPr lang="en-US" altLang="zh-CN" sz="1600"/>
              <a:t>S[0]=T[0]</a:t>
            </a:r>
            <a:r>
              <a:rPr lang="zh-CN" altLang="en-US" sz="1600"/>
              <a:t>，</a:t>
            </a:r>
            <a:r>
              <a:rPr lang="en-US" altLang="zh-CN" sz="1600"/>
              <a:t>S[1]=T[1]</a:t>
            </a:r>
            <a:r>
              <a:rPr lang="zh-CN" altLang="en-US" sz="1600"/>
              <a:t>，</a:t>
            </a:r>
            <a:r>
              <a:rPr lang="en-US" altLang="zh-CN" sz="1600"/>
              <a:t>S[2]=T[2]</a:t>
            </a:r>
            <a:r>
              <a:rPr lang="zh-CN" altLang="en-US" sz="1600"/>
              <a:t>，而</a:t>
            </a:r>
            <a:r>
              <a:rPr lang="en-US" altLang="zh-CN" sz="1600"/>
              <a:t>T[0] != T[1], T[1] != T[2],==&gt; S[0] != S[1],S[1] != S[2],</a:t>
            </a:r>
            <a:r>
              <a:rPr lang="zh-CN" altLang="en-US" sz="1600"/>
              <a:t>所以</a:t>
            </a:r>
            <a:r>
              <a:rPr lang="en-US" altLang="zh-CN" sz="1600"/>
              <a:t>S[1] != T[0],S[2] != T[0]. </a:t>
            </a:r>
            <a:r>
              <a:rPr lang="zh-CN" altLang="en-US" sz="1600"/>
              <a:t>还是从理论上间接比较了。</a:t>
            </a:r>
            <a:r>
              <a:rPr lang="zh-CN" altLang="en-US"/>
              <a:t> </a:t>
            </a:r>
          </a:p>
        </p:txBody>
      </p:sp>
      <p:pic>
        <p:nvPicPr>
          <p:cNvPr id="7171" name="Picture 5" descr="fd21ec3847f94dd28f3efd5e49408167">
            <a:extLst>
              <a:ext uri="{FF2B5EF4-FFF2-40B4-BE49-F238E27FC236}">
                <a16:creationId xmlns:a16="http://schemas.microsoft.com/office/drawing/2014/main" id="{F5F6A83F-0B84-49A8-B30E-759F3B269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5903912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54CF679-B2BF-486B-B372-EF777F3BF3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60350"/>
            <a:ext cx="7354888" cy="5865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/>
              <a:t>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/>
              <a:t>假设</a:t>
            </a:r>
            <a:r>
              <a:rPr lang="en-US" altLang="zh-CN" sz="1800"/>
              <a:t>S</a:t>
            </a:r>
            <a:r>
              <a:rPr lang="zh-CN" altLang="en-US" sz="1800"/>
              <a:t>不变，在</a:t>
            </a:r>
            <a:r>
              <a:rPr lang="en-US" altLang="zh-CN" sz="1800"/>
              <a:t>S</a:t>
            </a:r>
            <a:r>
              <a:rPr lang="zh-CN" altLang="en-US" sz="1800"/>
              <a:t>中搜索</a:t>
            </a:r>
            <a:r>
              <a:rPr lang="en-US" altLang="zh-CN" sz="1800"/>
              <a:t>T=“abaabd”</a:t>
            </a:r>
            <a:r>
              <a:rPr lang="zh-CN" altLang="en-US" sz="1800"/>
              <a:t>。这种情况，当比较到</a:t>
            </a:r>
            <a:r>
              <a:rPr lang="en-US" altLang="zh-CN" sz="1800"/>
              <a:t>S[2]</a:t>
            </a:r>
            <a:r>
              <a:rPr lang="zh-CN" altLang="en-US" sz="1800"/>
              <a:t>和</a:t>
            </a:r>
            <a:r>
              <a:rPr lang="en-US" altLang="zh-CN" sz="1800"/>
              <a:t>T[2]</a:t>
            </a:r>
            <a:r>
              <a:rPr lang="zh-CN" altLang="en-US" sz="1800"/>
              <a:t>时，发现不等，就去看</a:t>
            </a:r>
            <a:r>
              <a:rPr lang="en-US" altLang="zh-CN" sz="1800"/>
              <a:t>next[2]</a:t>
            </a:r>
            <a:r>
              <a:rPr lang="zh-CN" altLang="en-US" sz="1800"/>
              <a:t>的值，</a:t>
            </a:r>
            <a:r>
              <a:rPr lang="en-US" altLang="zh-CN" sz="1800"/>
              <a:t>next[2]=-1</a:t>
            </a:r>
            <a:r>
              <a:rPr lang="zh-CN" altLang="en-US" sz="1800"/>
              <a:t>，意思是</a:t>
            </a:r>
            <a:r>
              <a:rPr lang="en-US" altLang="zh-CN" sz="1800"/>
              <a:t>S[2]</a:t>
            </a:r>
            <a:r>
              <a:rPr lang="zh-CN" altLang="en-US" sz="1800"/>
              <a:t>已经和</a:t>
            </a:r>
            <a:r>
              <a:rPr lang="en-US" altLang="zh-CN" sz="1800"/>
              <a:t>T[0] </a:t>
            </a:r>
            <a:r>
              <a:rPr lang="zh-CN" altLang="en-US" sz="1800"/>
              <a:t>间接比较过了，不相等，接下来去比较</a:t>
            </a:r>
            <a:r>
              <a:rPr lang="en-US" altLang="zh-CN" sz="1800"/>
              <a:t>S[3]</a:t>
            </a:r>
            <a:r>
              <a:rPr lang="zh-CN" altLang="en-US" sz="1800"/>
              <a:t>和</a:t>
            </a:r>
            <a:r>
              <a:rPr lang="en-US" altLang="zh-CN" sz="1800"/>
              <a:t>T[0]</a:t>
            </a:r>
            <a:r>
              <a:rPr lang="zh-CN" altLang="en-US" sz="1800"/>
              <a:t>吧。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/>
              <a:t>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/>
              <a:t>            假设</a:t>
            </a:r>
            <a:r>
              <a:rPr lang="en-US" altLang="zh-CN" sz="1800"/>
              <a:t>S</a:t>
            </a:r>
            <a:r>
              <a:rPr lang="zh-CN" altLang="en-US" sz="1800"/>
              <a:t>不变，在</a:t>
            </a:r>
            <a:r>
              <a:rPr lang="en-US" altLang="zh-CN" sz="1800"/>
              <a:t>S</a:t>
            </a:r>
            <a:r>
              <a:rPr lang="zh-CN" altLang="en-US" sz="1800"/>
              <a:t>中搜索</a:t>
            </a:r>
            <a:r>
              <a:rPr lang="en-US" altLang="zh-CN" sz="1800"/>
              <a:t>T=“abbabd”</a:t>
            </a:r>
            <a:r>
              <a:rPr lang="zh-CN" altLang="en-US" sz="1800"/>
              <a:t>。这种情况当比较到</a:t>
            </a:r>
            <a:r>
              <a:rPr lang="en-US" altLang="zh-CN" sz="1800"/>
              <a:t>S[2]</a:t>
            </a:r>
            <a:r>
              <a:rPr lang="zh-CN" altLang="en-US" sz="1800"/>
              <a:t>和</a:t>
            </a:r>
            <a:r>
              <a:rPr lang="en-US" altLang="zh-CN" sz="1800"/>
              <a:t>T[2]</a:t>
            </a:r>
            <a:r>
              <a:rPr lang="zh-CN" altLang="en-US" sz="1800"/>
              <a:t>时，发现不等，就去看</a:t>
            </a:r>
            <a:r>
              <a:rPr lang="en-US" altLang="zh-CN" sz="1800"/>
              <a:t>next[2]</a:t>
            </a:r>
            <a:r>
              <a:rPr lang="zh-CN" altLang="en-US" sz="1800"/>
              <a:t>的值，</a:t>
            </a:r>
            <a:r>
              <a:rPr lang="en-US" altLang="zh-CN" sz="1800"/>
              <a:t>next[2]=0</a:t>
            </a:r>
            <a:r>
              <a:rPr lang="zh-CN" altLang="en-US" sz="1800"/>
              <a:t>，意思是</a:t>
            </a:r>
            <a:r>
              <a:rPr lang="en-US" altLang="zh-CN" sz="1800"/>
              <a:t>S[2]</a:t>
            </a:r>
            <a:r>
              <a:rPr lang="zh-CN" altLang="en-US" sz="1800"/>
              <a:t>已经和</a:t>
            </a:r>
            <a:r>
              <a:rPr lang="en-US" altLang="zh-CN" sz="1800"/>
              <a:t>T[2]</a:t>
            </a:r>
            <a:r>
              <a:rPr lang="zh-CN" altLang="en-US" sz="1800"/>
              <a:t>比较过了，不相等，接下来去比较</a:t>
            </a:r>
            <a:r>
              <a:rPr lang="en-US" altLang="zh-CN" sz="1800"/>
              <a:t>S[2]</a:t>
            </a:r>
            <a:r>
              <a:rPr lang="zh-CN" altLang="en-US" sz="1800"/>
              <a:t>和</a:t>
            </a:r>
            <a:r>
              <a:rPr lang="en-US" altLang="zh-CN" sz="1800"/>
              <a:t>T[0]</a:t>
            </a:r>
            <a:r>
              <a:rPr lang="zh-CN" altLang="en-US" sz="1800"/>
              <a:t>吧。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/>
              <a:t>            假设</a:t>
            </a:r>
            <a:r>
              <a:rPr lang="en-US" altLang="zh-CN" sz="1800"/>
              <a:t>S=”abaabcabdabba”</a:t>
            </a:r>
            <a:r>
              <a:rPr lang="zh-CN" altLang="en-US" sz="1800"/>
              <a:t>在</a:t>
            </a:r>
            <a:r>
              <a:rPr lang="en-US" altLang="zh-CN" sz="1800"/>
              <a:t>S</a:t>
            </a:r>
            <a:r>
              <a:rPr lang="zh-CN" altLang="en-US" sz="1800"/>
              <a:t>中搜索</a:t>
            </a:r>
            <a:r>
              <a:rPr lang="en-US" altLang="zh-CN" sz="1800"/>
              <a:t>T=“abaabd”</a:t>
            </a:r>
            <a:r>
              <a:rPr lang="zh-CN" altLang="en-US" sz="1800"/>
              <a:t>。这种情况当比较到</a:t>
            </a:r>
            <a:r>
              <a:rPr lang="en-US" altLang="zh-CN" sz="1800"/>
              <a:t>S[5]</a:t>
            </a:r>
            <a:r>
              <a:rPr lang="zh-CN" altLang="en-US" sz="1800"/>
              <a:t>和</a:t>
            </a:r>
            <a:r>
              <a:rPr lang="en-US" altLang="zh-CN" sz="1800"/>
              <a:t>T[5]</a:t>
            </a:r>
            <a:r>
              <a:rPr lang="zh-CN" altLang="en-US" sz="1800"/>
              <a:t>时，发现不等，就去看</a:t>
            </a:r>
            <a:r>
              <a:rPr lang="en-US" altLang="zh-CN" sz="1800"/>
              <a:t>next[5]</a:t>
            </a:r>
            <a:r>
              <a:rPr lang="zh-CN" altLang="en-US" sz="1800"/>
              <a:t>的值，</a:t>
            </a:r>
            <a:r>
              <a:rPr lang="en-US" altLang="zh-CN" sz="1800"/>
              <a:t>next[5]=2</a:t>
            </a:r>
            <a:r>
              <a:rPr lang="zh-CN" altLang="en-US" sz="1800"/>
              <a:t>，意思是前面的比较过了，其中，</a:t>
            </a:r>
            <a:r>
              <a:rPr lang="en-US" altLang="zh-CN" sz="1800"/>
              <a:t>S[5]</a:t>
            </a:r>
            <a:r>
              <a:rPr lang="zh-CN" altLang="en-US" sz="1800"/>
              <a:t>的前面有两个字符和</a:t>
            </a:r>
            <a:r>
              <a:rPr lang="en-US" altLang="zh-CN" sz="1800"/>
              <a:t>T</a:t>
            </a:r>
            <a:r>
              <a:rPr lang="zh-CN" altLang="en-US" sz="1800"/>
              <a:t>的开始两个相等，接下来去比较</a:t>
            </a:r>
            <a:r>
              <a:rPr lang="en-US" altLang="zh-CN" sz="1800"/>
              <a:t>S[5]</a:t>
            </a:r>
            <a:r>
              <a:rPr lang="zh-CN" altLang="en-US" sz="1800"/>
              <a:t>和</a:t>
            </a:r>
            <a:r>
              <a:rPr lang="en-US" altLang="zh-CN" sz="1800"/>
              <a:t>T[2]</a:t>
            </a:r>
            <a:r>
              <a:rPr lang="zh-CN" altLang="en-US" sz="1800"/>
              <a:t>吧。</a:t>
            </a:r>
          </a:p>
        </p:txBody>
      </p:sp>
      <p:pic>
        <p:nvPicPr>
          <p:cNvPr id="8195" name="Picture 48" descr="S数组">
            <a:extLst>
              <a:ext uri="{FF2B5EF4-FFF2-40B4-BE49-F238E27FC236}">
                <a16:creationId xmlns:a16="http://schemas.microsoft.com/office/drawing/2014/main" id="{6A5F31CA-94DB-454D-A90A-4B9D0CBB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49275"/>
            <a:ext cx="38481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DA293EE-B96B-46C1-B455-A30F0DEF2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三</a:t>
            </a:r>
            <a:r>
              <a:rPr lang="en-US" altLang="zh-CN" b="1"/>
              <a:t>. </a:t>
            </a:r>
            <a:r>
              <a:rPr lang="zh-CN" altLang="en-US" b="1"/>
              <a:t>怎么求串的模式值</a:t>
            </a:r>
            <a:r>
              <a:rPr lang="en-US" altLang="zh-CN" b="1"/>
              <a:t>next[n]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1B99B7D-099A-4550-9298-1517FB6FD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/>
              <a:t>定义</a:t>
            </a:r>
            <a:r>
              <a:rPr lang="zh-CN" altLang="en-US" sz="1800"/>
              <a:t>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</a:t>
            </a:r>
            <a:r>
              <a:rPr lang="en-US" altLang="zh-CN" sz="1800"/>
              <a:t>next[0]= -1 </a:t>
            </a:r>
            <a:r>
              <a:rPr lang="zh-CN" altLang="en-US" sz="1800"/>
              <a:t>意义：任何串的第一个字符的模式值规定为</a:t>
            </a:r>
            <a:r>
              <a:rPr lang="en-US" altLang="zh-CN" sz="1800"/>
              <a:t>-1</a:t>
            </a:r>
            <a:r>
              <a:rPr lang="zh-CN" altLang="en-US" sz="1800"/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</a:t>
            </a:r>
            <a:r>
              <a:rPr lang="en-US" altLang="zh-CN" sz="1800"/>
              <a:t>next[j]= -1   </a:t>
            </a:r>
            <a:r>
              <a:rPr lang="zh-CN" altLang="en-US" sz="1800"/>
              <a:t>意义：模式串</a:t>
            </a:r>
            <a:r>
              <a:rPr lang="en-US" altLang="zh-CN" sz="1800"/>
              <a:t>T</a:t>
            </a:r>
            <a:r>
              <a:rPr lang="zh-CN" altLang="en-US" sz="1800"/>
              <a:t>中下标为</a:t>
            </a:r>
            <a:r>
              <a:rPr lang="en-US" altLang="zh-CN" sz="1800"/>
              <a:t>j</a:t>
            </a:r>
            <a:r>
              <a:rPr lang="zh-CN" altLang="en-US" sz="1800"/>
              <a:t>的字符，如果与首字符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/>
              <a:t>相同，且</a:t>
            </a:r>
            <a:r>
              <a:rPr lang="en-US" altLang="zh-CN" sz="1800"/>
              <a:t>j</a:t>
            </a:r>
            <a:r>
              <a:rPr lang="zh-CN" altLang="en-US" sz="1800"/>
              <a:t>的前面的</a:t>
            </a:r>
            <a:r>
              <a:rPr lang="en-US" altLang="zh-CN" sz="1800"/>
              <a:t>1—k</a:t>
            </a:r>
            <a:r>
              <a:rPr lang="zh-CN" altLang="en-US" sz="1800"/>
              <a:t>个字符与开头的</a:t>
            </a:r>
            <a:r>
              <a:rPr lang="en-US" altLang="zh-CN" sz="1800"/>
              <a:t>1—k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/>
              <a:t>个字符不等（或者相等但</a:t>
            </a:r>
            <a:r>
              <a:rPr lang="en-US" altLang="zh-CN" sz="1800"/>
              <a:t>T[k]==T[j]</a:t>
            </a:r>
            <a:r>
              <a:rPr lang="zh-CN" altLang="en-US" sz="1800"/>
              <a:t>）（</a:t>
            </a:r>
            <a:r>
              <a:rPr lang="en-US" altLang="zh-CN" sz="1800"/>
              <a:t>1≤k&lt;j</a:t>
            </a:r>
            <a:r>
              <a:rPr lang="zh-CN" altLang="en-US" sz="1800"/>
              <a:t>）。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/>
              <a:t>如：</a:t>
            </a:r>
            <a:r>
              <a:rPr lang="en-US" altLang="zh-CN" sz="1800"/>
              <a:t>T=”abCabCad” </a:t>
            </a:r>
            <a:r>
              <a:rPr lang="zh-CN" altLang="en-US" sz="1800"/>
              <a:t>则 </a:t>
            </a:r>
            <a:r>
              <a:rPr lang="en-US" altLang="zh-CN" sz="1800"/>
              <a:t>next[6]=-1</a:t>
            </a:r>
            <a:r>
              <a:rPr lang="zh-CN" altLang="en-US" sz="1800"/>
              <a:t>，因</a:t>
            </a:r>
            <a:r>
              <a:rPr lang="en-US" altLang="zh-CN" sz="1800"/>
              <a:t>T[3]=T[6]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</a:t>
            </a:r>
            <a:r>
              <a:rPr lang="en-US" altLang="zh-CN" sz="1800"/>
              <a:t>next[j]=k    </a:t>
            </a:r>
            <a:r>
              <a:rPr lang="zh-CN" altLang="en-US" sz="1800"/>
              <a:t>意义：模式串</a:t>
            </a:r>
            <a:r>
              <a:rPr lang="en-US" altLang="zh-CN" sz="1800"/>
              <a:t>T</a:t>
            </a:r>
            <a:r>
              <a:rPr lang="zh-CN" altLang="en-US" sz="1800"/>
              <a:t>中下标为</a:t>
            </a:r>
            <a:r>
              <a:rPr lang="en-US" altLang="zh-CN" sz="1800"/>
              <a:t>j</a:t>
            </a:r>
            <a:r>
              <a:rPr lang="zh-CN" altLang="en-US" sz="1800"/>
              <a:t>的字符，如果</a:t>
            </a:r>
            <a:r>
              <a:rPr lang="en-US" altLang="zh-CN" sz="1800"/>
              <a:t>j</a:t>
            </a:r>
            <a:r>
              <a:rPr lang="zh-CN" altLang="en-US" sz="1800"/>
              <a:t>的前面</a:t>
            </a:r>
            <a:r>
              <a:rPr lang="en-US" altLang="zh-CN" sz="1800"/>
              <a:t>k</a:t>
            </a:r>
            <a:r>
              <a:rPr lang="zh-CN" altLang="en-US" sz="1800"/>
              <a:t>个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/>
              <a:t>字符与开头的</a:t>
            </a:r>
            <a:r>
              <a:rPr lang="en-US" altLang="zh-CN" sz="1800"/>
              <a:t>k</a:t>
            </a:r>
            <a:r>
              <a:rPr lang="zh-CN" altLang="en-US" sz="1800"/>
              <a:t>个字符相等，且</a:t>
            </a:r>
            <a:r>
              <a:rPr lang="en-US" altLang="zh-CN" sz="1800"/>
              <a:t>T[j] != T[k] </a:t>
            </a:r>
            <a:r>
              <a:rPr lang="zh-CN" altLang="en-US" sz="1800"/>
              <a:t>（</a:t>
            </a:r>
            <a:r>
              <a:rPr lang="en-US" altLang="zh-CN" sz="1800"/>
              <a:t>1≤k&lt;j</a:t>
            </a:r>
            <a:r>
              <a:rPr lang="zh-CN" altLang="en-US" sz="1800"/>
              <a:t>）。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/>
              <a:t>即</a:t>
            </a:r>
            <a:r>
              <a:rPr lang="en-US" altLang="zh-CN" sz="1800"/>
              <a:t>T[0]T[1]T[2]</a:t>
            </a:r>
            <a:r>
              <a:rPr lang="zh-CN" altLang="en-US" sz="1800"/>
              <a:t>。。。</a:t>
            </a:r>
            <a:r>
              <a:rPr lang="en-US" altLang="zh-CN" sz="1800"/>
              <a:t>T[k-1]==T[j-k]T[j-k+1]T[j-k+2]…T[j-1]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/>
              <a:t>且</a:t>
            </a:r>
            <a:r>
              <a:rPr lang="en-US" altLang="zh-CN" sz="1800"/>
              <a:t>T[j] != T[k].</a:t>
            </a:r>
            <a:r>
              <a:rPr lang="zh-CN" altLang="en-US" sz="1800"/>
              <a:t>（</a:t>
            </a:r>
            <a:r>
              <a:rPr lang="en-US" altLang="zh-CN" sz="1800"/>
              <a:t>1≤k&lt;j</a:t>
            </a:r>
            <a:r>
              <a:rPr lang="zh-CN" altLang="en-US" sz="1800"/>
              <a:t>）</a:t>
            </a:r>
            <a:r>
              <a:rPr lang="en-US" altLang="zh-CN" sz="180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/>
              <a:t>（</a:t>
            </a:r>
            <a:r>
              <a:rPr lang="en-US" altLang="zh-CN" sz="1800"/>
              <a:t>4</a:t>
            </a:r>
            <a:r>
              <a:rPr lang="zh-CN" altLang="en-US" sz="1800"/>
              <a:t>） </a:t>
            </a:r>
            <a:r>
              <a:rPr lang="en-US" altLang="zh-CN" sz="1800"/>
              <a:t>next[j]=0   </a:t>
            </a:r>
            <a:r>
              <a:rPr lang="zh-CN" altLang="en-US" sz="1800"/>
              <a:t>意义：除（</a:t>
            </a:r>
            <a:r>
              <a:rPr lang="en-US" altLang="zh-CN" sz="1800"/>
              <a:t>1</a:t>
            </a:r>
            <a:r>
              <a:rPr lang="zh-CN" altLang="en-US" sz="1800"/>
              <a:t>）（</a:t>
            </a:r>
            <a:r>
              <a:rPr lang="en-US" altLang="zh-CN" sz="1800"/>
              <a:t>2</a:t>
            </a:r>
            <a:r>
              <a:rPr lang="zh-CN" altLang="en-US" sz="1800"/>
              <a:t>）（</a:t>
            </a:r>
            <a:r>
              <a:rPr lang="en-US" altLang="zh-CN" sz="1800"/>
              <a:t>3</a:t>
            </a:r>
            <a:r>
              <a:rPr lang="zh-CN" altLang="en-US" sz="1800"/>
              <a:t>）的其他情况。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5">
            <a:extLst>
              <a:ext uri="{FF2B5EF4-FFF2-40B4-BE49-F238E27FC236}">
                <a16:creationId xmlns:a16="http://schemas.microsoft.com/office/drawing/2014/main" id="{4EE6665F-F64A-4C72-9CF6-9F362B10A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60C53B-F9E5-4CD0-B520-7E487FD488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600"/>
              <a:t>01</a:t>
            </a:r>
            <a:r>
              <a:rPr lang="zh-CN" altLang="en-US" sz="1600"/>
              <a:t>）求</a:t>
            </a:r>
            <a:r>
              <a:rPr lang="en-US" altLang="zh-CN" sz="1600"/>
              <a:t>T=“abcac”</a:t>
            </a:r>
            <a:r>
              <a:rPr lang="zh-CN" altLang="en-US" sz="1600"/>
              <a:t>的模式函数的值。</a:t>
            </a:r>
          </a:p>
          <a:p>
            <a:pPr eaLnBrk="1" hangingPunct="1">
              <a:buFontTx/>
              <a:buNone/>
            </a:pPr>
            <a:r>
              <a:rPr lang="zh-CN" altLang="en-US" sz="1600"/>
              <a:t>    </a:t>
            </a:r>
            <a:r>
              <a:rPr lang="en-US" altLang="zh-CN" sz="1600"/>
              <a:t>next[0]= -1 </a:t>
            </a:r>
            <a:r>
              <a:rPr lang="zh-CN" altLang="en-US" sz="1600"/>
              <a:t>根据（</a:t>
            </a:r>
            <a:r>
              <a:rPr lang="en-US" altLang="zh-CN" sz="1600"/>
              <a:t>1</a:t>
            </a:r>
            <a:r>
              <a:rPr lang="zh-CN" altLang="en-US" sz="1600"/>
              <a:t>）</a:t>
            </a:r>
          </a:p>
          <a:p>
            <a:pPr eaLnBrk="1" hangingPunct="1">
              <a:buFontTx/>
              <a:buNone/>
            </a:pPr>
            <a:r>
              <a:rPr lang="zh-CN" altLang="en-US" sz="1600"/>
              <a:t>    </a:t>
            </a:r>
            <a:r>
              <a:rPr lang="en-US" altLang="zh-CN" sz="1600"/>
              <a:t>next[1]=0   </a:t>
            </a:r>
            <a:r>
              <a:rPr lang="zh-CN" altLang="en-US" sz="1600"/>
              <a:t>根据 </a:t>
            </a:r>
            <a:r>
              <a:rPr lang="en-US" altLang="zh-CN" sz="1600"/>
              <a:t>(4)   </a:t>
            </a:r>
            <a:r>
              <a:rPr lang="zh-CN" altLang="en-US" sz="1600"/>
              <a:t>因（</a:t>
            </a:r>
            <a:r>
              <a:rPr lang="en-US" altLang="zh-CN" sz="1600"/>
              <a:t>3</a:t>
            </a:r>
            <a:r>
              <a:rPr lang="zh-CN" altLang="en-US" sz="1600"/>
              <a:t>）有</a:t>
            </a:r>
            <a:r>
              <a:rPr lang="en-US" altLang="zh-CN" sz="1600"/>
              <a:t>1&lt;=k&lt;j;</a:t>
            </a:r>
            <a:r>
              <a:rPr lang="zh-CN" altLang="en-US" sz="1600"/>
              <a:t>不能说，</a:t>
            </a:r>
            <a:r>
              <a:rPr lang="en-US" altLang="zh-CN" sz="1600"/>
              <a:t>j=1,T[j-1]==T[0]</a:t>
            </a:r>
          </a:p>
          <a:p>
            <a:pPr eaLnBrk="1" hangingPunct="1">
              <a:buFontTx/>
              <a:buNone/>
            </a:pPr>
            <a:r>
              <a:rPr lang="en-US" altLang="zh-CN" sz="1600"/>
              <a:t>    next[2]=0   </a:t>
            </a:r>
            <a:r>
              <a:rPr lang="zh-CN" altLang="en-US" sz="1600"/>
              <a:t>根据 </a:t>
            </a:r>
            <a:r>
              <a:rPr lang="en-US" altLang="zh-CN" sz="1600"/>
              <a:t>(4)   </a:t>
            </a:r>
            <a:r>
              <a:rPr lang="zh-CN" altLang="en-US" sz="1600"/>
              <a:t>因（</a:t>
            </a:r>
            <a:r>
              <a:rPr lang="en-US" altLang="zh-CN" sz="1600"/>
              <a:t>3</a:t>
            </a:r>
            <a:r>
              <a:rPr lang="zh-CN" altLang="en-US" sz="1600"/>
              <a:t>）有</a:t>
            </a:r>
            <a:r>
              <a:rPr lang="en-US" altLang="zh-CN" sz="1600"/>
              <a:t>1&lt;=k&lt;j;</a:t>
            </a:r>
            <a:r>
              <a:rPr lang="zh-CN" altLang="en-US" sz="1600"/>
              <a:t>（</a:t>
            </a:r>
            <a:r>
              <a:rPr lang="en-US" altLang="zh-CN" sz="1600"/>
              <a:t>T[0]=a</a:t>
            </a:r>
            <a:r>
              <a:rPr lang="zh-CN" altLang="en-US" sz="1600"/>
              <a:t>）</a:t>
            </a:r>
            <a:r>
              <a:rPr lang="en-US" altLang="zh-CN" sz="1600"/>
              <a:t>!=</a:t>
            </a:r>
            <a:r>
              <a:rPr lang="zh-CN" altLang="en-US" sz="1600"/>
              <a:t>（</a:t>
            </a:r>
            <a:r>
              <a:rPr lang="en-US" altLang="zh-CN" sz="1600"/>
              <a:t>T[1]=b</a:t>
            </a:r>
            <a:r>
              <a:rPr lang="zh-CN" altLang="en-US" sz="1600"/>
              <a:t>）</a:t>
            </a:r>
          </a:p>
          <a:p>
            <a:pPr eaLnBrk="1" hangingPunct="1">
              <a:buFontTx/>
              <a:buNone/>
            </a:pPr>
            <a:r>
              <a:rPr lang="zh-CN" altLang="en-US" sz="1600"/>
              <a:t>    </a:t>
            </a:r>
            <a:r>
              <a:rPr lang="en-US" altLang="zh-CN" sz="1600"/>
              <a:t>next[3]= -1 </a:t>
            </a:r>
            <a:r>
              <a:rPr lang="zh-CN" altLang="en-US" sz="1600"/>
              <a:t>根据 </a:t>
            </a:r>
            <a:r>
              <a:rPr lang="en-US" altLang="zh-CN" sz="1600"/>
              <a:t>(2)</a:t>
            </a:r>
          </a:p>
          <a:p>
            <a:pPr eaLnBrk="1" hangingPunct="1">
              <a:buFontTx/>
              <a:buNone/>
            </a:pPr>
            <a:r>
              <a:rPr lang="en-US" altLang="zh-CN" sz="1600"/>
              <a:t>    next[4]=1   </a:t>
            </a:r>
            <a:r>
              <a:rPr lang="zh-CN" altLang="en-US" sz="1600"/>
              <a:t>根据 </a:t>
            </a:r>
            <a:r>
              <a:rPr lang="en-US" altLang="zh-CN" sz="1600"/>
              <a:t>(3) T[0]=T[3] </a:t>
            </a:r>
            <a:r>
              <a:rPr lang="zh-CN" altLang="en-US" sz="1600"/>
              <a:t>且 </a:t>
            </a:r>
            <a:r>
              <a:rPr lang="en-US" altLang="zh-CN" sz="1600"/>
              <a:t>T[1]=T[4]</a:t>
            </a:r>
          </a:p>
          <a:p>
            <a:pPr eaLnBrk="1" hangingPunct="1">
              <a:buFontTx/>
              <a:buNone/>
            </a:pPr>
            <a:r>
              <a:rPr lang="en-US" altLang="zh-CN" sz="1600"/>
              <a:t>    </a:t>
            </a:r>
            <a:r>
              <a:rPr lang="zh-CN" altLang="en-US" sz="1600"/>
              <a:t>即    </a:t>
            </a:r>
          </a:p>
        </p:txBody>
      </p:sp>
      <p:graphicFrame>
        <p:nvGraphicFramePr>
          <p:cNvPr id="16434" name="Group 50">
            <a:extLst>
              <a:ext uri="{FF2B5EF4-FFF2-40B4-BE49-F238E27FC236}">
                <a16:creationId xmlns:a16="http://schemas.microsoft.com/office/drawing/2014/main" id="{02CD27DA-9DB2-41EA-AB6C-0656137477F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87450" y="3500438"/>
          <a:ext cx="4038600" cy="1554162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118927767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718375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3787129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6669061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5954401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1519373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084723"/>
                  </a:ext>
                </a:extLst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25159"/>
                  </a:ext>
                </a:extLst>
              </a:tr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2154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1095</Words>
  <Application>Microsoft Office PowerPoint</Application>
  <PresentationFormat>全屏显示(4:3)</PresentationFormat>
  <Paragraphs>168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宋体</vt:lpstr>
      <vt:lpstr>Calibri</vt:lpstr>
      <vt:lpstr>默认设计模板</vt:lpstr>
      <vt:lpstr>KMP字符串模式匹配算法</vt:lpstr>
      <vt:lpstr>简单匹配算法</vt:lpstr>
      <vt:lpstr>简单匹配算法 </vt:lpstr>
      <vt:lpstr>PowerPoint 演示文稿</vt:lpstr>
      <vt:lpstr>PowerPoint 演示文稿</vt:lpstr>
      <vt:lpstr>PowerPoint 演示文稿</vt:lpstr>
      <vt:lpstr>PowerPoint 演示文稿</vt:lpstr>
      <vt:lpstr>三. 怎么求串的模式值next[n]</vt:lpstr>
      <vt:lpstr>PowerPoint 演示文稿</vt:lpstr>
      <vt:lpstr>PowerPoint 演示文稿</vt:lpstr>
      <vt:lpstr>四. 串T的模式值next[n]的函数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KMP字符串模式匹配算法</dc:title>
  <dc:creator>萝卜家园</dc:creator>
  <cp:lastModifiedBy>幽弥狂</cp:lastModifiedBy>
  <cp:revision>3</cp:revision>
  <dcterms:created xsi:type="dcterms:W3CDTF">2009-11-13T09:47:40Z</dcterms:created>
  <dcterms:modified xsi:type="dcterms:W3CDTF">2019-09-13T12:20:14Z</dcterms:modified>
</cp:coreProperties>
</file>